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9" r:id="rId6"/>
    <p:sldId id="258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s-ES_tradnl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s-ES_tradnl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A43B-1358-4C59-9ECA-3235F46E4259}" type="datetimeFigureOut">
              <a:rPr lang="es-ES_tradnl" smtClean="0"/>
              <a:t>30/08/2016</a:t>
            </a:fld>
            <a:endParaRPr lang="es-ES_tradnl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C96E-781D-4124-9C13-EE1FD1F0963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9850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s-ES_tradnl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s-ES_tradnl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A43B-1358-4C59-9ECA-3235F46E4259}" type="datetimeFigureOut">
              <a:rPr lang="es-ES_tradnl" smtClean="0"/>
              <a:t>30/08/2016</a:t>
            </a:fld>
            <a:endParaRPr lang="es-ES_tradnl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C96E-781D-4124-9C13-EE1FD1F0963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4112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s-ES_tradnl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s-ES_tradnl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A43B-1358-4C59-9ECA-3235F46E4259}" type="datetimeFigureOut">
              <a:rPr lang="es-ES_tradnl" smtClean="0"/>
              <a:t>30/08/2016</a:t>
            </a:fld>
            <a:endParaRPr lang="es-ES_tradnl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C96E-781D-4124-9C13-EE1FD1F0963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4039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s-ES_tradnl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s-ES_tradnl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A43B-1358-4C59-9ECA-3235F46E4259}" type="datetimeFigureOut">
              <a:rPr lang="es-ES_tradnl" smtClean="0"/>
              <a:t>30/08/2016</a:t>
            </a:fld>
            <a:endParaRPr lang="es-ES_tradnl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C96E-781D-4124-9C13-EE1FD1F0963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5319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s-ES_tradnl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A43B-1358-4C59-9ECA-3235F46E4259}" type="datetimeFigureOut">
              <a:rPr lang="es-ES_tradnl" smtClean="0"/>
              <a:t>30/08/2016</a:t>
            </a:fld>
            <a:endParaRPr lang="es-ES_tradnl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C96E-781D-4124-9C13-EE1FD1F0963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3615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s-ES_tradnl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s-ES_tradnl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s-ES_tradnl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A43B-1358-4C59-9ECA-3235F46E4259}" type="datetimeFigureOut">
              <a:rPr lang="es-ES_tradnl" smtClean="0"/>
              <a:t>30/08/2016</a:t>
            </a:fld>
            <a:endParaRPr lang="es-ES_tradnl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C96E-781D-4124-9C13-EE1FD1F0963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2405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s-ES_tradnl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s-ES_tradnl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s-ES_tradnl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A43B-1358-4C59-9ECA-3235F46E4259}" type="datetimeFigureOut">
              <a:rPr lang="es-ES_tradnl" smtClean="0"/>
              <a:t>30/08/2016</a:t>
            </a:fld>
            <a:endParaRPr lang="es-ES_tradnl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C96E-781D-4124-9C13-EE1FD1F0963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37739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s-ES_tradnl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A43B-1358-4C59-9ECA-3235F46E4259}" type="datetimeFigureOut">
              <a:rPr lang="es-ES_tradnl" smtClean="0"/>
              <a:t>30/08/2016</a:t>
            </a:fld>
            <a:endParaRPr lang="es-ES_tradnl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C96E-781D-4124-9C13-EE1FD1F0963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72940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A43B-1358-4C59-9ECA-3235F46E4259}" type="datetimeFigureOut">
              <a:rPr lang="es-ES_tradnl" smtClean="0"/>
              <a:t>30/08/2016</a:t>
            </a:fld>
            <a:endParaRPr lang="es-ES_tradnl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C96E-781D-4124-9C13-EE1FD1F0963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7119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s-ES_tradnl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s-ES_tradnl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A43B-1358-4C59-9ECA-3235F46E4259}" type="datetimeFigureOut">
              <a:rPr lang="es-ES_tradnl" smtClean="0"/>
              <a:t>30/08/2016</a:t>
            </a:fld>
            <a:endParaRPr lang="es-ES_tradnl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C96E-781D-4124-9C13-EE1FD1F0963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19315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s-ES_tradnl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A43B-1358-4C59-9ECA-3235F46E4259}" type="datetimeFigureOut">
              <a:rPr lang="es-ES_tradnl" smtClean="0"/>
              <a:t>30/08/2016</a:t>
            </a:fld>
            <a:endParaRPr lang="es-ES_tradnl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C96E-781D-4124-9C13-EE1FD1F0963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05688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s-ES_tradnl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s-ES_tradnl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DA43B-1358-4C59-9ECA-3235F46E4259}" type="datetimeFigureOut">
              <a:rPr lang="es-ES_tradnl" smtClean="0"/>
              <a:t>30/08/2016</a:t>
            </a:fld>
            <a:endParaRPr lang="es-ES_tradnl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2C96E-781D-4124-9C13-EE1FD1F0963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491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pixabay.com/cs/rollerderby-bruslit-112223/" TargetMode="External"/><Relationship Id="rId3" Type="http://schemas.openxmlformats.org/officeDocument/2006/relationships/hyperlink" Target="http://pixabay.com/cs/service/faq/" TargetMode="External"/><Relationship Id="rId7" Type="http://schemas.openxmlformats.org/officeDocument/2006/relationships/hyperlink" Target="http://pixabay.com/cs/chlapec-d%C3%ADt%C4%9B-j%C3%ADzdn%C3%AD-kolo-kolo-400281/" TargetMode="External"/><Relationship Id="rId2" Type="http://schemas.openxmlformats.org/officeDocument/2006/relationships/hyperlink" Target="http://pixabay.com/go/?t=/service/terms/#download_term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xabay.com/cs/fotbal-pl%C3%A1%C5%BE-d%C4%9Bti-bal%C3%B3n-478321/" TargetMode="External"/><Relationship Id="rId5" Type="http://schemas.openxmlformats.org/officeDocument/2006/relationships/hyperlink" Target="http://pixabay.com/cs/d%C4%9Bti-beach-hra-p%C3%ADsek-sandy-beach-497312/" TargetMode="External"/><Relationship Id="rId4" Type="http://schemas.openxmlformats.org/officeDocument/2006/relationships/hyperlink" Target="http://pixabay.com/cs/kytara-afrika-%C4%8Dern%C3%A1-d%C4%9Bti-u%C4%8Den%C3%AD-435094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pixabay.com/cs/d%C3%ADt%C4%9B-ledu-ku%C5%BEel-zmrzliny-419419/" TargetMode="External"/><Relationship Id="rId3" Type="http://schemas.openxmlformats.org/officeDocument/2006/relationships/hyperlink" Target="http://pixabay.com/cs/service/faq/" TargetMode="External"/><Relationship Id="rId7" Type="http://schemas.openxmlformats.org/officeDocument/2006/relationships/hyperlink" Target="http://pixabay.com/cs/d%C3%ADt%C4%9B-chlapec-barva-dovolen%C3%A1-241749/" TargetMode="External"/><Relationship Id="rId2" Type="http://schemas.openxmlformats.org/officeDocument/2006/relationships/hyperlink" Target="http://pixabay.com/go/?t=/service/terms/#download_term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xabay.com/cs/d%C3%ADt%C4%9B-kniha-chlapec-studium-316510/" TargetMode="External"/><Relationship Id="rId5" Type="http://schemas.openxmlformats.org/officeDocument/2006/relationships/hyperlink" Target="http://pixabay.com/cs/ly%C5%BEov%C3%A1n%C3%AD-ly%C5%BEa%C5%99-ly%C5%BEe-zimn%C3%AD-sporty-73994/" TargetMode="External"/><Relationship Id="rId4" Type="http://schemas.openxmlformats.org/officeDocument/2006/relationships/hyperlink" Target="http://pixabay.com/cs/kytara-afrika-%C4%8Dern%C3%A1-d%C4%9Bti-u%C4%8Den%C3%AD-435094/" TargetMode="External"/><Relationship Id="rId9" Type="http://schemas.openxmlformats.org/officeDocument/2006/relationships/hyperlink" Target="http://pixabay.com/cs/kid-b%C4%9Bh-mal%C3%A1-hol%C4%8Di%C4%8Dka-358526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pixabay.com/cs/sp%C3%A1nek-d%C3%ADt%C4%9B-holka-hromadn%C3%A1-sp%C3%ADc%C3%AD-531205/" TargetMode="External"/><Relationship Id="rId3" Type="http://schemas.openxmlformats.org/officeDocument/2006/relationships/hyperlink" Target="http://pixabay.com/cs/service/faq/" TargetMode="External"/><Relationship Id="rId7" Type="http://schemas.openxmlformats.org/officeDocument/2006/relationships/hyperlink" Target="http://pixabay.com/cs/ryba%C5%99en%C3%AD-otec-dcera-z%C3%A1pad-slunce-453296/" TargetMode="External"/><Relationship Id="rId2" Type="http://schemas.openxmlformats.org/officeDocument/2006/relationships/hyperlink" Target="http://pixabay.com/go/?t=/service/terms/#download_term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xabay.com/cs/chlapec-d%C3%ADt%C4%9B-%C5%A1t%C4%9Bst%C3%AD-l%C3%A9to-z%C3%A1bava-380012/" TargetMode="External"/><Relationship Id="rId5" Type="http://schemas.openxmlformats.org/officeDocument/2006/relationships/hyperlink" Target="http://pixabay.com/cs/d%C4%9B%C5%A5%C3%A1tko-pl%C3%A1%C4%8D-d%C3%ADt%C4%9B-mal%C3%A9-smutek-215303/" TargetMode="External"/><Relationship Id="rId4" Type="http://schemas.openxmlformats.org/officeDocument/2006/relationships/hyperlink" Target="http://pixabay.com/cs/kytara-afrika-%C4%8Dern%C3%A1-d%C4%9Bti-u%C4%8Den%C3%AD-435094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pixabay.com/cs/skupina-t%C3%BDm-bubliny-mraky-239252/" TargetMode="External"/><Relationship Id="rId3" Type="http://schemas.openxmlformats.org/officeDocument/2006/relationships/hyperlink" Target="http://pixabay.com/cs/service/faq/" TargetMode="External"/><Relationship Id="rId7" Type="http://schemas.openxmlformats.org/officeDocument/2006/relationships/hyperlink" Target="http://pixabay.com/cs/d%C3%ADt%C4%9B-tanec-balet-d%C4%9Bv%C4%8De-538756/" TargetMode="External"/><Relationship Id="rId2" Type="http://schemas.openxmlformats.org/officeDocument/2006/relationships/hyperlink" Target="http://pixabay.com/go/?t=/service/terms/#download_term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xabay.com/cs/kreativn%C3%AD-psan%C3%AD-editace-knihovna-108545/" TargetMode="External"/><Relationship Id="rId5" Type="http://schemas.openxmlformats.org/officeDocument/2006/relationships/hyperlink" Target="http://pixabay.com/cs/d%C4%9Bv%C4%8De-hospod%C3%A1%C5%99stv%C3%AD-karaoke-mic-15754/" TargetMode="External"/><Relationship Id="rId4" Type="http://schemas.openxmlformats.org/officeDocument/2006/relationships/hyperlink" Target="http://pixabay.com/cs/kytara-afrika-%C4%8Dern%C3%A1-d%C4%9Bti-u%C4%8Den%C3%AD-435094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IMPERFEKTUM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37634" y="5370490"/>
            <a:ext cx="9144000" cy="82746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cs-CZ" sz="1200" dirty="0">
              <a:solidFill>
                <a:prstClr val="black">
                  <a:tint val="75000"/>
                </a:prstClr>
              </a:solidFill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25904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60" y="1827138"/>
            <a:ext cx="3216816" cy="4721931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" y="196724"/>
            <a:ext cx="4522508" cy="3010294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756" y="196724"/>
            <a:ext cx="3097777" cy="467589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4" y="3499593"/>
            <a:ext cx="4581372" cy="304947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340128" y="2683798"/>
            <a:ext cx="228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PATINABA</a:t>
            </a:r>
            <a:endParaRPr lang="es-ES_tradnl" sz="2800" b="1" dirty="0">
              <a:solidFill>
                <a:srgbClr val="FFFF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544355" y="1303918"/>
            <a:ext cx="2092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ESQUIABA</a:t>
            </a:r>
            <a:endParaRPr lang="es-ES_tradnl" sz="2800" b="1" dirty="0">
              <a:solidFill>
                <a:srgbClr val="C0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412569" y="5024331"/>
            <a:ext cx="1461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LEÍA</a:t>
            </a:r>
            <a:endParaRPr lang="es-ES_tradnl" sz="2800" b="1" dirty="0">
              <a:solidFill>
                <a:srgbClr val="C0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917844" y="6118606"/>
            <a:ext cx="2324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DIBUJABA</a:t>
            </a:r>
            <a:endParaRPr lang="es-ES_tradnl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58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45" y="90152"/>
            <a:ext cx="2755953" cy="367460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748" y="2119606"/>
            <a:ext cx="2960397" cy="444754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265" y="216311"/>
            <a:ext cx="4481848" cy="299723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658" y="3606126"/>
            <a:ext cx="4237148" cy="282035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06312" y="3764756"/>
            <a:ext cx="3090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COMÍA HELADO</a:t>
            </a:r>
            <a:endParaRPr lang="es-ES_tradnl" sz="2800" b="1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785515" y="1191709"/>
            <a:ext cx="2021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CORRÍA</a:t>
            </a:r>
            <a:endParaRPr lang="es-ES_tradnl" sz="2800" b="1" dirty="0">
              <a:solidFill>
                <a:srgbClr val="C0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800822" y="1453319"/>
            <a:ext cx="2021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LLORABA</a:t>
            </a:r>
            <a:endParaRPr lang="es-ES_tradnl" sz="2800" b="1" dirty="0">
              <a:solidFill>
                <a:srgbClr val="C0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682248" y="3764756"/>
            <a:ext cx="2021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ME REÍA</a:t>
            </a:r>
            <a:endParaRPr lang="es-ES_tradnl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51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317" y="695459"/>
            <a:ext cx="5000277" cy="375020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930" y="3106874"/>
            <a:ext cx="5486149" cy="3651718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" y="286836"/>
            <a:ext cx="4452300" cy="3339225"/>
          </a:xfrm>
        </p:spPr>
      </p:pic>
      <p:sp>
        <p:nvSpPr>
          <p:cNvPr id="7" name="TextovéPole 6"/>
          <p:cNvSpPr txBox="1"/>
          <p:nvPr/>
        </p:nvSpPr>
        <p:spPr>
          <a:xfrm>
            <a:off x="2829121" y="2845264"/>
            <a:ext cx="2021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PESCABA</a:t>
            </a:r>
            <a:endParaRPr lang="es-ES_tradnl" sz="2800" b="1" dirty="0">
              <a:solidFill>
                <a:srgbClr val="FFFF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515837" y="695459"/>
            <a:ext cx="2021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CANTABA</a:t>
            </a:r>
            <a:endParaRPr lang="es-ES_tradnl" sz="2800" b="1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752208" y="5797551"/>
            <a:ext cx="2021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DORMÍA</a:t>
            </a:r>
            <a:endParaRPr lang="es-ES_tradnl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968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629" y="2994707"/>
            <a:ext cx="5525036" cy="3668969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7" y="185055"/>
            <a:ext cx="4968853" cy="3299629"/>
          </a:xfrm>
        </p:spPr>
      </p:pic>
      <p:sp>
        <p:nvSpPr>
          <p:cNvPr id="5" name="TextovéPole 4"/>
          <p:cNvSpPr txBox="1"/>
          <p:nvPr/>
        </p:nvSpPr>
        <p:spPr>
          <a:xfrm>
            <a:off x="3567448" y="321971"/>
            <a:ext cx="236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ESCRIBÍA</a:t>
            </a:r>
            <a:endParaRPr lang="es-ES_tradnl" sz="2800" b="1" dirty="0">
              <a:solidFill>
                <a:srgbClr val="C0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68" y="426607"/>
            <a:ext cx="3393516" cy="511023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836535" y="1066661"/>
            <a:ext cx="236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BAILABA</a:t>
            </a:r>
            <a:endParaRPr lang="es-ES_tradnl" sz="2800" b="1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83777" y="4352137"/>
            <a:ext cx="2369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C00000"/>
                </a:solidFill>
              </a:rPr>
              <a:t>SALTABA A LA COMBA</a:t>
            </a:r>
            <a:endParaRPr lang="es-ES_tradnl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03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583" y="3335628"/>
            <a:ext cx="4274342" cy="3018754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155" y="566670"/>
            <a:ext cx="11346287" cy="6001555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Y AHORA CUÉNTANOS TÚ:</a:t>
            </a:r>
          </a:p>
          <a:p>
            <a:pPr marL="0" indent="0">
              <a:buNone/>
            </a:pPr>
            <a:endParaRPr lang="cs-CZ" dirty="0"/>
          </a:p>
          <a:p>
            <a:r>
              <a:rPr lang="es-ES" dirty="0"/>
              <a:t>¿</a:t>
            </a:r>
            <a:r>
              <a:rPr lang="cs-CZ" dirty="0"/>
              <a:t>DÓNDE Y CON QUIÉN VIVÍAS DE PEQUEŇO?</a:t>
            </a:r>
          </a:p>
          <a:p>
            <a:endParaRPr lang="cs-CZ" dirty="0"/>
          </a:p>
          <a:p>
            <a:r>
              <a:rPr lang="es-ES" dirty="0"/>
              <a:t>¿</a:t>
            </a:r>
            <a:r>
              <a:rPr lang="cs-CZ" dirty="0"/>
              <a:t>CÓMO PASABAS EL TIEMPO LIBRE?</a:t>
            </a:r>
          </a:p>
          <a:p>
            <a:endParaRPr lang="cs-CZ" dirty="0"/>
          </a:p>
          <a:p>
            <a:r>
              <a:rPr lang="es-ES" dirty="0"/>
              <a:t>¿</a:t>
            </a:r>
            <a:r>
              <a:rPr lang="cs-CZ" dirty="0"/>
              <a:t>CÓMO ERAN TUS AMIGOS DE INFANCIA?</a:t>
            </a:r>
          </a:p>
          <a:p>
            <a:endParaRPr lang="cs-CZ" dirty="0"/>
          </a:p>
          <a:p>
            <a:r>
              <a:rPr lang="es-ES" dirty="0"/>
              <a:t>¿</a:t>
            </a:r>
            <a:r>
              <a:rPr lang="cs-CZ" dirty="0"/>
              <a:t>QUÉ HACÍAS EN VACACIONES?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934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7425" y="115910"/>
            <a:ext cx="11887200" cy="6581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1: [Cit. 2014-12-09]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  <a:endParaRPr lang="cs-CZ" sz="2000" u="sng" dirty="0">
              <a:hlinkClick r:id="rId4"/>
            </a:endParaRP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4"/>
              </a:rPr>
              <a:t>http://pixabay.com/cs/kytara-afrika-%C4%8Dern%C3%A1-d%C4%9Bti-u%C4%8Den%C3%AD-435094/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2: [Cit. 2014-12-09]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  <a:endParaRPr lang="cs-CZ" sz="2000" u="sng" dirty="0">
              <a:hlinkClick r:id="rId4"/>
            </a:endParaRP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5"/>
              </a:rPr>
              <a:t>http://pixabay.com/cs/d%C4%9Bti-beach-hra-p%C3%ADsek-sandy-beach-497312/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3: [Cit. 2014-12-09]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  <a:endParaRPr lang="cs-CZ" sz="2000" u="sng" dirty="0">
              <a:hlinkClick r:id="rId4"/>
            </a:endParaRP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6"/>
              </a:rPr>
              <a:t>http://pixabay.com/cs/fotbal-pl%C3%A1%C5%BE-d%C4%9Bti-bal%C3%B3n-478321/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4: [Cit. 2014-12-09]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  <a:endParaRPr lang="cs-CZ" sz="2000" u="sng" dirty="0">
              <a:hlinkClick r:id="rId4"/>
            </a:endParaRP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7"/>
              </a:rPr>
              <a:t>http://pixabay.com/cs/chlapec-d%C3%ADt%C4%9B-j%C3%ADzdn%C3%AD-kolo-kolo-400281/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5: [Cit. 2014-12-09]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  <a:endParaRPr lang="cs-CZ" sz="2000" u="sng" dirty="0"/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8"/>
              </a:rPr>
              <a:t>http://pixabay.com/cs/rollerderby-bruslit-112223/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indent="0">
              <a:buNone/>
            </a:pP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3197790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9093" y="244699"/>
            <a:ext cx="11694017" cy="6375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6: [Cit. 2014-12-09]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  <a:endParaRPr lang="cs-CZ" sz="2000" u="sng" dirty="0">
              <a:hlinkClick r:id="rId4"/>
            </a:endParaRP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5"/>
              </a:rPr>
              <a:t>http://pixabay.com/cs/ly%C5%BEov%C3%A1n%C3%AD-ly%C5%BEa%C5%99-ly%C5%BEe-zimn%C3%AD-sporty-73994/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7: [Cit. 2014-12-09]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  <a:endParaRPr lang="cs-CZ" sz="2000" u="sng" dirty="0">
              <a:hlinkClick r:id="rId4"/>
            </a:endParaRP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6"/>
              </a:rPr>
              <a:t>http://pixabay.com/cs/d%C3%ADt%C4%9B-kniha-chlapec-studium-316510/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8: [Cit. 2014-12-09]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  <a:endParaRPr lang="cs-CZ" sz="2000" u="sng" dirty="0">
              <a:hlinkClick r:id="rId4"/>
            </a:endParaRP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7"/>
              </a:rPr>
              <a:t>http://pixabay.com/cs/d%C3%ADt%C4%9B-chlapec-barva-dovolen%C3%A1-241749/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9: [Cit. 2014-12-09]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  <a:endParaRPr lang="cs-CZ" sz="2000" u="sng" dirty="0">
              <a:hlinkClick r:id="rId4"/>
            </a:endParaRP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8"/>
              </a:rPr>
              <a:t>http://pixabay.com/cs/d%C3%ADt%C4%9B-ledu-ku%C5%BEel-zmrzliny-419419/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10: [Cit. 2014-12-09]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  <a:endParaRPr lang="cs-CZ" sz="2000" u="sng" dirty="0">
              <a:hlinkClick r:id="rId4"/>
            </a:endParaRP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9"/>
              </a:rPr>
              <a:t>http://pixabay.com/cs/kid-b%C4%9Bh-mal%C3%A1-hol%C4%8Di%C4%8Dka-358526/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indent="0">
              <a:buNone/>
            </a:pPr>
            <a:endParaRPr lang="es-ES_tradnl" sz="2000" dirty="0"/>
          </a:p>
          <a:p>
            <a:pPr marL="0" indent="0">
              <a:buNone/>
            </a:pP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969508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0455" y="257576"/>
            <a:ext cx="11745533" cy="6413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11: [Cit. 2014-12-09]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  <a:endParaRPr lang="cs-CZ" sz="2000" u="sng" dirty="0">
              <a:hlinkClick r:id="rId4"/>
            </a:endParaRP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5"/>
              </a:rPr>
              <a:t>http://pixabay.com/cs/d%C4%9B%C5%A5%C3%A1tko-pl%C3%A1%C4%8D-d%C3%ADt%C4%9B-mal%C3%A9-smutek-215303/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12: [Cit. 2014-12-09]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  <a:endParaRPr lang="cs-CZ" sz="2000" u="sng" dirty="0">
              <a:hlinkClick r:id="rId4"/>
            </a:endParaRP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6"/>
              </a:rPr>
              <a:t>http://pixabay.com/cs/chlapec-d%C3%ADt%C4%9B-%C5%A1t%C4%9Bst%C3%AD-l%C3%A9to-z%C3%A1bava-380012/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13: [Cit. 2014-12-09]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  <a:endParaRPr lang="cs-CZ" sz="2000" u="sng" dirty="0">
              <a:hlinkClick r:id="rId4"/>
            </a:endParaRP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7"/>
              </a:rPr>
              <a:t>http://pixabay.com/cs/ryba%C5%99en%C3%AD-otec-dcera-z%C3%A1pad-slunce-453296/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14: [Cit. 2014-12-09]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  <a:endParaRPr lang="cs-CZ" sz="2000" u="sng" dirty="0">
              <a:hlinkClick r:id="rId4"/>
            </a:endParaRP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8"/>
              </a:rPr>
              <a:t>http://pixabay.com/cs/sp%C3%A1nek-d%C3%ADt%C4%9B-holka-hromadn%C3%A1-sp%C3%ADc%C3%AD-531205/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cs-CZ" sz="2000" u="sng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indent="0">
              <a:buNone/>
            </a:pP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953656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6062" y="244699"/>
            <a:ext cx="11758412" cy="641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15: [Cit. 2014-12-09]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  <a:endParaRPr lang="cs-CZ" sz="2000" u="sng" dirty="0">
              <a:hlinkClick r:id="rId4"/>
            </a:endParaRP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5"/>
              </a:rPr>
              <a:t>http://pixabay.com/cs/d%C4%9Bv%C4%8De-hospod%C3%A1%C5%99stv%C3%AD-karaoke-mic-15754/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 </a:t>
            </a:r>
            <a:r>
              <a:rPr lang="es-ES_tradnl" sz="2000" dirty="0"/>
              <a:t> 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16: [Cit. 2014-12-09]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  <a:endParaRPr lang="cs-CZ" sz="2000" u="sng" dirty="0">
              <a:hlinkClick r:id="rId4"/>
            </a:endParaRP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6"/>
              </a:rPr>
              <a:t>http://pixabay.com/cs/kreativn%C3%AD-psan%C3%AD-editace-knihovna-108545/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/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17: [Cit. 2014-12-09]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  <a:endParaRPr lang="cs-CZ" sz="2000" u="sng" dirty="0">
              <a:hlinkClick r:id="rId4"/>
            </a:endParaRPr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hlinkClick r:id="rId7"/>
              </a:rPr>
              <a:t>http://</a:t>
            </a:r>
            <a:r>
              <a:rPr lang="es-ES_tradnl" sz="2000" u="sng" dirty="0">
                <a:solidFill>
                  <a:schemeClr val="accent1">
                    <a:lumMod val="75000"/>
                  </a:schemeClr>
                </a:solidFill>
                <a:hlinkClick r:id="rId7"/>
              </a:rPr>
              <a:t>pixabay.com/cs/d%C3%ADt%C4%9B-tanec-balet-d%C4%9Bv%C4%8De-538756/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18: [Cit. 2014-12-09]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  <a:endParaRPr lang="cs-CZ" sz="2000" u="sng" dirty="0"/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>
                <a:solidFill>
                  <a:schemeClr val="accent1">
                    <a:lumMod val="75000"/>
                  </a:schemeClr>
                </a:solidFill>
              </a:rPr>
              <a:t>http://pixabay.com/cs/sk%C3%A1k%C3%A1n%C3%AD-p%C5%99es-%C5%A1vihadlo-d%C4%9Bti-holky-79615/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cs-CZ" sz="20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19: [Cit. 2014-12-09] Dostupný pod licencí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  <a:endParaRPr lang="cs-CZ" sz="2000" u="sng" dirty="0"/>
          </a:p>
          <a:p>
            <a:pPr marL="0" indent="0">
              <a:buNone/>
            </a:pP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cs-CZ" sz="20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http://pixabay.com/</a:t>
            </a:r>
            <a:r>
              <a:rPr lang="cs-CZ" sz="2000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cs</a:t>
            </a:r>
            <a:r>
              <a:rPr lang="cs-CZ" sz="20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/skupina-t%C3%BDm-bubliny-mraky-239252/</a:t>
            </a:r>
            <a:r>
              <a:rPr lang="cs-CZ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cs-CZ" sz="2000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indent="0">
              <a:buNone/>
            </a:pPr>
            <a:endParaRPr lang="cs-CZ" sz="2000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_tradnl" sz="20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_tradnl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360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133350"/>
              </p:ext>
            </p:extLst>
          </p:nvPr>
        </p:nvGraphicFramePr>
        <p:xfrm>
          <a:off x="385763" y="528638"/>
          <a:ext cx="11401426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0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Anotace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Imperfektum – tvoření, použití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Klíčová slova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Imperfecto</a:t>
                      </a:r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hablaba</a:t>
                      </a:r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cs-C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comían</a:t>
                      </a:r>
                      <a:r>
                        <a:rPr lang="cs-C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era</a:t>
                      </a:r>
                      <a:r>
                        <a:rPr lang="cs-C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ibamos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Předmět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Španělský jazyk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Mgr. Eva Šimonková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Jazyk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Španělský</a:t>
                      </a:r>
                      <a:r>
                        <a:rPr lang="cs-C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jazyk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Druh učebního materiálu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Prezentace a procvičení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Potřebné pomůcky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PC, interaktivní</a:t>
                      </a:r>
                      <a:r>
                        <a:rPr lang="cs-C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tabule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Cílová</a:t>
                      </a:r>
                      <a:r>
                        <a:rPr lang="cs-C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skupina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Studenti střední školy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Druh interaktivity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Prezentace a procvičení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Zdroje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Seznam viz</a:t>
                      </a:r>
                      <a:r>
                        <a:rPr lang="cs-C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poslední strana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89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075" y="728663"/>
            <a:ext cx="11144250" cy="5643562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cs-CZ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Popis:</a:t>
            </a:r>
          </a:p>
          <a:p>
            <a:pPr marL="0" lvl="0" indent="0">
              <a:buNone/>
            </a:pPr>
            <a:endParaRPr lang="cs-CZ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Studenti se seznámí s pravidly tvoření imperfekta a s jeho využitím.</a:t>
            </a:r>
          </a:p>
          <a:p>
            <a:pPr marL="0" lvl="0" indent="0">
              <a:buNone/>
            </a:pPr>
            <a:endParaRPr lang="cs-CZ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cvičení na straně 8 studenti doplní správné tvary imperfekta.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cs-CZ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straně 9 – 13 pojmenují činnost zobrazenou na fotografii.       Sloveso je ve tvaru imperfekta. Na straně 14 odpoví na otázky.</a:t>
            </a:r>
            <a:endParaRPr lang="es-ES_tradnl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92907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309093"/>
            <a:ext cx="12044363" cy="6349284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/>
              <a:t>JAK SE TVOŘÍ IMPERFEKTUM</a:t>
            </a:r>
          </a:p>
          <a:p>
            <a:pPr marL="0" indent="0">
              <a:buNone/>
            </a:pPr>
            <a:endParaRPr lang="cs-CZ" sz="32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Slovesa končící na –AR tuto odtrhnou a připojí následující, např. HABLAR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-</a:t>
            </a:r>
            <a:r>
              <a:rPr lang="cs-CZ" b="1" dirty="0" err="1">
                <a:solidFill>
                  <a:srgbClr val="FF0000"/>
                </a:solidFill>
              </a:rPr>
              <a:t>aba</a:t>
            </a:r>
            <a:r>
              <a:rPr lang="cs-CZ" b="1" dirty="0">
                <a:solidFill>
                  <a:srgbClr val="FF0000"/>
                </a:solidFill>
              </a:rPr>
              <a:t>	   -</a:t>
            </a:r>
            <a:r>
              <a:rPr lang="cs-CZ" b="1" dirty="0" err="1">
                <a:solidFill>
                  <a:srgbClr val="FF0000"/>
                </a:solidFill>
              </a:rPr>
              <a:t>ábamos</a:t>
            </a:r>
            <a:r>
              <a:rPr lang="cs-CZ" b="1" dirty="0">
                <a:solidFill>
                  <a:srgbClr val="FF0000"/>
                </a:solidFill>
              </a:rPr>
              <a:t>		</a:t>
            </a:r>
            <a:r>
              <a:rPr lang="cs-CZ" b="1" dirty="0" err="1"/>
              <a:t>yo</a:t>
            </a:r>
            <a:r>
              <a:rPr lang="cs-CZ" b="1" dirty="0">
                <a:solidFill>
                  <a:srgbClr val="FF0000"/>
                </a:solidFill>
              </a:rPr>
              <a:t>	</a:t>
            </a:r>
            <a:r>
              <a:rPr lang="cs-CZ" b="1" dirty="0" err="1"/>
              <a:t>habl</a:t>
            </a:r>
            <a:r>
              <a:rPr lang="cs-CZ" b="1" dirty="0" err="1">
                <a:solidFill>
                  <a:srgbClr val="FF0000"/>
                </a:solidFill>
              </a:rPr>
              <a:t>aba</a:t>
            </a:r>
            <a:r>
              <a:rPr lang="cs-CZ" b="1" dirty="0"/>
              <a:t>		</a:t>
            </a:r>
            <a:r>
              <a:rPr lang="cs-CZ" b="1" dirty="0" err="1"/>
              <a:t>nosotros</a:t>
            </a:r>
            <a:r>
              <a:rPr lang="cs-CZ" b="1" dirty="0"/>
              <a:t>	</a:t>
            </a:r>
            <a:r>
              <a:rPr lang="cs-CZ" b="1" dirty="0" err="1"/>
              <a:t>habl</a:t>
            </a:r>
            <a:r>
              <a:rPr lang="cs-CZ" b="1" dirty="0" err="1">
                <a:solidFill>
                  <a:srgbClr val="FF0000"/>
                </a:solidFill>
              </a:rPr>
              <a:t>ábamos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-</a:t>
            </a:r>
            <a:r>
              <a:rPr lang="cs-CZ" b="1" dirty="0" err="1">
                <a:solidFill>
                  <a:srgbClr val="FF0000"/>
                </a:solidFill>
              </a:rPr>
              <a:t>abas</a:t>
            </a:r>
            <a:r>
              <a:rPr lang="cs-CZ" b="1" dirty="0">
                <a:solidFill>
                  <a:srgbClr val="FF0000"/>
                </a:solidFill>
              </a:rPr>
              <a:t>    -</a:t>
            </a:r>
            <a:r>
              <a:rPr lang="cs-CZ" b="1" dirty="0" err="1">
                <a:solidFill>
                  <a:srgbClr val="FF0000"/>
                </a:solidFill>
              </a:rPr>
              <a:t>abais</a:t>
            </a:r>
            <a:r>
              <a:rPr lang="cs-CZ" b="1" dirty="0">
                <a:solidFill>
                  <a:srgbClr val="FF0000"/>
                </a:solidFill>
              </a:rPr>
              <a:t>		</a:t>
            </a:r>
            <a:r>
              <a:rPr lang="cs-CZ" b="1" dirty="0" err="1"/>
              <a:t>tú</a:t>
            </a:r>
            <a:r>
              <a:rPr lang="cs-CZ" b="1" dirty="0">
                <a:solidFill>
                  <a:srgbClr val="FF0000"/>
                </a:solidFill>
              </a:rPr>
              <a:t>	</a:t>
            </a:r>
            <a:r>
              <a:rPr lang="cs-CZ" b="1" dirty="0" err="1"/>
              <a:t>habl</a:t>
            </a:r>
            <a:r>
              <a:rPr lang="cs-CZ" b="1" dirty="0" err="1">
                <a:solidFill>
                  <a:srgbClr val="FF0000"/>
                </a:solidFill>
              </a:rPr>
              <a:t>abas</a:t>
            </a:r>
            <a:r>
              <a:rPr lang="cs-CZ" b="1" dirty="0"/>
              <a:t>		</a:t>
            </a:r>
            <a:r>
              <a:rPr lang="cs-CZ" b="1" dirty="0" err="1"/>
              <a:t>vosotros</a:t>
            </a:r>
            <a:r>
              <a:rPr lang="cs-CZ" b="1" dirty="0"/>
              <a:t> 	</a:t>
            </a:r>
            <a:r>
              <a:rPr lang="cs-CZ" b="1" dirty="0" err="1"/>
              <a:t>habl</a:t>
            </a:r>
            <a:r>
              <a:rPr lang="cs-CZ" b="1" dirty="0" err="1">
                <a:solidFill>
                  <a:srgbClr val="FF0000"/>
                </a:solidFill>
              </a:rPr>
              <a:t>abais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-</a:t>
            </a:r>
            <a:r>
              <a:rPr lang="cs-CZ" b="1" dirty="0" err="1">
                <a:solidFill>
                  <a:srgbClr val="FF0000"/>
                </a:solidFill>
              </a:rPr>
              <a:t>aba</a:t>
            </a:r>
            <a:r>
              <a:rPr lang="cs-CZ" b="1" dirty="0">
                <a:solidFill>
                  <a:srgbClr val="FF0000"/>
                </a:solidFill>
              </a:rPr>
              <a:t>	   -</a:t>
            </a:r>
            <a:r>
              <a:rPr lang="cs-CZ" b="1" dirty="0" err="1">
                <a:solidFill>
                  <a:srgbClr val="FF0000"/>
                </a:solidFill>
              </a:rPr>
              <a:t>aban</a:t>
            </a:r>
            <a:r>
              <a:rPr lang="cs-CZ" b="1" dirty="0">
                <a:solidFill>
                  <a:srgbClr val="FF0000"/>
                </a:solidFill>
              </a:rPr>
              <a:t>		</a:t>
            </a:r>
            <a:r>
              <a:rPr lang="cs-CZ" b="1" dirty="0" err="1"/>
              <a:t>él</a:t>
            </a:r>
            <a:r>
              <a:rPr lang="cs-CZ" b="1" dirty="0"/>
              <a:t>, …</a:t>
            </a:r>
            <a:r>
              <a:rPr lang="cs-CZ" b="1" dirty="0">
                <a:solidFill>
                  <a:srgbClr val="FF0000"/>
                </a:solidFill>
              </a:rPr>
              <a:t>	 </a:t>
            </a:r>
            <a:r>
              <a:rPr lang="cs-CZ" b="1" dirty="0" err="1"/>
              <a:t>habl</a:t>
            </a:r>
            <a:r>
              <a:rPr lang="cs-CZ" b="1" dirty="0" err="1">
                <a:solidFill>
                  <a:srgbClr val="FF0000"/>
                </a:solidFill>
              </a:rPr>
              <a:t>aba</a:t>
            </a:r>
            <a:r>
              <a:rPr lang="cs-CZ" b="1" dirty="0"/>
              <a:t>		</a:t>
            </a:r>
            <a:r>
              <a:rPr lang="cs-CZ" b="1" dirty="0" err="1"/>
              <a:t>ellos</a:t>
            </a:r>
            <a:r>
              <a:rPr lang="cs-CZ" b="1" dirty="0"/>
              <a:t>,…	</a:t>
            </a:r>
            <a:r>
              <a:rPr lang="cs-CZ" b="1" dirty="0" err="1"/>
              <a:t>habl</a:t>
            </a:r>
            <a:r>
              <a:rPr lang="cs-CZ" b="1" dirty="0" err="1">
                <a:solidFill>
                  <a:srgbClr val="FF0000"/>
                </a:solidFill>
              </a:rPr>
              <a:t>aban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Slovesa končící na –ER, IR tuto odtrhnou a připojí následující, např. VIVIR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-</a:t>
            </a:r>
            <a:r>
              <a:rPr lang="cs-CZ" b="1" dirty="0" err="1">
                <a:solidFill>
                  <a:srgbClr val="FF0000"/>
                </a:solidFill>
              </a:rPr>
              <a:t>ía</a:t>
            </a:r>
            <a:r>
              <a:rPr lang="cs-CZ" b="1" dirty="0">
                <a:solidFill>
                  <a:srgbClr val="FF0000"/>
                </a:solidFill>
              </a:rPr>
              <a:t>	   -</a:t>
            </a:r>
            <a:r>
              <a:rPr lang="cs-CZ" b="1" dirty="0" err="1">
                <a:solidFill>
                  <a:srgbClr val="FF0000"/>
                </a:solidFill>
              </a:rPr>
              <a:t>íamos</a:t>
            </a:r>
            <a:r>
              <a:rPr lang="cs-CZ" b="1" dirty="0">
                <a:solidFill>
                  <a:srgbClr val="FF0000"/>
                </a:solidFill>
              </a:rPr>
              <a:t>		</a:t>
            </a:r>
            <a:r>
              <a:rPr lang="cs-CZ" b="1" dirty="0" err="1"/>
              <a:t>yo</a:t>
            </a:r>
            <a:r>
              <a:rPr lang="cs-CZ" b="1" dirty="0">
                <a:solidFill>
                  <a:srgbClr val="FF0000"/>
                </a:solidFill>
              </a:rPr>
              <a:t>	</a:t>
            </a:r>
            <a:r>
              <a:rPr lang="cs-CZ" b="1" dirty="0" err="1"/>
              <a:t>viv</a:t>
            </a:r>
            <a:r>
              <a:rPr lang="cs-CZ" b="1" dirty="0" err="1">
                <a:solidFill>
                  <a:srgbClr val="FF0000"/>
                </a:solidFill>
              </a:rPr>
              <a:t>ía</a:t>
            </a:r>
            <a:r>
              <a:rPr lang="cs-CZ" b="1" dirty="0"/>
              <a:t>			</a:t>
            </a:r>
            <a:r>
              <a:rPr lang="cs-CZ" b="1" dirty="0" err="1"/>
              <a:t>nosotros</a:t>
            </a:r>
            <a:r>
              <a:rPr lang="cs-CZ" b="1" dirty="0"/>
              <a:t>	</a:t>
            </a:r>
            <a:r>
              <a:rPr lang="cs-CZ" b="1" dirty="0" err="1"/>
              <a:t>viv</a:t>
            </a:r>
            <a:r>
              <a:rPr lang="cs-CZ" b="1" dirty="0" err="1">
                <a:solidFill>
                  <a:srgbClr val="FF0000"/>
                </a:solidFill>
              </a:rPr>
              <a:t>íamos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-</a:t>
            </a:r>
            <a:r>
              <a:rPr lang="cs-CZ" b="1" dirty="0" err="1">
                <a:solidFill>
                  <a:srgbClr val="FF0000"/>
                </a:solidFill>
              </a:rPr>
              <a:t>ías</a:t>
            </a:r>
            <a:r>
              <a:rPr lang="cs-CZ" b="1" dirty="0">
                <a:solidFill>
                  <a:srgbClr val="FF0000"/>
                </a:solidFill>
              </a:rPr>
              <a:t>       -</a:t>
            </a:r>
            <a:r>
              <a:rPr lang="cs-CZ" b="1" dirty="0" err="1">
                <a:solidFill>
                  <a:srgbClr val="FF0000"/>
                </a:solidFill>
              </a:rPr>
              <a:t>íais</a:t>
            </a:r>
            <a:r>
              <a:rPr lang="cs-CZ" b="1" dirty="0">
                <a:solidFill>
                  <a:srgbClr val="FF0000"/>
                </a:solidFill>
              </a:rPr>
              <a:t>			</a:t>
            </a:r>
            <a:r>
              <a:rPr lang="cs-CZ" b="1" dirty="0" err="1"/>
              <a:t>tú</a:t>
            </a:r>
            <a:r>
              <a:rPr lang="cs-CZ" b="1" dirty="0">
                <a:solidFill>
                  <a:srgbClr val="FF0000"/>
                </a:solidFill>
              </a:rPr>
              <a:t>	</a:t>
            </a:r>
            <a:r>
              <a:rPr lang="cs-CZ" b="1" dirty="0" err="1"/>
              <a:t>vív</a:t>
            </a:r>
            <a:r>
              <a:rPr lang="cs-CZ" b="1" dirty="0" err="1">
                <a:solidFill>
                  <a:srgbClr val="FF0000"/>
                </a:solidFill>
              </a:rPr>
              <a:t>ías</a:t>
            </a:r>
            <a:r>
              <a:rPr lang="cs-CZ" b="1" dirty="0"/>
              <a:t>			</a:t>
            </a:r>
            <a:r>
              <a:rPr lang="cs-CZ" b="1" dirty="0" err="1"/>
              <a:t>vosotros</a:t>
            </a:r>
            <a:r>
              <a:rPr lang="cs-CZ" b="1" dirty="0"/>
              <a:t> 	</a:t>
            </a:r>
            <a:r>
              <a:rPr lang="cs-CZ" b="1" dirty="0" err="1"/>
              <a:t>viv</a:t>
            </a:r>
            <a:r>
              <a:rPr lang="cs-CZ" b="1" dirty="0" err="1">
                <a:solidFill>
                  <a:srgbClr val="FF0000"/>
                </a:solidFill>
              </a:rPr>
              <a:t>íais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-</a:t>
            </a:r>
            <a:r>
              <a:rPr lang="cs-CZ" b="1" dirty="0" err="1">
                <a:solidFill>
                  <a:srgbClr val="FF0000"/>
                </a:solidFill>
              </a:rPr>
              <a:t>ía</a:t>
            </a:r>
            <a:r>
              <a:rPr lang="cs-CZ" b="1" dirty="0">
                <a:solidFill>
                  <a:srgbClr val="FF0000"/>
                </a:solidFill>
              </a:rPr>
              <a:t>	   -</a:t>
            </a:r>
            <a:r>
              <a:rPr lang="cs-CZ" b="1" dirty="0" err="1">
                <a:solidFill>
                  <a:srgbClr val="FF0000"/>
                </a:solidFill>
              </a:rPr>
              <a:t>ían</a:t>
            </a:r>
            <a:r>
              <a:rPr lang="cs-CZ" b="1" dirty="0">
                <a:solidFill>
                  <a:srgbClr val="FF0000"/>
                </a:solidFill>
              </a:rPr>
              <a:t>			</a:t>
            </a:r>
            <a:r>
              <a:rPr lang="cs-CZ" b="1" dirty="0" err="1"/>
              <a:t>él</a:t>
            </a:r>
            <a:r>
              <a:rPr lang="cs-CZ" b="1" dirty="0"/>
              <a:t>, …</a:t>
            </a:r>
            <a:r>
              <a:rPr lang="cs-CZ" b="1" dirty="0">
                <a:solidFill>
                  <a:srgbClr val="FF0000"/>
                </a:solidFill>
              </a:rPr>
              <a:t>	 </a:t>
            </a:r>
            <a:r>
              <a:rPr lang="cs-CZ" b="1" dirty="0" err="1"/>
              <a:t>viv</a:t>
            </a:r>
            <a:r>
              <a:rPr lang="cs-CZ" b="1" dirty="0" err="1">
                <a:solidFill>
                  <a:srgbClr val="FF0000"/>
                </a:solidFill>
              </a:rPr>
              <a:t>ía</a:t>
            </a:r>
            <a:r>
              <a:rPr lang="cs-CZ" b="1" dirty="0"/>
              <a:t>			</a:t>
            </a:r>
            <a:r>
              <a:rPr lang="cs-CZ" b="1" dirty="0" err="1"/>
              <a:t>ellos</a:t>
            </a:r>
            <a:r>
              <a:rPr lang="cs-CZ" b="1" dirty="0"/>
              <a:t>,…	</a:t>
            </a:r>
            <a:r>
              <a:rPr lang="cs-CZ" b="1" dirty="0" err="1"/>
              <a:t>viv</a:t>
            </a:r>
            <a:r>
              <a:rPr lang="cs-CZ" b="1" dirty="0" err="1">
                <a:solidFill>
                  <a:srgbClr val="FF0000"/>
                </a:solidFill>
              </a:rPr>
              <a:t>ían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/>
          </a:p>
          <a:p>
            <a:endParaRPr lang="es-ES_tradnl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02859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5738" y="242888"/>
            <a:ext cx="11858625" cy="6329362"/>
          </a:xfrm>
        </p:spPr>
        <p:txBody>
          <a:bodyPr>
            <a:normAutofit/>
          </a:bodyPr>
          <a:lstStyle/>
          <a:p>
            <a:r>
              <a:rPr lang="cs-CZ" sz="3200" b="1" dirty="0"/>
              <a:t>NEPRAVIDELNÝCH TVARŮ NENÍ MNOHO</a:t>
            </a:r>
          </a:p>
          <a:p>
            <a:endParaRPr lang="cs-CZ" sz="3200" b="1" dirty="0"/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				SER			IR			VER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 err="1"/>
              <a:t>yo</a:t>
            </a:r>
            <a:r>
              <a:rPr lang="cs-CZ" b="1" dirty="0"/>
              <a:t>				</a:t>
            </a:r>
            <a:r>
              <a:rPr lang="cs-CZ" b="1" dirty="0" err="1"/>
              <a:t>era</a:t>
            </a:r>
            <a:r>
              <a:rPr lang="cs-CZ" b="1" dirty="0"/>
              <a:t>			</a:t>
            </a:r>
            <a:r>
              <a:rPr lang="cs-CZ" b="1" dirty="0" err="1"/>
              <a:t>iba</a:t>
            </a:r>
            <a:r>
              <a:rPr lang="cs-CZ" b="1" dirty="0"/>
              <a:t>			</a:t>
            </a:r>
            <a:r>
              <a:rPr lang="cs-CZ" b="1" dirty="0" err="1"/>
              <a:t>veía</a:t>
            </a:r>
            <a:r>
              <a:rPr lang="cs-CZ" b="1" dirty="0"/>
              <a:t>	</a:t>
            </a:r>
          </a:p>
          <a:p>
            <a:pPr marL="0" indent="0">
              <a:buNone/>
            </a:pPr>
            <a:r>
              <a:rPr lang="cs-CZ" b="1" dirty="0" err="1"/>
              <a:t>tú</a:t>
            </a:r>
            <a:r>
              <a:rPr lang="cs-CZ" b="1" dirty="0"/>
              <a:t>				</a:t>
            </a:r>
            <a:r>
              <a:rPr lang="cs-CZ" b="1" dirty="0" err="1"/>
              <a:t>eras</a:t>
            </a:r>
            <a:r>
              <a:rPr lang="cs-CZ" b="1" dirty="0"/>
              <a:t>			</a:t>
            </a:r>
            <a:r>
              <a:rPr lang="cs-CZ" b="1" dirty="0" err="1"/>
              <a:t>ibas</a:t>
            </a:r>
            <a:r>
              <a:rPr lang="cs-CZ" b="1" dirty="0"/>
              <a:t>			</a:t>
            </a:r>
            <a:r>
              <a:rPr lang="cs-CZ" b="1" dirty="0" err="1"/>
              <a:t>veías</a:t>
            </a:r>
            <a:endParaRPr lang="cs-CZ" b="1" dirty="0"/>
          </a:p>
          <a:p>
            <a:pPr marL="0" indent="0">
              <a:buNone/>
            </a:pPr>
            <a:r>
              <a:rPr lang="cs-CZ" b="1" dirty="0" err="1"/>
              <a:t>él</a:t>
            </a:r>
            <a:r>
              <a:rPr lang="cs-CZ" b="1" dirty="0"/>
              <a:t>, </a:t>
            </a:r>
            <a:r>
              <a:rPr lang="cs-CZ" b="1" dirty="0" err="1"/>
              <a:t>ella</a:t>
            </a:r>
            <a:r>
              <a:rPr lang="cs-CZ" b="1" dirty="0"/>
              <a:t>, </a:t>
            </a:r>
            <a:r>
              <a:rPr lang="cs-CZ" b="1" dirty="0" err="1"/>
              <a:t>usted</a:t>
            </a:r>
            <a:r>
              <a:rPr lang="cs-CZ" b="1" dirty="0"/>
              <a:t>		</a:t>
            </a:r>
            <a:r>
              <a:rPr lang="cs-CZ" b="1" dirty="0" err="1"/>
              <a:t>era</a:t>
            </a:r>
            <a:r>
              <a:rPr lang="cs-CZ" b="1" dirty="0"/>
              <a:t>			</a:t>
            </a:r>
            <a:r>
              <a:rPr lang="cs-CZ" b="1" dirty="0" err="1"/>
              <a:t>iba</a:t>
            </a:r>
            <a:r>
              <a:rPr lang="cs-CZ" b="1" dirty="0"/>
              <a:t>			</a:t>
            </a:r>
            <a:r>
              <a:rPr lang="cs-CZ" b="1" dirty="0" err="1"/>
              <a:t>veía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err="1"/>
              <a:t>nosotros</a:t>
            </a:r>
            <a:r>
              <a:rPr lang="cs-CZ" b="1" dirty="0"/>
              <a:t>			</a:t>
            </a:r>
            <a:r>
              <a:rPr lang="cs-CZ" b="1" dirty="0" err="1"/>
              <a:t>éramos</a:t>
            </a:r>
            <a:r>
              <a:rPr lang="cs-CZ" b="1" dirty="0"/>
              <a:t>		</a:t>
            </a:r>
            <a:r>
              <a:rPr lang="cs-CZ" b="1" dirty="0" err="1"/>
              <a:t>íbamos</a:t>
            </a:r>
            <a:r>
              <a:rPr lang="cs-CZ" b="1" dirty="0"/>
              <a:t>		</a:t>
            </a:r>
            <a:r>
              <a:rPr lang="cs-CZ" b="1" dirty="0" err="1"/>
              <a:t>veíamos</a:t>
            </a:r>
            <a:endParaRPr lang="cs-CZ" b="1" dirty="0"/>
          </a:p>
          <a:p>
            <a:pPr marL="0" indent="0">
              <a:buNone/>
            </a:pPr>
            <a:r>
              <a:rPr lang="cs-CZ" b="1" dirty="0" err="1"/>
              <a:t>vosotros</a:t>
            </a:r>
            <a:r>
              <a:rPr lang="cs-CZ" b="1" dirty="0"/>
              <a:t>			</a:t>
            </a:r>
            <a:r>
              <a:rPr lang="cs-CZ" b="1" dirty="0" err="1"/>
              <a:t>erais</a:t>
            </a:r>
            <a:r>
              <a:rPr lang="cs-CZ" b="1" dirty="0"/>
              <a:t>			</a:t>
            </a:r>
            <a:r>
              <a:rPr lang="cs-CZ" b="1" dirty="0" err="1"/>
              <a:t>ibais</a:t>
            </a:r>
            <a:r>
              <a:rPr lang="cs-CZ" b="1" dirty="0"/>
              <a:t>			</a:t>
            </a:r>
            <a:r>
              <a:rPr lang="cs-CZ" b="1" dirty="0" err="1"/>
              <a:t>veíais</a:t>
            </a:r>
            <a:endParaRPr lang="cs-CZ" b="1" dirty="0"/>
          </a:p>
          <a:p>
            <a:pPr marL="0" indent="0">
              <a:buNone/>
            </a:pPr>
            <a:r>
              <a:rPr lang="cs-CZ" b="1" dirty="0" err="1"/>
              <a:t>ellos</a:t>
            </a:r>
            <a:r>
              <a:rPr lang="cs-CZ" b="1" dirty="0"/>
              <a:t>, </a:t>
            </a:r>
            <a:r>
              <a:rPr lang="cs-CZ" b="1" dirty="0" err="1"/>
              <a:t>ellas</a:t>
            </a:r>
            <a:r>
              <a:rPr lang="cs-CZ" b="1" dirty="0"/>
              <a:t>, </a:t>
            </a:r>
            <a:r>
              <a:rPr lang="cs-CZ" b="1" dirty="0" err="1"/>
              <a:t>ustedes</a:t>
            </a:r>
            <a:r>
              <a:rPr lang="cs-CZ" b="1" dirty="0"/>
              <a:t>	</a:t>
            </a:r>
            <a:r>
              <a:rPr lang="cs-CZ" b="1" dirty="0" err="1"/>
              <a:t>eran</a:t>
            </a:r>
            <a:r>
              <a:rPr lang="cs-CZ" b="1" dirty="0"/>
              <a:t>			</a:t>
            </a:r>
            <a:r>
              <a:rPr lang="cs-CZ" b="1" dirty="0" err="1"/>
              <a:t>iban</a:t>
            </a:r>
            <a:r>
              <a:rPr lang="cs-CZ" b="1" dirty="0"/>
              <a:t>			</a:t>
            </a:r>
            <a:r>
              <a:rPr lang="cs-CZ" b="1" dirty="0" err="1"/>
              <a:t>veían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1492005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1450" y="142875"/>
            <a:ext cx="11887200" cy="6529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POUŽITÍ IMPERFEKTA</a:t>
            </a:r>
          </a:p>
          <a:p>
            <a:pPr marL="0" indent="0">
              <a:buNone/>
            </a:pPr>
            <a:endParaRPr lang="cs-CZ" sz="3200" b="1" dirty="0"/>
          </a:p>
          <a:p>
            <a:pPr algn="just"/>
            <a:r>
              <a:rPr lang="cs-CZ" sz="3200" b="1" dirty="0"/>
              <a:t>Vyjadřuje časově neohraničené či pravidelně se opakující minulé děje. Často jej používáme pro vyprávění o tom, co jsme dělávali dříve, aniž bychom určili okamžik, ve kterém se děj odehrál. Není určen ani jeho začátek ani konec.</a:t>
            </a:r>
          </a:p>
          <a:p>
            <a:pPr marL="0" indent="0" algn="just">
              <a:buNone/>
            </a:pPr>
            <a:r>
              <a:rPr lang="cs-CZ" sz="3200" dirty="0"/>
              <a:t>	</a:t>
            </a:r>
            <a:r>
              <a:rPr lang="cs-CZ" sz="3200" i="1" dirty="0"/>
              <a:t>„De </a:t>
            </a:r>
            <a:r>
              <a:rPr lang="cs-CZ" sz="3200" i="1" dirty="0" err="1"/>
              <a:t>niňo</a:t>
            </a:r>
            <a:r>
              <a:rPr lang="cs-CZ" sz="3200" i="1" dirty="0"/>
              <a:t> </a:t>
            </a:r>
            <a:r>
              <a:rPr lang="cs-CZ" sz="3200" i="1" dirty="0" err="1"/>
              <a:t>iba</a:t>
            </a:r>
            <a:r>
              <a:rPr lang="cs-CZ" sz="3200" i="1" dirty="0"/>
              <a:t> a la </a:t>
            </a:r>
            <a:r>
              <a:rPr lang="cs-CZ" sz="3200" i="1" dirty="0" err="1"/>
              <a:t>escuela</a:t>
            </a:r>
            <a:r>
              <a:rPr lang="cs-CZ" sz="3200" i="1" dirty="0"/>
              <a:t> y </a:t>
            </a:r>
            <a:r>
              <a:rPr lang="cs-CZ" sz="3200" i="1" dirty="0" err="1"/>
              <a:t>estudiaba</a:t>
            </a:r>
            <a:r>
              <a:rPr lang="cs-CZ" sz="3200" i="1" dirty="0"/>
              <a:t> </a:t>
            </a:r>
            <a:r>
              <a:rPr lang="cs-CZ" sz="3200" i="1" dirty="0" err="1"/>
              <a:t>mucho</a:t>
            </a:r>
            <a:r>
              <a:rPr lang="cs-CZ" sz="3200" i="1" dirty="0"/>
              <a:t>.“		</a:t>
            </a:r>
          </a:p>
          <a:p>
            <a:pPr algn="just"/>
            <a:r>
              <a:rPr lang="cs-CZ" sz="3200" b="1" dirty="0"/>
              <a:t>Imperfektum používáme i pro popis osob, míst, věcí v minulosti.</a:t>
            </a:r>
            <a:r>
              <a:rPr lang="cs-CZ" b="1" dirty="0"/>
              <a:t> </a:t>
            </a:r>
            <a:r>
              <a:rPr lang="cs-CZ" sz="3200" b="1" dirty="0"/>
              <a:t>Často jeho prostřednictvím popisujeme okolnosti za nichž se rozvíjel určitý příběh, zpravidla vyjádřený jednoduchým časem minulým (</a:t>
            </a:r>
            <a:r>
              <a:rPr lang="cs-CZ" sz="3200" b="1" dirty="0" err="1"/>
              <a:t>préterito</a:t>
            </a:r>
            <a:r>
              <a:rPr lang="cs-CZ" sz="3200" b="1" dirty="0"/>
              <a:t> </a:t>
            </a:r>
            <a:r>
              <a:rPr lang="cs-CZ" sz="3200" b="1" dirty="0" err="1"/>
              <a:t>indefinido</a:t>
            </a:r>
            <a:r>
              <a:rPr lang="cs-CZ" sz="3200" b="1" dirty="0"/>
              <a:t>).</a:t>
            </a:r>
          </a:p>
          <a:p>
            <a:pPr marL="0" indent="0" algn="just">
              <a:buNone/>
            </a:pPr>
            <a:r>
              <a:rPr lang="cs-CZ" sz="3200" b="1" dirty="0"/>
              <a:t>	</a:t>
            </a:r>
            <a:r>
              <a:rPr lang="cs-CZ" sz="3200" i="1" dirty="0"/>
              <a:t>„</a:t>
            </a:r>
            <a:r>
              <a:rPr lang="cs-CZ" sz="3200" i="1" dirty="0" err="1"/>
              <a:t>Antes</a:t>
            </a:r>
            <a:r>
              <a:rPr lang="cs-CZ" sz="3200" i="1" dirty="0"/>
              <a:t> la </a:t>
            </a:r>
            <a:r>
              <a:rPr lang="cs-CZ" sz="3200" i="1" dirty="0" err="1"/>
              <a:t>gente</a:t>
            </a:r>
            <a:r>
              <a:rPr lang="cs-CZ" sz="3200" i="1" dirty="0"/>
              <a:t> </a:t>
            </a:r>
            <a:r>
              <a:rPr lang="cs-CZ" sz="3200" i="1" dirty="0" err="1"/>
              <a:t>vivía</a:t>
            </a:r>
            <a:r>
              <a:rPr lang="cs-CZ" sz="3200" i="1" dirty="0"/>
              <a:t> en </a:t>
            </a:r>
            <a:r>
              <a:rPr lang="cs-CZ" sz="3200" i="1" dirty="0" err="1"/>
              <a:t>casas</a:t>
            </a:r>
            <a:r>
              <a:rPr lang="cs-CZ" sz="3200" i="1" dirty="0"/>
              <a:t> de </a:t>
            </a:r>
            <a:r>
              <a:rPr lang="cs-CZ" sz="3200" i="1" dirty="0" err="1"/>
              <a:t>piedra</a:t>
            </a:r>
            <a:r>
              <a:rPr lang="cs-CZ" sz="3200" i="1" dirty="0"/>
              <a:t>.“ </a:t>
            </a:r>
            <a:endParaRPr lang="cs-CZ" sz="3600" i="1" dirty="0"/>
          </a:p>
        </p:txBody>
      </p:sp>
    </p:spTree>
    <p:extLst>
      <p:ext uri="{BB962C8B-B14F-4D97-AF65-F5344CB8AC3E}">
        <p14:creationId xmlns:p14="http://schemas.microsoft.com/office/powerpoint/2010/main" val="326963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7175" y="285750"/>
            <a:ext cx="11715750" cy="6343650"/>
          </a:xfrm>
        </p:spPr>
        <p:txBody>
          <a:bodyPr/>
          <a:lstStyle/>
          <a:p>
            <a:pPr algn="just"/>
            <a:r>
              <a:rPr lang="cs-CZ" sz="3200" b="1" dirty="0"/>
              <a:t>IMPERFEKTUM SE ČASTO VYSKYTUJE S TĚMITO PŘÍSLOVEČNÝMI URČENÍMI ČASU:</a:t>
            </a:r>
          </a:p>
          <a:p>
            <a:pPr algn="just"/>
            <a:endParaRPr lang="cs-CZ" sz="3200" b="1" dirty="0"/>
          </a:p>
          <a:p>
            <a:pPr algn="just"/>
            <a:r>
              <a:rPr lang="cs-CZ" sz="3200" b="1" dirty="0" err="1">
                <a:solidFill>
                  <a:srgbClr val="FF0000"/>
                </a:solidFill>
              </a:rPr>
              <a:t>Antes</a:t>
            </a:r>
            <a:endParaRPr lang="cs-CZ" sz="3200" b="1" dirty="0">
              <a:solidFill>
                <a:srgbClr val="FF0000"/>
              </a:solidFill>
            </a:endParaRPr>
          </a:p>
          <a:p>
            <a:pPr algn="just"/>
            <a:r>
              <a:rPr lang="cs-CZ" sz="3200" b="1" dirty="0">
                <a:solidFill>
                  <a:srgbClr val="FF0000"/>
                </a:solidFill>
              </a:rPr>
              <a:t>Los </a:t>
            </a:r>
            <a:r>
              <a:rPr lang="cs-CZ" sz="3200" b="1" dirty="0" err="1">
                <a:solidFill>
                  <a:srgbClr val="FF0000"/>
                </a:solidFill>
              </a:rPr>
              <a:t>lunes</a:t>
            </a:r>
            <a:r>
              <a:rPr lang="cs-CZ" sz="3200" b="1" dirty="0">
                <a:solidFill>
                  <a:srgbClr val="FF0000"/>
                </a:solidFill>
              </a:rPr>
              <a:t>, </a:t>
            </a:r>
            <a:r>
              <a:rPr lang="cs-CZ" sz="3200" b="1" dirty="0" err="1">
                <a:solidFill>
                  <a:srgbClr val="FF0000"/>
                </a:solidFill>
              </a:rPr>
              <a:t>martes</a:t>
            </a:r>
            <a:r>
              <a:rPr lang="cs-CZ" sz="3200" b="1" dirty="0">
                <a:solidFill>
                  <a:srgbClr val="FF0000"/>
                </a:solidFill>
              </a:rPr>
              <a:t>,…</a:t>
            </a:r>
          </a:p>
          <a:p>
            <a:pPr algn="just"/>
            <a:r>
              <a:rPr lang="cs-CZ" sz="3200" b="1" dirty="0">
                <a:solidFill>
                  <a:srgbClr val="FF0000"/>
                </a:solidFill>
              </a:rPr>
              <a:t>Los fines de </a:t>
            </a:r>
            <a:r>
              <a:rPr lang="cs-CZ" sz="3200" b="1" dirty="0" err="1">
                <a:solidFill>
                  <a:srgbClr val="FF0000"/>
                </a:solidFill>
              </a:rPr>
              <a:t>semana</a:t>
            </a:r>
            <a:endParaRPr lang="cs-CZ" sz="3200" b="1" dirty="0">
              <a:solidFill>
                <a:srgbClr val="FF0000"/>
              </a:solidFill>
            </a:endParaRPr>
          </a:p>
          <a:p>
            <a:pPr algn="just"/>
            <a:r>
              <a:rPr lang="cs-CZ" sz="3200" b="1" dirty="0" err="1">
                <a:solidFill>
                  <a:srgbClr val="FF0000"/>
                </a:solidFill>
              </a:rPr>
              <a:t>Todos</a:t>
            </a:r>
            <a:r>
              <a:rPr lang="cs-CZ" sz="3200" b="1" dirty="0">
                <a:solidFill>
                  <a:srgbClr val="FF0000"/>
                </a:solidFill>
              </a:rPr>
              <a:t> los </a:t>
            </a:r>
            <a:r>
              <a:rPr lang="cs-CZ" sz="3200" b="1" dirty="0" err="1">
                <a:solidFill>
                  <a:srgbClr val="FF0000"/>
                </a:solidFill>
              </a:rPr>
              <a:t>días</a:t>
            </a:r>
            <a:r>
              <a:rPr lang="cs-CZ" sz="3200" b="1" dirty="0">
                <a:solidFill>
                  <a:srgbClr val="FF0000"/>
                </a:solidFill>
              </a:rPr>
              <a:t>, </a:t>
            </a:r>
            <a:r>
              <a:rPr lang="cs-CZ" sz="3200" b="1" dirty="0" err="1">
                <a:solidFill>
                  <a:srgbClr val="FF0000"/>
                </a:solidFill>
              </a:rPr>
              <a:t>cada</a:t>
            </a:r>
            <a:r>
              <a:rPr lang="cs-CZ" sz="3200" b="1" dirty="0">
                <a:solidFill>
                  <a:srgbClr val="FF0000"/>
                </a:solidFill>
              </a:rPr>
              <a:t> </a:t>
            </a:r>
            <a:r>
              <a:rPr lang="cs-CZ" sz="3200" b="1" dirty="0" err="1">
                <a:solidFill>
                  <a:srgbClr val="FF0000"/>
                </a:solidFill>
              </a:rPr>
              <a:t>día</a:t>
            </a:r>
            <a:r>
              <a:rPr lang="cs-CZ" sz="3200" b="1" dirty="0">
                <a:solidFill>
                  <a:srgbClr val="FF0000"/>
                </a:solidFill>
              </a:rPr>
              <a:t>,…</a:t>
            </a:r>
          </a:p>
          <a:p>
            <a:pPr algn="just"/>
            <a:r>
              <a:rPr lang="cs-CZ" sz="3200" b="1" dirty="0" err="1">
                <a:solidFill>
                  <a:srgbClr val="FF0000"/>
                </a:solidFill>
              </a:rPr>
              <a:t>Por</a:t>
            </a:r>
            <a:r>
              <a:rPr lang="cs-CZ" sz="3200" b="1" dirty="0">
                <a:solidFill>
                  <a:srgbClr val="FF0000"/>
                </a:solidFill>
              </a:rPr>
              <a:t> las </a:t>
            </a:r>
            <a:r>
              <a:rPr lang="cs-CZ" sz="3200" b="1" dirty="0" err="1">
                <a:solidFill>
                  <a:srgbClr val="FF0000"/>
                </a:solidFill>
              </a:rPr>
              <a:t>tardes</a:t>
            </a:r>
            <a:r>
              <a:rPr lang="cs-CZ" sz="3200" b="1" dirty="0">
                <a:solidFill>
                  <a:srgbClr val="FF0000"/>
                </a:solidFill>
              </a:rPr>
              <a:t>, </a:t>
            </a:r>
            <a:r>
              <a:rPr lang="cs-CZ" sz="3200" b="1" dirty="0" err="1">
                <a:solidFill>
                  <a:srgbClr val="FF0000"/>
                </a:solidFill>
              </a:rPr>
              <a:t>noches</a:t>
            </a:r>
            <a:r>
              <a:rPr lang="cs-CZ" sz="3200" b="1" dirty="0">
                <a:solidFill>
                  <a:srgbClr val="FF0000"/>
                </a:solidFill>
              </a:rPr>
              <a:t>,…</a:t>
            </a:r>
          </a:p>
          <a:p>
            <a:pPr algn="just"/>
            <a:r>
              <a:rPr lang="cs-CZ" sz="3200" b="1" dirty="0">
                <a:solidFill>
                  <a:srgbClr val="FF0000"/>
                </a:solidFill>
              </a:rPr>
              <a:t>A </a:t>
            </a:r>
            <a:r>
              <a:rPr lang="cs-CZ" sz="3200" b="1" dirty="0" err="1">
                <a:solidFill>
                  <a:srgbClr val="FF0000"/>
                </a:solidFill>
              </a:rPr>
              <a:t>veces</a:t>
            </a:r>
            <a:endParaRPr lang="cs-CZ" sz="3200" b="1" dirty="0">
              <a:solidFill>
                <a:srgbClr val="FF0000"/>
              </a:solidFill>
            </a:endParaRPr>
          </a:p>
          <a:p>
            <a:pPr algn="just"/>
            <a:r>
              <a:rPr lang="cs-CZ" sz="3200" b="1" dirty="0" err="1">
                <a:solidFill>
                  <a:srgbClr val="FF0000"/>
                </a:solidFill>
              </a:rPr>
              <a:t>Siempre</a:t>
            </a:r>
            <a:endParaRPr lang="es-ES_tradn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20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625" y="242888"/>
            <a:ext cx="11501438" cy="6401979"/>
          </a:xfrm>
        </p:spPr>
        <p:txBody>
          <a:bodyPr>
            <a:normAutofit/>
          </a:bodyPr>
          <a:lstStyle/>
          <a:p>
            <a:r>
              <a:rPr lang="cs-CZ" sz="3200" b="1" dirty="0"/>
              <a:t>Vytvoř správný tvar imperfekta</a:t>
            </a:r>
          </a:p>
          <a:p>
            <a:pPr marL="0" indent="0">
              <a:buNone/>
            </a:pPr>
            <a:endParaRPr lang="cs-CZ" sz="3200" b="1" dirty="0"/>
          </a:p>
          <a:p>
            <a:endParaRPr lang="es-ES_tradnl" sz="3200" b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970157"/>
              </p:ext>
            </p:extLst>
          </p:nvPr>
        </p:nvGraphicFramePr>
        <p:xfrm>
          <a:off x="428624" y="971548"/>
          <a:ext cx="11129964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2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2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2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2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0772">
                <a:tc>
                  <a:txBody>
                    <a:bodyPr/>
                    <a:lstStyle/>
                    <a:p>
                      <a:r>
                        <a:rPr lang="cs-CZ" sz="2800" dirty="0"/>
                        <a:t>přítomný</a:t>
                      </a:r>
                      <a:r>
                        <a:rPr lang="cs-CZ" sz="2800" baseline="0" dirty="0"/>
                        <a:t> čas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imperfektum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přítomný</a:t>
                      </a:r>
                      <a:r>
                        <a:rPr lang="cs-CZ" sz="2800" baseline="0" dirty="0"/>
                        <a:t> čas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imperfektum</a:t>
                      </a:r>
                      <a:endParaRPr lang="es-ES_trad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772">
                <a:tc>
                  <a:txBody>
                    <a:bodyPr/>
                    <a:lstStyle/>
                    <a:p>
                      <a:r>
                        <a:rPr lang="cs-CZ" sz="2800" dirty="0"/>
                        <a:t>COMO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ESCRIBE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772">
                <a:tc>
                  <a:txBody>
                    <a:bodyPr/>
                    <a:lstStyle/>
                    <a:p>
                      <a:r>
                        <a:rPr lang="cs-CZ" sz="2800" dirty="0"/>
                        <a:t>HABLAN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ESCUCHAS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772">
                <a:tc>
                  <a:txBody>
                    <a:bodyPr/>
                    <a:lstStyle/>
                    <a:p>
                      <a:r>
                        <a:rPr lang="cs-CZ" sz="2800" dirty="0"/>
                        <a:t>TRABAJAS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VAN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772">
                <a:tc>
                  <a:txBody>
                    <a:bodyPr/>
                    <a:lstStyle/>
                    <a:p>
                      <a:r>
                        <a:rPr lang="cs-CZ" sz="2800" dirty="0"/>
                        <a:t>VIVE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VEO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015">
                <a:tc>
                  <a:txBody>
                    <a:bodyPr/>
                    <a:lstStyle/>
                    <a:p>
                      <a:r>
                        <a:rPr lang="cs-CZ" sz="2800" dirty="0"/>
                        <a:t>HACEMOS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PUEDO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772">
                <a:tc>
                  <a:txBody>
                    <a:bodyPr/>
                    <a:lstStyle/>
                    <a:p>
                      <a:r>
                        <a:rPr lang="cs-CZ" sz="2800" dirty="0"/>
                        <a:t>TENGO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EMPIEZAN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772">
                <a:tc>
                  <a:txBody>
                    <a:bodyPr/>
                    <a:lstStyle/>
                    <a:p>
                      <a:r>
                        <a:rPr lang="cs-CZ" sz="2800" dirty="0"/>
                        <a:t>SALGO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HAY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772">
                <a:tc>
                  <a:txBody>
                    <a:bodyPr/>
                    <a:lstStyle/>
                    <a:p>
                      <a:r>
                        <a:rPr lang="cs-CZ" sz="2800" dirty="0"/>
                        <a:t>BEBEN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QUIERES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0772">
                <a:tc>
                  <a:txBody>
                    <a:bodyPr/>
                    <a:lstStyle/>
                    <a:p>
                      <a:r>
                        <a:rPr lang="cs-CZ" sz="2800" dirty="0"/>
                        <a:t>VIAJAS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TOMÁIS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0772">
                <a:tc>
                  <a:txBody>
                    <a:bodyPr/>
                    <a:lstStyle/>
                    <a:p>
                      <a:r>
                        <a:rPr lang="cs-CZ" sz="2800" dirty="0"/>
                        <a:t>ES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ME</a:t>
                      </a:r>
                      <a:r>
                        <a:rPr lang="cs-CZ" sz="2800" baseline="0" dirty="0"/>
                        <a:t> BAŇO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257550" y="1500188"/>
            <a:ext cx="262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COMÍA</a:t>
            </a:r>
            <a:endParaRPr lang="es-ES_tradnl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57550" y="2023408"/>
            <a:ext cx="262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HABLABAN</a:t>
            </a:r>
            <a:endParaRPr lang="es-ES_tradnl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57550" y="2518053"/>
            <a:ext cx="262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TRABAJABAS</a:t>
            </a:r>
            <a:endParaRPr lang="es-ES_tradnl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257550" y="3041273"/>
            <a:ext cx="262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VIVÍA</a:t>
            </a:r>
            <a:endParaRPr lang="es-ES_tradnl" sz="28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3257550" y="3535918"/>
            <a:ext cx="262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HACÍAMOS</a:t>
            </a:r>
            <a:endParaRPr lang="es-ES_tradnl" sz="28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257550" y="4059138"/>
            <a:ext cx="262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TENÍA</a:t>
            </a:r>
            <a:endParaRPr lang="es-ES_tradnl" sz="28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257550" y="4571046"/>
            <a:ext cx="262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SALÍA</a:t>
            </a:r>
            <a:endParaRPr lang="es-ES_tradnl" sz="28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257550" y="5143079"/>
            <a:ext cx="262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BEBÍAN</a:t>
            </a:r>
            <a:endParaRPr lang="es-ES_tradnl" sz="28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257550" y="5632363"/>
            <a:ext cx="262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VIAJABAS</a:t>
            </a:r>
            <a:endParaRPr lang="es-ES_tradnl" sz="28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257550" y="6121647"/>
            <a:ext cx="262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ERA</a:t>
            </a:r>
            <a:endParaRPr lang="es-ES_tradnl" sz="28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8843962" y="1500188"/>
            <a:ext cx="262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ESCRIBÍA</a:t>
            </a:r>
            <a:endParaRPr lang="es-ES_tradnl" sz="28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8786812" y="1980546"/>
            <a:ext cx="26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ESCUCHABAS</a:t>
            </a:r>
            <a:endParaRPr lang="es-ES_tradnl" sz="28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8815387" y="2475191"/>
            <a:ext cx="262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IBAN</a:t>
            </a:r>
            <a:endParaRPr lang="es-ES_tradnl" sz="2800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8786812" y="3041273"/>
            <a:ext cx="262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VEÍA</a:t>
            </a:r>
            <a:endParaRPr lang="es-ES_tradnl" sz="2800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8815387" y="3564493"/>
            <a:ext cx="262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PODÍA</a:t>
            </a:r>
            <a:endParaRPr lang="es-ES_tradnl" sz="28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8786812" y="4073425"/>
            <a:ext cx="262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EMPEZABAN</a:t>
            </a:r>
            <a:endParaRPr lang="es-ES_tradnl" sz="2800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8772524" y="4582358"/>
            <a:ext cx="262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HABÍA</a:t>
            </a:r>
            <a:endParaRPr lang="es-ES_tradnl" sz="2800" b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8815387" y="5119865"/>
            <a:ext cx="262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QUERÍAS</a:t>
            </a:r>
            <a:endParaRPr lang="es-ES_tradnl" sz="2800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8786812" y="5643085"/>
            <a:ext cx="262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TOMABAIS</a:t>
            </a:r>
            <a:endParaRPr lang="es-ES_tradnl" sz="28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8801099" y="6101268"/>
            <a:ext cx="262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ME BAŇABA</a:t>
            </a:r>
            <a:endParaRPr lang="es-ES_tradnl" sz="2800" b="1" dirty="0"/>
          </a:p>
        </p:txBody>
      </p:sp>
    </p:spTree>
    <p:extLst>
      <p:ext uri="{BB962C8B-B14F-4D97-AF65-F5344CB8AC3E}">
        <p14:creationId xmlns:p14="http://schemas.microsoft.com/office/powerpoint/2010/main" val="853154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09" y="3593926"/>
            <a:ext cx="4400282" cy="2922062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547" y="197195"/>
            <a:ext cx="11848564" cy="6499819"/>
          </a:xfrm>
        </p:spPr>
        <p:txBody>
          <a:bodyPr/>
          <a:lstStyle/>
          <a:p>
            <a:pPr marL="0" indent="0">
              <a:buNone/>
            </a:pPr>
            <a:r>
              <a:rPr lang="es-ES" b="1" dirty="0"/>
              <a:t>¿</a:t>
            </a:r>
            <a:r>
              <a:rPr lang="es-ES" b="1" dirty="0" err="1"/>
              <a:t>Qu</a:t>
            </a:r>
            <a:r>
              <a:rPr lang="cs-CZ" b="1" dirty="0"/>
              <a:t>é </a:t>
            </a:r>
            <a:r>
              <a:rPr lang="cs-CZ" b="1" dirty="0" err="1"/>
              <a:t>hacías</a:t>
            </a:r>
            <a:r>
              <a:rPr lang="cs-CZ" b="1" dirty="0"/>
              <a:t> de </a:t>
            </a:r>
            <a:r>
              <a:rPr lang="cs-CZ" b="1" dirty="0" err="1"/>
              <a:t>pequeňo</a:t>
            </a:r>
            <a:r>
              <a:rPr lang="cs-CZ" b="1" dirty="0"/>
              <a:t>? </a:t>
            </a:r>
            <a:r>
              <a:rPr lang="cs-CZ" b="1" dirty="0" err="1"/>
              <a:t>Acuérdate</a:t>
            </a:r>
            <a:r>
              <a:rPr lang="cs-CZ" dirty="0"/>
              <a:t>. </a:t>
            </a:r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4" y="684692"/>
            <a:ext cx="4108361" cy="272820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23" y="249766"/>
            <a:ext cx="5170866" cy="350649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515" y="3412900"/>
            <a:ext cx="4288829" cy="321662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44132" y="820215"/>
            <a:ext cx="384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TOCABA GUITARRA</a:t>
            </a:r>
            <a:endParaRPr lang="es-ES_tradnl" sz="2800" b="1" dirty="0">
              <a:solidFill>
                <a:srgbClr val="FFFF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827691" y="2718583"/>
            <a:ext cx="5482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HACÍA CASTILLOS DE ARENA</a:t>
            </a:r>
            <a:endParaRPr lang="es-ES_tradnl" sz="2800" b="1" dirty="0">
              <a:solidFill>
                <a:srgbClr val="FFFF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621508" y="3765023"/>
            <a:ext cx="4182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JUGABA AL FÚTBOL</a:t>
            </a:r>
            <a:endParaRPr lang="es-ES_tradnl" sz="2800" b="1" dirty="0">
              <a:solidFill>
                <a:srgbClr val="FFFF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065951" y="5498710"/>
            <a:ext cx="2011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C00000"/>
                </a:solidFill>
              </a:rPr>
              <a:t>MONTABA EN BICI</a:t>
            </a:r>
            <a:endParaRPr lang="es-ES_tradnl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48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885</Words>
  <Application>Microsoft Office PowerPoint</Application>
  <PresentationFormat>Širokoúhlá obrazovka</PresentationFormat>
  <Paragraphs>200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Motiv Office</vt:lpstr>
      <vt:lpstr>IMPERFEKTUM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IMPERFEKTUM</dc:title>
  <dc:creator>Eva Šimonková</dc:creator>
  <cp:lastModifiedBy>Eva Šimonková</cp:lastModifiedBy>
  <cp:revision>23</cp:revision>
  <dcterms:created xsi:type="dcterms:W3CDTF">2014-12-02T06:51:51Z</dcterms:created>
  <dcterms:modified xsi:type="dcterms:W3CDTF">2016-08-30T15:13:59Z</dcterms:modified>
</cp:coreProperties>
</file>