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cs-CZ" smtClean="0"/>
              <a:t>Kliknutím lze upravit styl.</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6/3/2014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6/3/2014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6/3/2014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6/3/2014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48A87A34-81AB-432B-8DAE-1953F412C126}" type="datetimeFigureOut">
              <a:rPr lang="en-US" dirty="0"/>
              <a:t>6/3/2014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48A87A34-81AB-432B-8DAE-1953F412C126}" type="datetimeFigureOut">
              <a:rPr lang="en-US" dirty="0"/>
              <a:t>6/3/2014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smtClean="0"/>
              <a:t>Kliknutím lze upravit styl.</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cs-CZ" smtClean="0"/>
              <a:t>Kliknutím lze upravit styl.</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smtClean="0"/>
              <a:t>Kliknutím lze upravit styl.</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cs-CZ" smtClean="0"/>
              <a:t>Kliknutím lze upravit styl.</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48A87A34-81AB-432B-8DAE-1953F412C126}" type="datetimeFigureOut">
              <a:rPr lang="en-US" dirty="0"/>
              <a:t>6/3/2014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cs-CZ" smtClean="0"/>
              <a:t>Kliknutím lze upravit styl.</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Content Placeholder 3"/>
          <p:cNvSpPr>
            <a:spLocks noGrp="1"/>
          </p:cNvSpPr>
          <p:nvPr>
            <p:ph sz="quarter" idx="13"/>
          </p:nvPr>
        </p:nvSpPr>
        <p:spPr>
          <a:xfrm>
            <a:off x="913774" y="3051012"/>
            <a:ext cx="5106027" cy="27401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3" name="Content Placeholder 5"/>
          <p:cNvSpPr>
            <a:spLocks noGrp="1"/>
          </p:cNvSpPr>
          <p:nvPr>
            <p:ph sz="quarter" idx="14"/>
          </p:nvPr>
        </p:nvSpPr>
        <p:spPr>
          <a:xfrm>
            <a:off x="6172200" y="3051012"/>
            <a:ext cx="5105401" cy="274018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6/3/2014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cs-CZ" smtClean="0"/>
              <a:t>Kliknutím lze upravit styl.</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6/3/2014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6/3/2014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6/3/2014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Indefinido</a:t>
            </a:r>
            <a:r>
              <a:rPr lang="cs-CZ" dirty="0" smtClean="0"/>
              <a:t> x </a:t>
            </a:r>
            <a:r>
              <a:rPr lang="cs-CZ" dirty="0" err="1" smtClean="0"/>
              <a:t>imperfecto</a:t>
            </a:r>
            <a:endParaRPr lang="cs-CZ" dirty="0"/>
          </a:p>
        </p:txBody>
      </p:sp>
      <p:sp>
        <p:nvSpPr>
          <p:cNvPr id="3" name="Podnadpis 2"/>
          <p:cNvSpPr>
            <a:spLocks noGrp="1"/>
          </p:cNvSpPr>
          <p:nvPr>
            <p:ph type="subTitle" idx="1"/>
          </p:nvPr>
        </p:nvSpPr>
        <p:spPr>
          <a:xfrm>
            <a:off x="1751012" y="4546242"/>
            <a:ext cx="8689976" cy="711557"/>
          </a:xfrm>
        </p:spPr>
        <p:txBody>
          <a:bodyPr/>
          <a:lstStyle/>
          <a:p>
            <a:endParaRPr lang="cs-CZ" dirty="0"/>
          </a:p>
        </p:txBody>
      </p:sp>
    </p:spTree>
    <p:extLst>
      <p:ext uri="{BB962C8B-B14F-4D97-AF65-F5344CB8AC3E}">
        <p14:creationId xmlns:p14="http://schemas.microsoft.com/office/powerpoint/2010/main" val="893276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3"/>
          </p:nvPr>
        </p:nvSpPr>
        <p:spPr>
          <a:xfrm>
            <a:off x="154546" y="103032"/>
            <a:ext cx="11887200" cy="6658376"/>
          </a:xfrm>
        </p:spPr>
        <p:txBody>
          <a:bodyPr>
            <a:normAutofit lnSpcReduction="10000"/>
          </a:bodyPr>
          <a:lstStyle/>
          <a:p>
            <a:endParaRPr lang="es-ES" dirty="0"/>
          </a:p>
          <a:p>
            <a:pPr marL="0" indent="0">
              <a:lnSpc>
                <a:spcPct val="150000"/>
              </a:lnSpc>
              <a:buNone/>
            </a:pPr>
            <a:r>
              <a:rPr lang="es-ES" sz="1700" dirty="0">
                <a:latin typeface="Baskerville Old Face" panose="02020602080505020303" pitchFamily="18" charset="0"/>
              </a:rPr>
              <a:t>EL PAJARO DE </a:t>
            </a:r>
            <a:r>
              <a:rPr lang="es-ES" sz="1700" dirty="0" smtClean="0">
                <a:latin typeface="Baskerville Old Face" panose="02020602080505020303" pitchFamily="18" charset="0"/>
              </a:rPr>
              <a:t>FUEGO</a:t>
            </a:r>
            <a:r>
              <a:rPr lang="cs-CZ" sz="1700" dirty="0" smtClean="0">
                <a:latin typeface="Baskerville Old Face" panose="02020602080505020303" pitchFamily="18" charset="0"/>
              </a:rPr>
              <a:t> - </a:t>
            </a:r>
            <a:r>
              <a:rPr lang="es-ES" sz="1700" dirty="0" smtClean="0">
                <a:latin typeface="Baskerville Old Face" panose="02020602080505020303" pitchFamily="18" charset="0"/>
              </a:rPr>
              <a:t> Leyenda </a:t>
            </a:r>
            <a:r>
              <a:rPr lang="es-ES" sz="1700" dirty="0">
                <a:latin typeface="Baskerville Old Face" panose="02020602080505020303" pitchFamily="18" charset="0"/>
              </a:rPr>
              <a:t>Americana</a:t>
            </a:r>
          </a:p>
          <a:p>
            <a:pPr marL="0" indent="0">
              <a:lnSpc>
                <a:spcPct val="150000"/>
              </a:lnSpc>
              <a:buNone/>
            </a:pPr>
            <a:r>
              <a:rPr lang="es-ES" sz="1700" dirty="0">
                <a:latin typeface="Baskerville Old Face" panose="02020602080505020303" pitchFamily="18" charset="0"/>
              </a:rPr>
              <a:t> </a:t>
            </a:r>
          </a:p>
          <a:p>
            <a:pPr marL="0" indent="0">
              <a:lnSpc>
                <a:spcPct val="150000"/>
              </a:lnSpc>
              <a:buNone/>
            </a:pPr>
            <a:r>
              <a:rPr lang="es-ES" sz="1700" dirty="0">
                <a:latin typeface="Baskerville Old Face" panose="02020602080505020303" pitchFamily="18" charset="0"/>
              </a:rPr>
              <a:t>Cuentan que en los primeros tiempos, siendo incapaces de producir fuego, los hombres se vieron obligados a comer la carne cruda... </a:t>
            </a:r>
            <a:r>
              <a:rPr lang="es-ES" sz="1700" dirty="0" smtClean="0">
                <a:latin typeface="Baskerville Old Face" panose="02020602080505020303" pitchFamily="18" charset="0"/>
              </a:rPr>
              <a:t> </a:t>
            </a:r>
          </a:p>
          <a:p>
            <a:pPr marL="0" indent="0">
              <a:lnSpc>
                <a:spcPct val="150000"/>
              </a:lnSpc>
              <a:buNone/>
            </a:pPr>
            <a:r>
              <a:rPr lang="es-ES" sz="1700" dirty="0" smtClean="0">
                <a:latin typeface="Baskerville Old Face" panose="02020602080505020303" pitchFamily="18" charset="0"/>
              </a:rPr>
              <a:t>Lo </a:t>
            </a:r>
            <a:r>
              <a:rPr lang="es-ES" sz="1700" dirty="0">
                <a:latin typeface="Baskerville Old Face" panose="02020602080505020303" pitchFamily="18" charset="0"/>
              </a:rPr>
              <a:t>mismo ocurría en un lugar llamado Chaco Paraguayo donde no se conocía el fuego y los indios que allí vivían </a:t>
            </a:r>
            <a:r>
              <a:rPr lang="es-ES" sz="1700" dirty="0" smtClean="0">
                <a:latin typeface="Baskerville Old Face" panose="02020602080505020303" pitchFamily="18" charset="0"/>
              </a:rPr>
              <a:t>desconociendo </a:t>
            </a:r>
            <a:r>
              <a:rPr lang="es-ES" sz="1700" dirty="0">
                <a:latin typeface="Baskerville Old Face" panose="02020602080505020303" pitchFamily="18" charset="0"/>
              </a:rPr>
              <a:t>el brillo y el calor de la lumbre – comían su comida cruda. </a:t>
            </a:r>
          </a:p>
          <a:p>
            <a:pPr marL="0" indent="0">
              <a:lnSpc>
                <a:spcPct val="150000"/>
              </a:lnSpc>
              <a:buNone/>
            </a:pPr>
            <a:r>
              <a:rPr lang="es-ES" sz="1700" dirty="0" smtClean="0">
                <a:latin typeface="Baskerville Old Face" panose="02020602080505020303" pitchFamily="18" charset="0"/>
              </a:rPr>
              <a:t> </a:t>
            </a:r>
            <a:r>
              <a:rPr lang="es-ES" sz="1700" dirty="0">
                <a:latin typeface="Baskerville Old Face" panose="02020602080505020303" pitchFamily="18" charset="0"/>
              </a:rPr>
              <a:t>Un día, un indio salió a cazar muy temprano, pero no logró cazar nada. A la hora de comer, sintió tanta hambre que buscó algunos caracoles.</a:t>
            </a:r>
          </a:p>
          <a:p>
            <a:pPr marL="0" indent="0">
              <a:lnSpc>
                <a:spcPct val="150000"/>
              </a:lnSpc>
              <a:buNone/>
            </a:pPr>
            <a:r>
              <a:rPr lang="es-ES" sz="1700" dirty="0" smtClean="0">
                <a:latin typeface="Baskerville Old Face" panose="02020602080505020303" pitchFamily="18" charset="0"/>
              </a:rPr>
              <a:t> </a:t>
            </a:r>
            <a:r>
              <a:rPr lang="es-ES" sz="1700" dirty="0">
                <a:latin typeface="Baskerville Old Face" panose="02020602080505020303" pitchFamily="18" charset="0"/>
              </a:rPr>
              <a:t>Y estaba comiendo caracoles crudos cuando, de pronto, vio un enorme pájaro que llevaba un caracol en el pico. El pájaro voló hasta un árbol que estaba algo más alejado, dejó el caracol cerca del tronco y salió volando a buscar más. </a:t>
            </a:r>
          </a:p>
          <a:p>
            <a:pPr marL="0" indent="0">
              <a:lnSpc>
                <a:spcPct val="150000"/>
              </a:lnSpc>
              <a:buNone/>
            </a:pPr>
            <a:r>
              <a:rPr lang="es-ES" sz="1700" dirty="0" smtClean="0">
                <a:latin typeface="Baskerville Old Face" panose="02020602080505020303" pitchFamily="18" charset="0"/>
              </a:rPr>
              <a:t> </a:t>
            </a:r>
            <a:r>
              <a:rPr lang="es-ES" sz="1700" dirty="0">
                <a:latin typeface="Baskerville Old Face" panose="02020602080505020303" pitchFamily="18" charset="0"/>
              </a:rPr>
              <a:t>El indio vio todo esto. Observó también que cerca del árbol salía mucho humo porque al lado del árbol había una hoguera. </a:t>
            </a:r>
          </a:p>
          <a:p>
            <a:pPr marL="0" indent="0">
              <a:buNone/>
            </a:pPr>
            <a:endParaRPr lang="es-ES" sz="2100" dirty="0">
              <a:latin typeface="Baskerville Old Face" panose="02020602080505020303" pitchFamily="18" charset="0"/>
            </a:endParaRPr>
          </a:p>
          <a:p>
            <a:pPr marL="0" indent="0">
              <a:buNone/>
            </a:pPr>
            <a:endParaRPr lang="cs-CZ" sz="2100" dirty="0">
              <a:latin typeface="Baskerville Old Face" panose="02020602080505020303" pitchFamily="18" charset="0"/>
            </a:endParaRPr>
          </a:p>
        </p:txBody>
      </p:sp>
      <p:sp>
        <p:nvSpPr>
          <p:cNvPr id="14" name="Obdélník 13"/>
          <p:cNvSpPr/>
          <p:nvPr/>
        </p:nvSpPr>
        <p:spPr>
          <a:xfrm>
            <a:off x="2255016" y="3657600"/>
            <a:ext cx="713471" cy="373131"/>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Obdélník 14"/>
          <p:cNvSpPr/>
          <p:nvPr/>
        </p:nvSpPr>
        <p:spPr>
          <a:xfrm>
            <a:off x="6800512" y="3657600"/>
            <a:ext cx="872497" cy="392389"/>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Obdélník 15"/>
          <p:cNvSpPr/>
          <p:nvPr/>
        </p:nvSpPr>
        <p:spPr>
          <a:xfrm>
            <a:off x="154545" y="4073879"/>
            <a:ext cx="945594" cy="309408"/>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Obdélník 16"/>
          <p:cNvSpPr/>
          <p:nvPr/>
        </p:nvSpPr>
        <p:spPr>
          <a:xfrm>
            <a:off x="3368201" y="4030731"/>
            <a:ext cx="806234" cy="357188"/>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Obdélník 17"/>
          <p:cNvSpPr/>
          <p:nvPr/>
        </p:nvSpPr>
        <p:spPr>
          <a:xfrm>
            <a:off x="7289769" y="4545495"/>
            <a:ext cx="472796" cy="333375"/>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4108175" y="4878870"/>
            <a:ext cx="779731" cy="365885"/>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Obdélník 19"/>
          <p:cNvSpPr/>
          <p:nvPr/>
        </p:nvSpPr>
        <p:spPr>
          <a:xfrm>
            <a:off x="10458112" y="4878870"/>
            <a:ext cx="647209" cy="365885"/>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Obdélník 20"/>
          <p:cNvSpPr/>
          <p:nvPr/>
        </p:nvSpPr>
        <p:spPr>
          <a:xfrm>
            <a:off x="3771318" y="5286895"/>
            <a:ext cx="697003" cy="287768"/>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Obdélník 21"/>
          <p:cNvSpPr/>
          <p:nvPr/>
        </p:nvSpPr>
        <p:spPr>
          <a:xfrm>
            <a:off x="1282920" y="5751442"/>
            <a:ext cx="519376" cy="333375"/>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Obdélník 22"/>
          <p:cNvSpPr/>
          <p:nvPr/>
        </p:nvSpPr>
        <p:spPr>
          <a:xfrm>
            <a:off x="3228843" y="5709411"/>
            <a:ext cx="945592" cy="357188"/>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95917" y="1997970"/>
            <a:ext cx="1062849"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9488038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down)">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down)">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down)">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down)">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down)">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down)">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down)">
                                      <p:cBhvr>
                                        <p:cTn id="52" dur="5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down)">
                                      <p:cBhvr>
                                        <p:cTn id="57" dur="500"/>
                                        <p:tgtEl>
                                          <p:spTgt spid="23"/>
                                        </p:tgtEl>
                                      </p:cBhvr>
                                    </p:animEffect>
                                  </p:childTnLst>
                                </p:cTn>
                              </p:par>
                            </p:childTnLst>
                          </p:cTn>
                        </p:par>
                      </p:childTnLst>
                    </p:cTn>
                  </p:par>
                </p:childTnLst>
              </p:cTn>
              <p:nextCondLst>
                <p:cond evt="onClick" delay="0">
                  <p:tgtEl>
                    <p:spTgt spid="3"/>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3"/>
          </p:nvPr>
        </p:nvSpPr>
        <p:spPr>
          <a:xfrm>
            <a:off x="167425" y="244699"/>
            <a:ext cx="11809927" cy="6400799"/>
          </a:xfrm>
        </p:spPr>
        <p:txBody>
          <a:bodyPr>
            <a:normAutofit fontScale="92500"/>
          </a:bodyPr>
          <a:lstStyle/>
          <a:p>
            <a:pPr marL="0" indent="0">
              <a:lnSpc>
                <a:spcPct val="150000"/>
              </a:lnSpc>
              <a:buNone/>
            </a:pPr>
            <a:r>
              <a:rPr lang="es-ES" sz="1700" dirty="0"/>
              <a:t> </a:t>
            </a:r>
            <a:r>
              <a:rPr lang="es-ES" sz="1700" dirty="0">
                <a:latin typeface="Baskerville Old Face" panose="02020602080505020303" pitchFamily="18" charset="0"/>
              </a:rPr>
              <a:t>"Es una nube que sale de la tierra", pensó el indio, porque nunca había visto el humo, ni siquiera conocía la palabra humo. </a:t>
            </a:r>
          </a:p>
          <a:p>
            <a:pPr marL="0" indent="0">
              <a:lnSpc>
                <a:spcPct val="150000"/>
              </a:lnSpc>
              <a:buNone/>
            </a:pPr>
            <a:r>
              <a:rPr lang="es-ES" sz="1700" dirty="0" smtClean="0">
                <a:latin typeface="Baskerville Old Face" panose="02020602080505020303" pitchFamily="18" charset="0"/>
              </a:rPr>
              <a:t> </a:t>
            </a:r>
            <a:r>
              <a:rPr lang="es-ES" sz="1700" dirty="0">
                <a:latin typeface="Baskerville Old Face" panose="02020602080505020303" pitchFamily="18" charset="0"/>
              </a:rPr>
              <a:t>Cuando el enorme pájaro se marchó a buscar caracoles, el indio se acercó al lugar de donde salía el humo y allí vio muchos palos colocados unos sobre otros. Estaban rojos y daban calor. </a:t>
            </a:r>
          </a:p>
          <a:p>
            <a:pPr marL="0" indent="0">
              <a:lnSpc>
                <a:spcPct val="150000"/>
              </a:lnSpc>
              <a:buNone/>
            </a:pPr>
            <a:r>
              <a:rPr lang="es-ES" sz="1700" dirty="0" smtClean="0">
                <a:latin typeface="Baskerville Old Face" panose="02020602080505020303" pitchFamily="18" charset="0"/>
              </a:rPr>
              <a:t>Y </a:t>
            </a:r>
            <a:r>
              <a:rPr lang="es-ES" sz="1700" dirty="0">
                <a:latin typeface="Baskerville Old Face" panose="02020602080505020303" pitchFamily="18" charset="0"/>
              </a:rPr>
              <a:t>sobre los palos vio los caracoles que el pájaro había puesto a cocinar.</a:t>
            </a:r>
          </a:p>
          <a:p>
            <a:pPr marL="0" indent="0">
              <a:lnSpc>
                <a:spcPct val="150000"/>
              </a:lnSpc>
              <a:buNone/>
            </a:pPr>
            <a:r>
              <a:rPr lang="es-ES" sz="1700" dirty="0" smtClean="0">
                <a:latin typeface="Baskerville Old Face" panose="02020602080505020303" pitchFamily="18" charset="0"/>
              </a:rPr>
              <a:t> </a:t>
            </a:r>
            <a:r>
              <a:rPr lang="es-ES" sz="1700" dirty="0">
                <a:latin typeface="Baskerville Old Face" panose="02020602080505020303" pitchFamily="18" charset="0"/>
              </a:rPr>
              <a:t>Entonces se acercó y probó dos o tres de aquellos caracoles. Le parecieron tan ricos que se dijo: "Nunca más comeré comida cruda. Ni yo, ni mi familia, ni mis amigos. Nadie volverá a comer comida cruda". </a:t>
            </a:r>
          </a:p>
          <a:p>
            <a:pPr marL="0" indent="0">
              <a:lnSpc>
                <a:spcPct val="150000"/>
              </a:lnSpc>
              <a:buNone/>
            </a:pPr>
            <a:r>
              <a:rPr lang="es-ES" sz="1700" dirty="0" smtClean="0">
                <a:latin typeface="Baskerville Old Face" panose="02020602080505020303" pitchFamily="18" charset="0"/>
              </a:rPr>
              <a:t> </a:t>
            </a:r>
            <a:r>
              <a:rPr lang="es-ES" sz="1700" dirty="0">
                <a:latin typeface="Baskerville Old Face" panose="02020602080505020303" pitchFamily="18" charset="0"/>
              </a:rPr>
              <a:t>Y después tomó unos cuantos palos encendidos y escapó corriendo. No paró hasta que llegó a la aldea donde mostró el tesoro que había encontrado y todos se pusieron muy felices. Enseguida todos fueron a buscar provisión de madera a la jungla, para mantener vivo semejante descubrimiento, al que le dieron el nombre de "</a:t>
            </a:r>
            <a:r>
              <a:rPr lang="es-ES" sz="1700" dirty="0" err="1">
                <a:latin typeface="Baskerville Old Face" panose="02020602080505020303" pitchFamily="18" charset="0"/>
              </a:rPr>
              <a:t>tathla</a:t>
            </a:r>
            <a:r>
              <a:rPr lang="es-ES" sz="1700" dirty="0">
                <a:latin typeface="Baskerville Old Face" panose="02020602080505020303" pitchFamily="18" charset="0"/>
              </a:rPr>
              <a:t>" o fuego. Aquella noche pudieron cocinar su carne y sus verduras por primera vez.</a:t>
            </a:r>
          </a:p>
          <a:p>
            <a:pPr marL="0" indent="0">
              <a:lnSpc>
                <a:spcPct val="150000"/>
              </a:lnSpc>
              <a:buNone/>
            </a:pPr>
            <a:r>
              <a:rPr lang="es-ES" sz="1700" dirty="0">
                <a:latin typeface="Baskerville Old Face" panose="02020602080505020303" pitchFamily="18" charset="0"/>
              </a:rPr>
              <a:t> </a:t>
            </a:r>
          </a:p>
          <a:p>
            <a:pPr marL="0" indent="0">
              <a:buNone/>
            </a:pPr>
            <a:r>
              <a:rPr lang="es-ES" dirty="0">
                <a:latin typeface="Baskerville Old Face" panose="02020602080505020303" pitchFamily="18" charset="0"/>
              </a:rPr>
              <a:t> </a:t>
            </a:r>
          </a:p>
          <a:p>
            <a:endParaRPr lang="cs-CZ" dirty="0"/>
          </a:p>
        </p:txBody>
      </p:sp>
      <p:sp>
        <p:nvSpPr>
          <p:cNvPr id="4" name="Obdélník 3"/>
          <p:cNvSpPr/>
          <p:nvPr/>
        </p:nvSpPr>
        <p:spPr>
          <a:xfrm>
            <a:off x="3316196" y="1176335"/>
            <a:ext cx="1216047"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7888196" y="1176335"/>
            <a:ext cx="1163039"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1911466" y="1542837"/>
            <a:ext cx="447422"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2240096" y="2024475"/>
            <a:ext cx="436844"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1466322" y="2506113"/>
            <a:ext cx="1099265"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2784772" y="2474473"/>
            <a:ext cx="806568"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7888197" y="2506113"/>
            <a:ext cx="1327892"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bdélník 10"/>
          <p:cNvSpPr/>
          <p:nvPr/>
        </p:nvSpPr>
        <p:spPr>
          <a:xfrm>
            <a:off x="10944645" y="2506113"/>
            <a:ext cx="759755"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délník 11"/>
          <p:cNvSpPr/>
          <p:nvPr/>
        </p:nvSpPr>
        <p:spPr>
          <a:xfrm>
            <a:off x="1395669" y="3749989"/>
            <a:ext cx="724679"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Obdélník 12"/>
          <p:cNvSpPr/>
          <p:nvPr/>
        </p:nvSpPr>
        <p:spPr>
          <a:xfrm>
            <a:off x="6072388" y="3749989"/>
            <a:ext cx="858499"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8684664" y="3749989"/>
            <a:ext cx="531425"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Obdélník 14"/>
          <p:cNvSpPr/>
          <p:nvPr/>
        </p:nvSpPr>
        <p:spPr>
          <a:xfrm>
            <a:off x="10438442" y="3749989"/>
            <a:ext cx="799402"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Obdélník 15"/>
          <p:cNvSpPr/>
          <p:nvPr/>
        </p:nvSpPr>
        <p:spPr>
          <a:xfrm>
            <a:off x="1775791" y="4116491"/>
            <a:ext cx="916217"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Obdélník 16"/>
          <p:cNvSpPr/>
          <p:nvPr/>
        </p:nvSpPr>
        <p:spPr>
          <a:xfrm>
            <a:off x="7887527" y="4126682"/>
            <a:ext cx="1062849"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Obdélník 17"/>
          <p:cNvSpPr/>
          <p:nvPr/>
        </p:nvSpPr>
        <p:spPr>
          <a:xfrm>
            <a:off x="1021177" y="4493184"/>
            <a:ext cx="890290"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3305223" y="4859686"/>
            <a:ext cx="842707"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Obdélník 19"/>
          <p:cNvSpPr/>
          <p:nvPr/>
        </p:nvSpPr>
        <p:spPr>
          <a:xfrm>
            <a:off x="9610977" y="4859686"/>
            <a:ext cx="1062849" cy="366502"/>
          </a:xfrm>
          <a:prstGeom prst="rect">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5396203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down)">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down)">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down)">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down)">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wipe(down)">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wipe(down)">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wipe(down)">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wipe(down)">
                                      <p:cBhvr>
                                        <p:cTn id="82" dur="500"/>
                                        <p:tgtEl>
                                          <p:spTgt spid="19"/>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wipe(down)">
                                      <p:cBhvr>
                                        <p:cTn id="87" dur="500"/>
                                        <p:tgtEl>
                                          <p:spTgt spid="20"/>
                                        </p:tgtEl>
                                      </p:cBhvr>
                                    </p:animEffect>
                                  </p:childTnLst>
                                </p:cTn>
                              </p:par>
                            </p:childTnLst>
                          </p:cTn>
                        </p:par>
                      </p:childTnLst>
                    </p:cTn>
                  </p:par>
                </p:childTnLst>
              </p:cTn>
              <p:nextCondLst>
                <p:cond evt="onClick" delay="0">
                  <p:tgtEl>
                    <p:spTgt spid="3"/>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theme/theme1.xml><?xml version="1.0" encoding="utf-8"?>
<a:theme xmlns:a="http://schemas.openxmlformats.org/drawingml/2006/main" name="Kapk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Kapka</Template>
  <TotalTime>65</TotalTime>
  <Words>384</Words>
  <Application>Microsoft Office PowerPoint</Application>
  <PresentationFormat>Širokoúhlá obrazovka</PresentationFormat>
  <Paragraphs>16</Paragraphs>
  <Slides>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vt:i4>
      </vt:variant>
    </vt:vector>
  </HeadingPairs>
  <TitlesOfParts>
    <vt:vector size="7" baseType="lpstr">
      <vt:lpstr>Arial</vt:lpstr>
      <vt:lpstr>Baskerville Old Face</vt:lpstr>
      <vt:lpstr>Tw Cen MT</vt:lpstr>
      <vt:lpstr>Kapka</vt:lpstr>
      <vt:lpstr>Indefinido x imperfecto</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Indefinido x imperfecto</dc:title>
  <dc:creator>Eva Šimonková</dc:creator>
  <cp:lastModifiedBy>Eva Šimonková</cp:lastModifiedBy>
  <cp:revision>8</cp:revision>
  <dcterms:created xsi:type="dcterms:W3CDTF">2014-06-03T13:55:46Z</dcterms:created>
  <dcterms:modified xsi:type="dcterms:W3CDTF">2014-06-03T15:02:17Z</dcterms:modified>
</cp:coreProperties>
</file>