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E74F0-CF5B-4DCD-BC00-6E92672383BA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DF2C-E0E3-4167-9780-0960728F4D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0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EDF2C-E0E3-4167-9780-0960728F4DC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8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4A0D44-F0C4-4488-AD46-9032561575ED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342E2-97FC-4AF9-8FCF-7B8384CAA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9672" y="1959057"/>
            <a:ext cx="6172200" cy="1894362"/>
          </a:xfrm>
        </p:spPr>
        <p:txBody>
          <a:bodyPr>
            <a:normAutofit/>
          </a:bodyPr>
          <a:lstStyle/>
          <a:p>
            <a:r>
              <a:rPr lang="cs-CZ" sz="4800" dirty="0">
                <a:latin typeface="Arial" pitchFamily="34" charset="0"/>
              </a:rPr>
              <a:t>Základy španělštiny</a:t>
            </a:r>
            <a:br>
              <a:rPr lang="cs-CZ" sz="4800" dirty="0">
                <a:latin typeface="Arial" pitchFamily="34" charset="0"/>
              </a:rPr>
            </a:br>
            <a:endParaRPr lang="cs-CZ" sz="4800" dirty="0">
              <a:latin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2128" y="3429000"/>
            <a:ext cx="6964288" cy="1371600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latin typeface="Arial" pitchFamily="34" charset="0"/>
                <a:cs typeface="Arial" pitchFamily="34" charset="0"/>
              </a:rPr>
              <a:t>Seznámení s osobními zájmeny a nepravidelným slovesem „SER“ - být</a:t>
            </a:r>
          </a:p>
        </p:txBody>
      </p:sp>
    </p:spTree>
    <p:extLst>
      <p:ext uri="{BB962C8B-B14F-4D97-AF65-F5344CB8AC3E}">
        <p14:creationId xmlns:p14="http://schemas.microsoft.com/office/powerpoint/2010/main" val="23675014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Cílem prezentace je seznámit studenty s osobními zájmeny ve španělštině a s nepravidelným slovesem být (SER)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Prezentace je určena pro studenty středních škol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Po vysvětlení problematiky a uvedení příkladů následuje procvičení.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Studenti se vyjádří. Následuje kliknutí a poté se objeví správné řešení.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5636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Autofit/>
          </a:bodyPr>
          <a:lstStyle/>
          <a:p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br>
              <a:rPr lang="cs-CZ" sz="4800" dirty="0">
                <a:latin typeface="Arial" pitchFamily="34" charset="0"/>
                <a:cs typeface="Arial" pitchFamily="34" charset="0"/>
              </a:rPr>
            </a:br>
            <a:r>
              <a:rPr lang="cs-CZ" sz="4800" dirty="0">
                <a:latin typeface="Arial" pitchFamily="34" charset="0"/>
                <a:cs typeface="Arial" pitchFamily="34" charset="0"/>
              </a:rPr>
              <a:t>OSOBNÍ ZÁJMENA: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859216" cy="4917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jednotné číslo	množné číslo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1.os.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já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my 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NOSOTROS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NOSOTRAS</a:t>
            </a: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2.os.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ty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TÚ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vy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VOSOTROS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VOSOTRAS</a:t>
            </a: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3.os.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on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ÉL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oni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ELLOS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ona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ELLA</a:t>
            </a: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ony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ELLAS</a:t>
            </a: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Vy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USTED</a:t>
            </a:r>
            <a:r>
              <a:rPr lang="cs-CZ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Vy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USTEDES</a:t>
            </a:r>
          </a:p>
        </p:txBody>
      </p:sp>
    </p:spTree>
    <p:extLst>
      <p:ext uri="{BB962C8B-B14F-4D97-AF65-F5344CB8AC3E}">
        <p14:creationId xmlns:p14="http://schemas.microsoft.com/office/powerpoint/2010/main" val="169405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Nepravidelné sloveso být – </a:t>
            </a:r>
            <a:r>
              <a:rPr lang="cs-CZ" sz="4800" b="1" dirty="0">
                <a:latin typeface="Arial" pitchFamily="34" charset="0"/>
                <a:cs typeface="Arial" pitchFamily="34" charset="0"/>
              </a:rPr>
              <a:t>„ser“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Španělská slovesa mohou být pravidelná, částečně nepravidelná a nebo zcela nepravidelná.</a:t>
            </a:r>
          </a:p>
          <a:p>
            <a:pPr marL="0" indent="0" algn="just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Následující sloveso patří ke zcela nepravidelným slovesům: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SOY	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nosotros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-as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SOMOS</a:t>
            </a:r>
          </a:p>
          <a:p>
            <a:pPr marL="0" indent="0">
              <a:buNone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tú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ERES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vosotros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-as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SOIS</a:t>
            </a:r>
          </a:p>
          <a:p>
            <a:pPr marL="0" indent="0">
              <a:buNone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ellos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SON</a:t>
            </a:r>
          </a:p>
          <a:p>
            <a:pPr marL="0" indent="0">
              <a:buNone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ella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ellas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cs-CZ" sz="2800" dirty="0" err="1">
                <a:latin typeface="Arial" pitchFamily="34" charset="0"/>
                <a:cs typeface="Arial" pitchFamily="34" charset="0"/>
              </a:rPr>
              <a:t>usted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2800" dirty="0" err="1">
                <a:latin typeface="Arial" pitchFamily="34" charset="0"/>
                <a:cs typeface="Arial" pitchFamily="34" charset="0"/>
              </a:rPr>
              <a:t>ustedes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3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Uveď o jakou osobu slovesa „ser“ se jedná, doplň vhodné zájmeno: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20697"/>
              </p:ext>
            </p:extLst>
          </p:nvPr>
        </p:nvGraphicFramePr>
        <p:xfrm>
          <a:off x="1115616" y="2060848"/>
          <a:ext cx="6096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4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11960" y="213285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ellos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ellas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ustedes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11960" y="292494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nosotros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nosotras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211960" y="357301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yo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11960" y="422108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tú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11960" y="5013176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vosotros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vosotras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566124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ella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usted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Příklady použití slovesa „SER“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Odkud jsi?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¿De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Jsem z Prahy.		</a:t>
            </a:r>
            <a:r>
              <a:rPr lang="cs-CZ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Soy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de Praga.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Jsem Čech.		</a:t>
            </a:r>
            <a:r>
              <a:rPr lang="cs-CZ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Soy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checo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Odkud je on?		¿De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On je ze Španělska.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de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Espaňa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On je Španěl.	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espaňol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Co je to?			¿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Qué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To je kniha.	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un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libro.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Kdo je to?		¿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Quién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To je Juan.		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Juan.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04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4900" b="1" dirty="0">
                <a:latin typeface="Arial" pitchFamily="34" charset="0"/>
                <a:cs typeface="Arial" pitchFamily="34" charset="0"/>
              </a:rPr>
              <a:t>Odpověz na 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¿De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eres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¿De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es Juan?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¿De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son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ellos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¿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Qué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es?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¿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Quién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es?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¿De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dónde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sois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vosotros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álný popisek 3"/>
          <p:cNvSpPr/>
          <p:nvPr/>
        </p:nvSpPr>
        <p:spPr>
          <a:xfrm>
            <a:off x="3419872" y="1052736"/>
            <a:ext cx="4680520" cy="720080"/>
          </a:xfrm>
          <a:prstGeom prst="wedgeEllipseCallout">
            <a:avLst>
              <a:gd name="adj1" fmla="val -46585"/>
              <a:gd name="adj2" fmla="val 60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Soy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Praga.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Soy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checo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3779912" y="1988840"/>
            <a:ext cx="4176464" cy="792088"/>
          </a:xfrm>
          <a:prstGeom prst="wedgeEllipseCallout">
            <a:avLst>
              <a:gd name="adj1" fmla="val -53342"/>
              <a:gd name="adj2" fmla="val 608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Juan es de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Espaňa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es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espaňol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4067944" y="3068960"/>
            <a:ext cx="3888432" cy="720080"/>
          </a:xfrm>
          <a:prstGeom prst="wedgeEllipseCallout">
            <a:avLst>
              <a:gd name="adj1" fmla="val -66083"/>
              <a:gd name="adj2" fmla="val 4903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Ellos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de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Espaňa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son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espaňoles</a:t>
            </a:r>
            <a:r>
              <a:rPr lang="cs-CZ" dirty="0"/>
              <a:t>.</a:t>
            </a:r>
          </a:p>
        </p:txBody>
      </p:sp>
      <p:sp>
        <p:nvSpPr>
          <p:cNvPr id="8" name="Oválný popisek 7"/>
          <p:cNvSpPr/>
          <p:nvPr/>
        </p:nvSpPr>
        <p:spPr>
          <a:xfrm>
            <a:off x="2627784" y="3933056"/>
            <a:ext cx="2808312" cy="576064"/>
          </a:xfrm>
          <a:prstGeom prst="wedgeEllipseCallout">
            <a:avLst>
              <a:gd name="adj1" fmla="val -64153"/>
              <a:gd name="adj2" fmla="val 3720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libro.</a:t>
            </a:r>
          </a:p>
        </p:txBody>
      </p:sp>
      <p:sp>
        <p:nvSpPr>
          <p:cNvPr id="9" name="Oválný popisek 8"/>
          <p:cNvSpPr/>
          <p:nvPr/>
        </p:nvSpPr>
        <p:spPr>
          <a:xfrm>
            <a:off x="4055667" y="4509120"/>
            <a:ext cx="3456384" cy="648072"/>
          </a:xfrm>
          <a:prstGeom prst="wedgeEllipseCallout">
            <a:avLst>
              <a:gd name="adj1" fmla="val -78014"/>
              <a:gd name="adj2" fmla="val 15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Juan.</a:t>
            </a:r>
          </a:p>
        </p:txBody>
      </p:sp>
      <p:sp>
        <p:nvSpPr>
          <p:cNvPr id="10" name="Oválný popisek 9"/>
          <p:cNvSpPr/>
          <p:nvPr/>
        </p:nvSpPr>
        <p:spPr>
          <a:xfrm>
            <a:off x="4860032" y="5445224"/>
            <a:ext cx="4032448" cy="1224136"/>
          </a:xfrm>
          <a:prstGeom prst="wedgeEllipseCallout">
            <a:avLst>
              <a:gd name="adj1" fmla="val -67730"/>
              <a:gd name="adj2" fmla="val 4178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Nosotros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somos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Espaňa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somos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espaňoles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271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6950"/>
          </a:xfrm>
        </p:spPr>
        <p:txBody>
          <a:bodyPr>
            <a:noAutofit/>
          </a:bodyPr>
          <a:lstStyle/>
          <a:p>
            <a:br>
              <a:rPr lang="cs-CZ" sz="4000" b="1" dirty="0">
                <a:latin typeface="Arial" pitchFamily="34" charset="0"/>
                <a:cs typeface="Arial" pitchFamily="34" charset="0"/>
              </a:rPr>
            </a:br>
            <a:r>
              <a:rPr lang="cs-CZ" sz="4000" b="1" dirty="0">
                <a:latin typeface="Arial" pitchFamily="34" charset="0"/>
                <a:cs typeface="Arial" pitchFamily="34" charset="0"/>
              </a:rPr>
              <a:t>Vytvoř vhodnou otázku: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/>
          <a:lstStyle/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 err="1">
                <a:latin typeface="Arial" pitchFamily="34" charset="0"/>
                <a:cs typeface="Arial" pitchFamily="34" charset="0"/>
              </a:rPr>
              <a:t>Soy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de Praga,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soy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checo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 err="1">
                <a:latin typeface="Arial" pitchFamily="34" charset="0"/>
                <a:cs typeface="Arial" pitchFamily="34" charset="0"/>
              </a:rPr>
              <a:t>Él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es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espaňol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, es de Madrid.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Es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un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libro.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Es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María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 err="1">
                <a:latin typeface="Arial" pitchFamily="34" charset="0"/>
                <a:cs typeface="Arial" pitchFamily="34" charset="0"/>
              </a:rPr>
              <a:t>Nosotros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somos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espaňoles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válný popisek 3"/>
          <p:cNvSpPr/>
          <p:nvPr/>
        </p:nvSpPr>
        <p:spPr>
          <a:xfrm>
            <a:off x="4572000" y="1628800"/>
            <a:ext cx="4032448" cy="648072"/>
          </a:xfrm>
          <a:prstGeom prst="wedgeEllipseCallout">
            <a:avLst>
              <a:gd name="adj1" fmla="val -59657"/>
              <a:gd name="adj2" fmla="val 66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¿De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dónde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eres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álný popisek 4"/>
          <p:cNvSpPr/>
          <p:nvPr/>
        </p:nvSpPr>
        <p:spPr>
          <a:xfrm>
            <a:off x="4788024" y="2564904"/>
            <a:ext cx="3960440" cy="936104"/>
          </a:xfrm>
          <a:prstGeom prst="wedgeEllipseCallout">
            <a:avLst>
              <a:gd name="adj1" fmla="val -75650"/>
              <a:gd name="adj2" fmla="val 5214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¿De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dónde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él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2843808" y="3645024"/>
            <a:ext cx="3024336" cy="864096"/>
          </a:xfrm>
          <a:prstGeom prst="wedgeEllipseCallout">
            <a:avLst>
              <a:gd name="adj1" fmla="val -67559"/>
              <a:gd name="adj2" fmla="val 1760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es?</a:t>
            </a:r>
          </a:p>
        </p:txBody>
      </p:sp>
      <p:sp>
        <p:nvSpPr>
          <p:cNvPr id="7" name="Oválný popisek 6"/>
          <p:cNvSpPr/>
          <p:nvPr/>
        </p:nvSpPr>
        <p:spPr>
          <a:xfrm>
            <a:off x="4788024" y="4484890"/>
            <a:ext cx="3456384" cy="600294"/>
          </a:xfrm>
          <a:prstGeom prst="wedgeEllipseCallout">
            <a:avLst>
              <a:gd name="adj1" fmla="val -103005"/>
              <a:gd name="adj2" fmla="val 400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Quién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es?</a:t>
            </a:r>
          </a:p>
        </p:txBody>
      </p:sp>
      <p:sp>
        <p:nvSpPr>
          <p:cNvPr id="8" name="Oválný popisek 7"/>
          <p:cNvSpPr/>
          <p:nvPr/>
        </p:nvSpPr>
        <p:spPr>
          <a:xfrm>
            <a:off x="4644008" y="5589240"/>
            <a:ext cx="3600400" cy="1080120"/>
          </a:xfrm>
          <a:prstGeom prst="wedgeEllipseCallout">
            <a:avLst>
              <a:gd name="adj1" fmla="val -88194"/>
              <a:gd name="adj2" fmla="val -2215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¿De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dónde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sois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vosotros</a:t>
            </a:r>
            <a:r>
              <a:rPr lang="cs-CZ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6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1850</TotalTime>
  <Words>503</Words>
  <Application>Microsoft Office PowerPoint</Application>
  <PresentationFormat>Předvádění na obrazovce (4:3)</PresentationFormat>
  <Paragraphs>84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Schoolbook</vt:lpstr>
      <vt:lpstr>Wingdings</vt:lpstr>
      <vt:lpstr>Wingdings 2</vt:lpstr>
      <vt:lpstr>Arkýř</vt:lpstr>
      <vt:lpstr>Základy španělštiny </vt:lpstr>
      <vt:lpstr>Prezentace aplikace PowerPoint</vt:lpstr>
      <vt:lpstr>       OSOBNÍ ZÁJMENA:</vt:lpstr>
      <vt:lpstr>Nepravidelné sloveso být – „ser“</vt:lpstr>
      <vt:lpstr>Uveď o jakou osobu slovesa „ser“ se jedná, doplň vhodné zájmeno:</vt:lpstr>
      <vt:lpstr>Příklady použití slovesa „SER“</vt:lpstr>
      <vt:lpstr> Odpověz na otázky:</vt:lpstr>
      <vt:lpstr> Vytvoř vhodnou otázku: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25</cp:revision>
  <dcterms:created xsi:type="dcterms:W3CDTF">2013-08-31T15:06:31Z</dcterms:created>
  <dcterms:modified xsi:type="dcterms:W3CDTF">2021-11-18T18:31:00Z</dcterms:modified>
</cp:coreProperties>
</file>