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9" r:id="rId14"/>
    <p:sldId id="265" r:id="rId15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00"/>
    <a:srgbClr val="00A7E2"/>
    <a:srgbClr val="48CA2A"/>
    <a:srgbClr val="FF66CC"/>
    <a:srgbClr val="D12FC5"/>
    <a:srgbClr val="FF9933"/>
    <a:srgbClr val="FFFF99"/>
    <a:srgbClr val="DBFC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5D1-C914-4300-9093-66EA215A4528}" type="datetimeFigureOut">
              <a:rPr lang="es-ES_tradnl" smtClean="0"/>
              <a:t>01/01/2015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FF2DC-D42B-44C7-8E03-4A0CD324B93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9237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5D1-C914-4300-9093-66EA215A4528}" type="datetimeFigureOut">
              <a:rPr lang="es-ES_tradnl" smtClean="0"/>
              <a:t>01/01/2015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FF2DC-D42B-44C7-8E03-4A0CD324B93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1198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5D1-C914-4300-9093-66EA215A4528}" type="datetimeFigureOut">
              <a:rPr lang="es-ES_tradnl" smtClean="0"/>
              <a:t>01/01/2015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FF2DC-D42B-44C7-8E03-4A0CD324B93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92958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5D1-C914-4300-9093-66EA215A4528}" type="datetimeFigureOut">
              <a:rPr lang="es-ES_tradnl" smtClean="0"/>
              <a:t>01/01/2015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FF2DC-D42B-44C7-8E03-4A0CD324B93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03925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5D1-C914-4300-9093-66EA215A4528}" type="datetimeFigureOut">
              <a:rPr lang="es-ES_tradnl" smtClean="0"/>
              <a:t>01/01/2015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FF2DC-D42B-44C7-8E03-4A0CD324B93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3736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5D1-C914-4300-9093-66EA215A4528}" type="datetimeFigureOut">
              <a:rPr lang="es-ES_tradnl" smtClean="0"/>
              <a:t>01/01/2015</a:t>
            </a:fld>
            <a:endParaRPr lang="es-ES_tradnl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FF2DC-D42B-44C7-8E03-4A0CD324B93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239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5D1-C914-4300-9093-66EA215A4528}" type="datetimeFigureOut">
              <a:rPr lang="es-ES_tradnl" smtClean="0"/>
              <a:t>01/01/2015</a:t>
            </a:fld>
            <a:endParaRPr lang="es-ES_tradnl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FF2DC-D42B-44C7-8E03-4A0CD324B93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54266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5D1-C914-4300-9093-66EA215A4528}" type="datetimeFigureOut">
              <a:rPr lang="es-ES_tradnl" smtClean="0"/>
              <a:t>01/01/2015</a:t>
            </a:fld>
            <a:endParaRPr lang="es-ES_tradnl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FF2DC-D42B-44C7-8E03-4A0CD324B93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3377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5D1-C914-4300-9093-66EA215A4528}" type="datetimeFigureOut">
              <a:rPr lang="es-ES_tradnl" smtClean="0"/>
              <a:t>01/01/2015</a:t>
            </a:fld>
            <a:endParaRPr lang="es-ES_tradnl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FF2DC-D42B-44C7-8E03-4A0CD324B93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4042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5D1-C914-4300-9093-66EA215A4528}" type="datetimeFigureOut">
              <a:rPr lang="es-ES_tradnl" smtClean="0"/>
              <a:t>01/01/2015</a:t>
            </a:fld>
            <a:endParaRPr lang="es-ES_tradnl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FF2DC-D42B-44C7-8E03-4A0CD324B93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99695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5D1-C914-4300-9093-66EA215A4528}" type="datetimeFigureOut">
              <a:rPr lang="es-ES_tradnl" smtClean="0"/>
              <a:t>01/01/2015</a:t>
            </a:fld>
            <a:endParaRPr lang="es-ES_tradnl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FF2DC-D42B-44C7-8E03-4A0CD324B93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9791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FB5D1-C914-4300-9093-66EA215A4528}" type="datetimeFigureOut">
              <a:rPr lang="es-ES_tradnl" smtClean="0"/>
              <a:t>01/01/2015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FF2DC-D42B-44C7-8E03-4A0CD324B93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16187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pixabay.com/cs/komunikace-smalltalk-konverzace-533621/" TargetMode="External"/><Relationship Id="rId3" Type="http://schemas.openxmlformats.org/officeDocument/2006/relationships/hyperlink" Target="http://pixabay.com/cs/service/faq/" TargetMode="External"/><Relationship Id="rId7" Type="http://schemas.openxmlformats.org/officeDocument/2006/relationships/hyperlink" Target="http://pixabay.com/cs/mauricius-hotel-baz%C3%A9nu-8306/" TargetMode="External"/><Relationship Id="rId2" Type="http://schemas.openxmlformats.org/officeDocument/2006/relationships/hyperlink" Target="http://pixabay.com/go/?t=/service/terms/#download_ter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ixabay.com/cs/beach-d%C4%9Bti-oce%C3%A1n-slunce-dovolen%C3%A1-168791/" TargetMode="External"/><Relationship Id="rId5" Type="http://schemas.openxmlformats.org/officeDocument/2006/relationships/hyperlink" Target="http://pixabay.com/cs/d%C4%9Bv%C4%8De-klobouk-%C5%A1%C5%A5astn%C3%BD-sm%C3%A1l-se-204327/" TargetMode="External"/><Relationship Id="rId4" Type="http://schemas.openxmlformats.org/officeDocument/2006/relationships/hyperlink" Target="http://pixabay.com/cs/kytara-afrika-%C4%8Dern%C3%A1-d%C4%9Bti-u%C4%8Den%C3%AD-435094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Souslednost časová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200650"/>
            <a:ext cx="9144000" cy="92868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  <a:p>
            <a:pPr lvl="0"/>
            <a:endParaRPr lang="cs-CZ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359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67" y="2746738"/>
            <a:ext cx="5012029" cy="4001792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15910" y="154546"/>
            <a:ext cx="11951594" cy="65939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PROHLÉDNI SI FOTOGRAFII A POPISKY. ŘEKNI, CO TI VYPRÁVĚL JUAN O SVÉM DOBRODRUŽSTVÍ: 	</a:t>
            </a:r>
          </a:p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JUAN ME CONTÓ QUE:</a:t>
            </a:r>
            <a:endParaRPr lang="es-ES_tradnl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s-ES_tradnl" dirty="0"/>
          </a:p>
        </p:txBody>
      </p:sp>
      <p:sp>
        <p:nvSpPr>
          <p:cNvPr id="7" name="TextovéPole 6"/>
          <p:cNvSpPr txBox="1"/>
          <p:nvPr/>
        </p:nvSpPr>
        <p:spPr>
          <a:xfrm>
            <a:off x="843561" y="1103169"/>
            <a:ext cx="4765183" cy="52322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TENÍAMOS QUE IR OCHO</a:t>
            </a:r>
            <a:endParaRPr lang="es-ES_tradnl" sz="2800" b="1" dirty="0">
              <a:solidFill>
                <a:srgbClr val="FFC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02483" y="1819223"/>
            <a:ext cx="4559120" cy="523220"/>
          </a:xfrm>
          <a:prstGeom prst="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 FINAL SOMOS DOCE</a:t>
            </a:r>
            <a:endParaRPr lang="es-ES_tradnl" sz="2800" b="1" dirty="0">
              <a:solidFill>
                <a:srgbClr val="FF66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172194" y="1765943"/>
            <a:ext cx="5331856" cy="52322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MUCHA CORRIENTE </a:t>
            </a:r>
            <a:endParaRPr lang="es-ES_tradnl" sz="28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892081" y="4641471"/>
            <a:ext cx="5892085" cy="52322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TENEMOS QUE REMAR MUCHO</a:t>
            </a:r>
            <a:endParaRPr lang="es-ES_tradnl" sz="2800" b="1" dirty="0" smtClean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091707" y="3419394"/>
            <a:ext cx="5307168" cy="52322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A7E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TODOS LLEVAMOS CASCOS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420118" y="2485128"/>
            <a:ext cx="4533363" cy="52322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TENÍA MIEDO PRIMERO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701852" y="5649752"/>
            <a:ext cx="5291072" cy="52322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SEGURO IREMOS OTRA VEZ</a:t>
            </a:r>
            <a:endParaRPr lang="es-ES_tradnl" sz="2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Zaoblený obdélníkový bublinový popisek 14"/>
          <p:cNvSpPr/>
          <p:nvPr/>
        </p:nvSpPr>
        <p:spPr>
          <a:xfrm>
            <a:off x="1446723" y="6112426"/>
            <a:ext cx="3558857" cy="540913"/>
          </a:xfrm>
          <a:prstGeom prst="wedgeRoundRectCallout">
            <a:avLst>
              <a:gd name="adj1" fmla="val 42485"/>
              <a:gd name="adj2" fmla="val -294642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chico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es Juan</a:t>
            </a:r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s-ES_tradnl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502483" y="1096807"/>
            <a:ext cx="5711777" cy="53161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HABÍAN TENIDO QUE IR OCHO</a:t>
            </a:r>
            <a:endParaRPr lang="es-ES_tradnl" sz="28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6172194" y="1762246"/>
            <a:ext cx="5331851" cy="53161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HABÍA MUCHA CORRIENTE</a:t>
            </a:r>
            <a:endParaRPr lang="es-ES_tradnl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478565" y="1783304"/>
            <a:ext cx="4827531" cy="60882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FF99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 FINAL ERAN DOCE</a:t>
            </a:r>
            <a:endParaRPr lang="es-ES_tradnl" sz="2800" b="1" dirty="0">
              <a:solidFill>
                <a:srgbClr val="FF99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925888" y="2485128"/>
            <a:ext cx="6019271" cy="60056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FF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HABÍA TENIDO MIEDO PRIMERO</a:t>
            </a:r>
            <a:endParaRPr lang="es-ES_tradnl" sz="2800" b="1" dirty="0">
              <a:solidFill>
                <a:srgbClr val="FF66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011001" y="3410066"/>
            <a:ext cx="5711777" cy="6156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TODOS LLEVABAN CASCOS</a:t>
            </a:r>
            <a:endParaRPr lang="es-ES_tradnl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5860283" y="4556107"/>
            <a:ext cx="5955679" cy="60665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48CA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TENÍAN QUE REMAR MUCHO</a:t>
            </a:r>
            <a:endParaRPr lang="es-ES_tradnl" sz="2800" b="1" dirty="0">
              <a:solidFill>
                <a:srgbClr val="48CA2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5652801" y="5477604"/>
            <a:ext cx="5711777" cy="6953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SEGURO IRÍAN OTRA VEZ</a:t>
            </a:r>
            <a:endParaRPr lang="es-ES_tradnl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85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025" y="0"/>
            <a:ext cx="11887200" cy="67151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PROHLÉDNI SI FOTOGRAFII A POPISKY. ŘEKNI, CO TI VYPRÁVĚLA MARÍA O SVÉ DOVOLENÉ: 	</a:t>
            </a:r>
          </a:p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MARÍA ME CONTÓ QUE:</a:t>
            </a:r>
            <a:endParaRPr lang="es-ES_tradnl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s-ES_tradnl" dirty="0" smtClean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4" y="2586038"/>
            <a:ext cx="7340599" cy="412908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71512" y="1548345"/>
            <a:ext cx="8643939" cy="52322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PRIMERO QUERÍA PASAR EL DÍA EN EL HOTEL</a:t>
            </a:r>
            <a:endParaRPr lang="es-ES_tradnl" sz="2800" b="1" dirty="0">
              <a:solidFill>
                <a:srgbClr val="FFC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2849" y="2182995"/>
            <a:ext cx="3979371" cy="52322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HACE SOL Y CALOR</a:t>
            </a:r>
            <a:endParaRPr lang="es-ES_tradnl" sz="2800" b="1" dirty="0">
              <a:solidFill>
                <a:srgbClr val="7030A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540623" y="2286997"/>
            <a:ext cx="4229101" cy="52322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D12FC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DECIDÍ IR A LA PLAYA</a:t>
            </a:r>
            <a:endParaRPr lang="es-ES_tradnl" sz="2800" b="1" dirty="0">
              <a:solidFill>
                <a:srgbClr val="D12FC5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2849" y="2826391"/>
            <a:ext cx="4765183" cy="52322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GENTE BAŇÁNDOSE</a:t>
            </a:r>
            <a:endParaRPr lang="es-ES_tradnl" sz="28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689552" y="4984935"/>
            <a:ext cx="4248744" cy="52322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VOY A HACER SURF</a:t>
            </a:r>
            <a:endParaRPr lang="es-ES_tradnl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979963" y="3205078"/>
            <a:ext cx="3667922" cy="1384995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48CA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AGUA TIENE UN COLOR FANTÁSTICO</a:t>
            </a:r>
            <a:endParaRPr lang="es-ES_tradnl" sz="2800" b="1" dirty="0">
              <a:solidFill>
                <a:srgbClr val="48CA2A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71511" y="1527935"/>
            <a:ext cx="8643939" cy="53161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HABÍA QUERIDO PASAR EL DÍA EN EL HOTEL</a:t>
            </a:r>
            <a:endParaRPr lang="es-ES_tradnl" sz="28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92848" y="2142175"/>
            <a:ext cx="4655549" cy="53161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HACÍA SOL Y CALOR</a:t>
            </a:r>
            <a:endParaRPr lang="es-ES_tradnl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068554" y="2282798"/>
            <a:ext cx="5869742" cy="53161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D12FC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HABÍA DECIDIDO IR A LA PLAYA</a:t>
            </a:r>
            <a:endParaRPr lang="es-ES_tradnl" sz="2800" b="1" dirty="0">
              <a:solidFill>
                <a:srgbClr val="D12FC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392848" y="2793968"/>
            <a:ext cx="5398255" cy="53161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HABÍA GENTE BAŇÁNDOSE</a:t>
            </a:r>
            <a:endParaRPr lang="es-ES_tradnl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7996410" y="3179763"/>
            <a:ext cx="3667922" cy="143205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>
                <a:solidFill>
                  <a:srgbClr val="48CA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AGUA TENÍA UN COLOR FANTÁSTICO</a:t>
            </a:r>
            <a:endParaRPr lang="es-ES_tradnl" sz="2800" b="1" dirty="0">
              <a:solidFill>
                <a:srgbClr val="48CA2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7678141" y="4992708"/>
            <a:ext cx="4304460" cy="5962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IBA A HACER SURF</a:t>
            </a:r>
            <a:endParaRPr lang="es-ES_tradnl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93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7" y="185738"/>
            <a:ext cx="12015788" cy="648652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PROHLÉDNI SI FOTOGRAFII A POPISKY. ŘEKNI, CO TI VYPRÁVĚL  KAMARÁD:			</a:t>
            </a:r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 AMIGO ME CONTÓ QUE:</a:t>
            </a:r>
            <a:endParaRPr lang="es-ES_tradnl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87" y="1985963"/>
            <a:ext cx="6096000" cy="4572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55575" y="1127216"/>
            <a:ext cx="7058025" cy="52322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cs-CZ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MUJER QUERÍA IR DE VACACIONES</a:t>
            </a:r>
            <a:endParaRPr lang="es-ES_tradnl" sz="2800" b="1" dirty="0">
              <a:solidFill>
                <a:srgbClr val="7030A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213600" y="1709784"/>
            <a:ext cx="4789485" cy="954107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48CA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AHORRÉ DINERO PARA HACERLE UNA SORPRESA</a:t>
            </a:r>
            <a:endParaRPr lang="es-ES_tradnl" sz="2800" b="1" dirty="0">
              <a:solidFill>
                <a:srgbClr val="48CA2A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288882" y="3243217"/>
            <a:ext cx="5408611" cy="954107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RESERVÉ ALOJAMIENTO EN UN HOTEL LUJOSO </a:t>
            </a:r>
            <a:endParaRPr lang="es-ES_tradnl" sz="28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426202" y="4566265"/>
            <a:ext cx="4891087" cy="52322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ESTAMOS EN LA PLAYA</a:t>
            </a:r>
            <a:endParaRPr lang="es-ES_tradnl" sz="2800" b="1" dirty="0">
              <a:solidFill>
                <a:srgbClr val="00B0F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119934" y="5226035"/>
            <a:ext cx="4577559" cy="52322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TODO EL DÍA NADAMOS</a:t>
            </a:r>
            <a:endParaRPr lang="es-ES_tradnl" sz="2800" b="1" dirty="0">
              <a:solidFill>
                <a:srgbClr val="FF66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343027" y="6022355"/>
            <a:ext cx="6543674" cy="52322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TENDREMOS QUE VOLVER PRONTO</a:t>
            </a:r>
            <a:endParaRPr lang="es-ES_tradnl" sz="28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9073354" y="5959930"/>
            <a:ext cx="2729707" cy="52322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UNA PENA</a:t>
            </a:r>
            <a:endParaRPr lang="es-ES_tradnl" sz="2800" b="1" dirty="0">
              <a:solidFill>
                <a:srgbClr val="FF0066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28587" y="1108337"/>
            <a:ext cx="8567346" cy="53161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 MUJER HABÍA QUERIDO IR DE VACACIONES</a:t>
            </a:r>
            <a:endParaRPr lang="es-ES_tradnl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814343" y="1670275"/>
            <a:ext cx="5188742" cy="134385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48CA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HABÍA AHORRADO DINERO PARA HACERLE UNA SORPRESA</a:t>
            </a:r>
            <a:endParaRPr lang="es-ES_tradnl" sz="2800" b="1" dirty="0">
              <a:solidFill>
                <a:srgbClr val="48CA2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5700321" y="3199104"/>
            <a:ext cx="6430958" cy="110676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HABÍA RESERVADO ALOJAMIENTO EN UN HOTEL LUJOSO</a:t>
            </a:r>
            <a:endParaRPr lang="es-ES_tradnl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6426201" y="4553877"/>
            <a:ext cx="4891087" cy="53161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00A7E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ESTABAN EN LA PLAYA</a:t>
            </a:r>
            <a:endParaRPr lang="es-ES_tradnl" sz="2800" b="1" dirty="0">
              <a:solidFill>
                <a:srgbClr val="00A7E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814343" y="5229327"/>
            <a:ext cx="5028809" cy="53161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TODO EL DÍA NADABAN</a:t>
            </a:r>
            <a:endParaRPr lang="es-ES_tradnl" sz="28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176932" y="6012943"/>
            <a:ext cx="6875863" cy="53161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TENDRÍAN QUE VOLVER PRONTO</a:t>
            </a:r>
            <a:endParaRPr lang="es-ES_tradnl" sz="28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8818557" y="5959930"/>
            <a:ext cx="2984504" cy="53161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 UNA PENA</a:t>
            </a:r>
            <a:endParaRPr lang="es-ES_tradnl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91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112" y="2252663"/>
            <a:ext cx="6096000" cy="43053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5738"/>
            <a:ext cx="10515600" cy="6372225"/>
          </a:xfrm>
        </p:spPr>
        <p:txBody>
          <a:bodyPr/>
          <a:lstStyle/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teď ty. Pracuj ve dvojici se svým kamarádem. Vyprávěj mu o svých prázdninách, o tom co jsi dělal o víkendu, co budeš dělat příští týden,…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Kamarád ostatním pak řekne, co jsi mu vyprávěl. 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Použije nepřímou řeč. 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Začně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například: 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amigo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contó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4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0455" y="334851"/>
            <a:ext cx="11629623" cy="6375042"/>
          </a:xfrm>
        </p:spPr>
        <p:txBody>
          <a:bodyPr/>
          <a:lstStyle/>
          <a:p>
            <a:pPr marL="0" lvl="0" indent="0">
              <a:lnSpc>
                <a:spcPct val="100000"/>
              </a:lnSpc>
              <a:buNone/>
            </a:pP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1: [Cit. </a:t>
            </a:r>
            <a:r>
              <a:rPr lang="cs-CZ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2015-01-01] </a:t>
            </a: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Dostupný pod licencí </a:t>
            </a:r>
            <a:r>
              <a:rPr lang="cs-CZ" sz="17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7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7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7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buNone/>
            </a:pPr>
            <a:r>
              <a:rPr lang="cs-CZ" sz="18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cs-CZ" sz="1800" u="sng" dirty="0" smtClean="0">
                <a:solidFill>
                  <a:schemeClr val="accent1">
                    <a:lumMod val="75000"/>
                  </a:schemeClr>
                </a:solidFill>
              </a:rPr>
              <a:t>http</a:t>
            </a:r>
            <a:r>
              <a:rPr lang="cs-CZ" sz="1800" u="sng" dirty="0">
                <a:solidFill>
                  <a:schemeClr val="accent1">
                    <a:lumMod val="75000"/>
                  </a:schemeClr>
                </a:solidFill>
              </a:rPr>
              <a:t>://pixabay.com/cs/raftov%C3%A1n%C3%AD-na-%C5%99ece-%</a:t>
            </a:r>
            <a:r>
              <a:rPr lang="cs-CZ" sz="1800" u="sng" dirty="0" smtClean="0">
                <a:solidFill>
                  <a:schemeClr val="accent1">
                    <a:lumMod val="75000"/>
                  </a:schemeClr>
                </a:solidFill>
              </a:rPr>
              <a:t>C5%99eka-fraser-50851</a:t>
            </a:r>
            <a:r>
              <a:rPr lang="es-ES_tradnl" sz="17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cs-CZ" sz="18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endParaRPr lang="es-ES_tradnl" sz="17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</a:t>
            </a:r>
            <a:r>
              <a:rPr lang="cs-CZ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</a:t>
            </a:r>
            <a:r>
              <a:rPr lang="cs-CZ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[Cit. </a:t>
            </a:r>
            <a:r>
              <a:rPr lang="cs-CZ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2015-01-01] </a:t>
            </a: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Dostupný pod licencí </a:t>
            </a:r>
            <a:r>
              <a:rPr lang="cs-CZ" sz="17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7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7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7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buNone/>
            </a:pPr>
            <a:r>
              <a:rPr lang="cs-CZ" sz="18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cs-CZ" sz="1800" u="sng" dirty="0">
                <a:hlinkClick r:id="rId6"/>
              </a:rPr>
              <a:t>http://pixabay.com/</a:t>
            </a:r>
            <a:r>
              <a:rPr lang="cs-CZ" sz="1800" u="sng" dirty="0" err="1">
                <a:hlinkClick r:id="rId6"/>
              </a:rPr>
              <a:t>cs</a:t>
            </a:r>
            <a:r>
              <a:rPr lang="cs-CZ" sz="1800" u="sng" dirty="0">
                <a:hlinkClick r:id="rId6"/>
              </a:rPr>
              <a:t>/beach-d%C4%9Bti-oce%C3%A1n-slunce-dovolen%C3%A1-168791</a:t>
            </a:r>
            <a:r>
              <a:rPr lang="cs-CZ" sz="1800" u="sng" dirty="0" smtClean="0">
                <a:hlinkClick r:id="rId6"/>
              </a:rPr>
              <a:t>/</a:t>
            </a:r>
            <a:r>
              <a:rPr lang="cs-CZ" sz="18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endParaRPr lang="es-ES_tradnl" sz="17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</a:t>
            </a:r>
            <a:r>
              <a:rPr lang="cs-CZ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[Cit. </a:t>
            </a:r>
            <a:r>
              <a:rPr lang="cs-CZ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2015-01-01] </a:t>
            </a: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Dostupný pod licencí </a:t>
            </a:r>
            <a:r>
              <a:rPr lang="cs-CZ" sz="17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7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7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7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cs-CZ" sz="1800" u="sng" dirty="0" smtClean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http://pixabay.com/</a:t>
            </a:r>
            <a:r>
              <a:rPr lang="cs-CZ" sz="1800" u="sng" dirty="0" err="1" smtClean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cs</a:t>
            </a:r>
            <a:r>
              <a:rPr lang="cs-CZ" sz="1800" u="sng" dirty="0" smtClean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/mauricius-hotel-baz%C3%A9nu-8306/</a:t>
            </a:r>
            <a:r>
              <a:rPr lang="cs-CZ" sz="18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endParaRPr lang="es-ES_tradnl" sz="17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</a:t>
            </a:r>
            <a:r>
              <a:rPr lang="cs-CZ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 </a:t>
            </a: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[Cit. 2015-01-01] Dostupný pod licencí </a:t>
            </a:r>
            <a:r>
              <a:rPr lang="cs-CZ" sz="17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7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7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7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cs-CZ" sz="1800" u="sng" dirty="0">
                <a:hlinkClick r:id="rId8"/>
              </a:rPr>
              <a:t>http://pixabay.com/</a:t>
            </a:r>
            <a:r>
              <a:rPr lang="cs-CZ" sz="1800" u="sng" dirty="0" err="1">
                <a:hlinkClick r:id="rId8"/>
              </a:rPr>
              <a:t>cs</a:t>
            </a:r>
            <a:r>
              <a:rPr lang="cs-CZ" sz="1800" u="sng" dirty="0">
                <a:hlinkClick r:id="rId8"/>
              </a:rPr>
              <a:t>/komunikace-smalltalk-konverzace-533621</a:t>
            </a:r>
            <a:r>
              <a:rPr lang="cs-CZ" sz="1800" u="sng" dirty="0" smtClean="0">
                <a:hlinkClick r:id="rId8"/>
              </a:rPr>
              <a:t>/</a:t>
            </a:r>
            <a:r>
              <a:rPr lang="cs-CZ" sz="18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endParaRPr lang="es-ES_tradnl" sz="17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lvl="0" indent="0">
              <a:buNone/>
            </a:pPr>
            <a:endParaRPr lang="cs-CZ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cs-CZ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933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1200964"/>
              </p:ext>
            </p:extLst>
          </p:nvPr>
        </p:nvGraphicFramePr>
        <p:xfrm>
          <a:off x="623888" y="968369"/>
          <a:ext cx="10515600" cy="491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491808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Anotace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Souslednost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časová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1808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Klíčová slova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Dijo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había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llegado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y </a:t>
                      </a:r>
                      <a:r>
                        <a:rPr lang="cs-CZ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estaba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…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1808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Předmět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1808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Autor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Mgr. Eva Šimonková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1808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1808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učebního materiálu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1808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Potřebné pomůcky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PC, interaktivní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tabule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1808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Cílová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skupina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Studenti střední školy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1808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interaktivity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1808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Zdroje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Seznam viz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poslední strana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3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5775" y="771525"/>
            <a:ext cx="11129963" cy="54054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Popis: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Studenti se </a:t>
            </a:r>
            <a:r>
              <a:rPr lang="cs-C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seznámí s pravidly použití souslednosti časové ve španělštině.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straně 6 – 8 je uveden příklad.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straně 9 převedou sloveso VH do minulého času a sloveso VV změní podle pravidel souslednosti časové.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straně 10 – 12 řeknou co jim vyprávěl kamarád o své dovolené a opět změní sloveso ve větě podle pravidel souslednosti časové.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s-ES_tradnl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5284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670" y="528034"/>
            <a:ext cx="11204620" cy="59886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Je-li ve větě hlavní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čas přítomný, budoucí nebo rozkazovací způsob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časy ve vedlejší větě jsou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stejné jako v češtině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Je-li však ve větě řídící některý z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minulých časů nebo podmiňovací způsob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je třeba přizpůsobit časy ve vedlejší větě. Musíme si především uvědomit, kdy probíhá děj věty hlavní a v jakém časovém vztahu k němu je děj věty vedlejší.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Zásadní je, zda děj věty vedlejší proběhl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NEBO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ZÁROVEŇ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 dějem věty hlavní. Jedná-li se tedy o tzv.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NÁSLEDNOST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SOUČASNOST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NEBO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PŘEDČASNOST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minulosti.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(Pokud je ve VH minulý čas složený, souslednost se nemusí uplatňovat.)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Vše pochopíte lépe na následujícím schématu.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3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829450"/>
              </p:ext>
            </p:extLst>
          </p:nvPr>
        </p:nvGraphicFramePr>
        <p:xfrm>
          <a:off x="386366" y="489398"/>
          <a:ext cx="11359168" cy="4726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9792"/>
                <a:gridCol w="2839792"/>
                <a:gridCol w="2839792"/>
                <a:gridCol w="2839792"/>
              </a:tblGrid>
              <a:tr h="848261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HLAVNÍ</a:t>
                      </a:r>
                      <a:r>
                        <a:rPr lang="cs-CZ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VĚTA</a:t>
                      </a:r>
                      <a:endParaRPr lang="es-ES_tradnl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VEDLEJŠÍ VĚTA</a:t>
                      </a:r>
                      <a:endParaRPr lang="es-ES_tradnl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  <a:tr h="848261">
                <a:tc rowSpan="4"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MINULÝ</a:t>
                      </a:r>
                      <a:r>
                        <a:rPr lang="cs-CZ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ČAS</a:t>
                      </a:r>
                    </a:p>
                    <a:p>
                      <a:pPr algn="ctr"/>
                      <a:endParaRPr lang="cs-CZ" sz="28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cs-CZ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PODMIŇOVACÍ ZPŮSOB</a:t>
                      </a:r>
                      <a:endParaRPr lang="es-ES_tradnl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_tradnl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ČEŠTINA</a:t>
                      </a:r>
                      <a:endParaRPr lang="es-ES_tradnl" sz="2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ŠPANĚLŠTINA</a:t>
                      </a:r>
                      <a:endParaRPr lang="es-ES_tradnl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090882"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NÁSLEDNOST</a:t>
                      </a:r>
                      <a:endParaRPr lang="es-ES_tradnl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budoucí</a:t>
                      </a:r>
                      <a:r>
                        <a:rPr lang="cs-CZ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čas</a:t>
                      </a:r>
                      <a:endParaRPr lang="es-ES_tradnl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podmiňovací </a:t>
                      </a:r>
                      <a:r>
                        <a:rPr lang="cs-CZ" sz="2800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zp</a:t>
                      </a:r>
                      <a:r>
                        <a:rPr lang="cs-CZ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s-ES_tradnl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48261"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SOUČASNOST</a:t>
                      </a:r>
                      <a:endParaRPr lang="es-ES_tradnl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přítomný</a:t>
                      </a:r>
                      <a:r>
                        <a:rPr lang="cs-CZ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čas</a:t>
                      </a:r>
                      <a:endParaRPr lang="es-ES_tradnl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imperfektum</a:t>
                      </a:r>
                      <a:endParaRPr lang="es-ES_tradnl" sz="2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090882"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PŘEDČASNOST</a:t>
                      </a:r>
                      <a:endParaRPr lang="es-ES_tradnl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minulý čas</a:t>
                      </a:r>
                      <a:endParaRPr lang="es-ES_tradnl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předminulý čas</a:t>
                      </a:r>
                      <a:endParaRPr lang="es-ES_tradnl" sz="2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32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350" y="309093"/>
            <a:ext cx="11244263" cy="6117465"/>
          </a:xfrm>
        </p:spPr>
        <p:txBody>
          <a:bodyPr/>
          <a:lstStyle/>
          <a:p>
            <a:pPr marL="0" indent="0">
              <a:buNone/>
            </a:pP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Vyjadření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NÁSLEDNOSTI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 souslednosti časové.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vyplývá ze schématu, je-li ve VH minulý čas nebo podmiňovací způsob a děj věty vedlejší (zpravidla děj o němž hovoříme) NÁSLEDUJE, užijeme ve VV</a:t>
            </a:r>
            <a:r>
              <a:rPr lang="cs-C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PODMIŇOVACÍ ZPŮSOB</a:t>
            </a:r>
            <a:r>
              <a:rPr lang="cs-C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TRABAJARÁ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MUCHO.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 </a:t>
            </a:r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TRABAJARÍA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MUCHO.</a:t>
            </a:r>
          </a:p>
          <a:p>
            <a:pPr marL="0" indent="0">
              <a:buNone/>
            </a:pPr>
            <a:endParaRPr lang="es-ES_tradnl" dirty="0"/>
          </a:p>
        </p:txBody>
      </p:sp>
      <p:sp>
        <p:nvSpPr>
          <p:cNvPr id="4" name="Zaoblený obdélníkový bublinový popisek 3"/>
          <p:cNvSpPr/>
          <p:nvPr/>
        </p:nvSpPr>
        <p:spPr>
          <a:xfrm>
            <a:off x="1184856" y="2653048"/>
            <a:ext cx="2034862" cy="553791"/>
          </a:xfrm>
          <a:prstGeom prst="wedgeRoundRectCallout">
            <a:avLst>
              <a:gd name="adj1" fmla="val 779"/>
              <a:gd name="adj2" fmla="val 10901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PŘÍTOMNÝ ČAS</a:t>
            </a:r>
            <a:endParaRPr lang="es-ES_tradn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aoblený obdélníkový bublinový popisek 4"/>
          <p:cNvSpPr/>
          <p:nvPr/>
        </p:nvSpPr>
        <p:spPr>
          <a:xfrm>
            <a:off x="3848636" y="2653047"/>
            <a:ext cx="2449133" cy="553791"/>
          </a:xfrm>
          <a:prstGeom prst="wedgeRoundRectCallout">
            <a:avLst>
              <a:gd name="adj1" fmla="val 2807"/>
              <a:gd name="adj2" fmla="val 10436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BUDOUCÍ ČAS</a:t>
            </a:r>
            <a:endParaRPr lang="es-ES_tradn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1184856" y="4262907"/>
            <a:ext cx="2034862" cy="553791"/>
          </a:xfrm>
          <a:prstGeom prst="wedgeRoundRectCallout">
            <a:avLst>
              <a:gd name="adj1" fmla="val 779"/>
              <a:gd name="adj2" fmla="val 11366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MINUL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 ČAS</a:t>
            </a:r>
            <a:endParaRPr lang="es-ES_tradn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3848637" y="4262906"/>
            <a:ext cx="2449132" cy="553791"/>
          </a:xfrm>
          <a:prstGeom prst="wedgeRoundRectCallout">
            <a:avLst>
              <a:gd name="adj1" fmla="val 7540"/>
              <a:gd name="adj2" fmla="val 12529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PODMIŇOVACÍ ZP.</a:t>
            </a:r>
            <a:endParaRPr lang="es-ES_tradn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11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2913" y="708338"/>
            <a:ext cx="11344275" cy="5808372"/>
          </a:xfrm>
        </p:spPr>
        <p:txBody>
          <a:bodyPr/>
          <a:lstStyle/>
          <a:p>
            <a:pPr marL="0" indent="0">
              <a:buNone/>
            </a:pP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Vyjadření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SOUČASNOSTI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 souslednosti časové.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vyplývá ze schématu, je-li ve VH minulý čas nebo podmiňovací způsob a děj věty vedlejší (zpravidla děj o němž hovoříme) JE SOUČASNÝ ději VH, užijeme ve VV </a:t>
            </a:r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IMPERFEKTUM.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MUCHO.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 </a:t>
            </a:r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TRABAJABA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MUCHO</a:t>
            </a:r>
            <a:endParaRPr lang="es-ES_tradnl" dirty="0"/>
          </a:p>
        </p:txBody>
      </p:sp>
      <p:sp>
        <p:nvSpPr>
          <p:cNvPr id="4" name="Zaoblený obdélníkový bublinový popisek 3"/>
          <p:cNvSpPr/>
          <p:nvPr/>
        </p:nvSpPr>
        <p:spPr>
          <a:xfrm>
            <a:off x="1275006" y="3058733"/>
            <a:ext cx="2034862" cy="553791"/>
          </a:xfrm>
          <a:prstGeom prst="wedgeRoundRectCallout">
            <a:avLst>
              <a:gd name="adj1" fmla="val 779"/>
              <a:gd name="adj2" fmla="val 10901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PŘÍTOMNÝ ČAS</a:t>
            </a:r>
            <a:endParaRPr lang="es-ES_tradn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aoblený obdélníkový bublinový popisek 4"/>
          <p:cNvSpPr/>
          <p:nvPr/>
        </p:nvSpPr>
        <p:spPr>
          <a:xfrm>
            <a:off x="4061138" y="3065172"/>
            <a:ext cx="2034862" cy="553791"/>
          </a:xfrm>
          <a:prstGeom prst="wedgeRoundRectCallout">
            <a:avLst>
              <a:gd name="adj1" fmla="val 779"/>
              <a:gd name="adj2" fmla="val 10901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PŘÍTOMNÝ ČAS</a:t>
            </a:r>
            <a:endParaRPr lang="es-ES_tradn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1268568" y="4597758"/>
            <a:ext cx="2034862" cy="553791"/>
          </a:xfrm>
          <a:prstGeom prst="wedgeRoundRectCallout">
            <a:avLst>
              <a:gd name="adj1" fmla="val 779"/>
              <a:gd name="adj2" fmla="val 10901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MINULÝ ČAS</a:t>
            </a:r>
            <a:endParaRPr lang="es-ES_tradn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4061138" y="4597758"/>
            <a:ext cx="2034862" cy="553791"/>
          </a:xfrm>
          <a:prstGeom prst="wedgeRoundRectCallout">
            <a:avLst>
              <a:gd name="adj1" fmla="val 779"/>
              <a:gd name="adj2" fmla="val 10901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IMPERFEKTUM</a:t>
            </a:r>
            <a:endParaRPr lang="es-ES_tradn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93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1" y="605306"/>
            <a:ext cx="11172824" cy="5731099"/>
          </a:xfrm>
        </p:spPr>
        <p:txBody>
          <a:bodyPr/>
          <a:lstStyle/>
          <a:p>
            <a:pPr marL="0" indent="0">
              <a:buNone/>
            </a:pP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Vyjadření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PŘEDČA</a:t>
            </a:r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SNOSTI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 souslednosti časové.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vyplývá ze schématu, je-li ve VH minulý čas nebo podmiňovací způsob a děj věty vedlejší (zpravidla děj o němž hovoříme) PŘEDCHÁZÍ ději VH, užijeme ve VV </a:t>
            </a:r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PŘEDMINULÝ ČAS.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TRABAJÓ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MUCHO.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 </a:t>
            </a:r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HABÍA TRABAJADO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MUCHO</a:t>
            </a:r>
            <a:endParaRPr lang="es-ES_tradnl" dirty="0" smtClean="0"/>
          </a:p>
          <a:p>
            <a:pPr marL="0" indent="0">
              <a:buNone/>
            </a:pPr>
            <a:endParaRPr lang="es-ES_tradnl" dirty="0"/>
          </a:p>
        </p:txBody>
      </p:sp>
      <p:sp>
        <p:nvSpPr>
          <p:cNvPr id="4" name="Zaoblený obdélníkový bublinový popisek 3"/>
          <p:cNvSpPr/>
          <p:nvPr/>
        </p:nvSpPr>
        <p:spPr>
          <a:xfrm>
            <a:off x="1275006" y="3058733"/>
            <a:ext cx="2034862" cy="553791"/>
          </a:xfrm>
          <a:prstGeom prst="wedgeRoundRectCallout">
            <a:avLst>
              <a:gd name="adj1" fmla="val 779"/>
              <a:gd name="adj2" fmla="val 10901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PŘÍTOMNÝ ČAS</a:t>
            </a:r>
            <a:endParaRPr lang="es-ES_tradn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aoblený obdélníkový bublinový popisek 4"/>
          <p:cNvSpPr/>
          <p:nvPr/>
        </p:nvSpPr>
        <p:spPr>
          <a:xfrm>
            <a:off x="4061138" y="3058732"/>
            <a:ext cx="2034862" cy="553791"/>
          </a:xfrm>
          <a:prstGeom prst="wedgeRoundRectCallout">
            <a:avLst>
              <a:gd name="adj1" fmla="val 779"/>
              <a:gd name="adj2" fmla="val 10901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MINULÝ ČAS</a:t>
            </a:r>
            <a:endParaRPr lang="es-ES_tradn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1275006" y="4621369"/>
            <a:ext cx="2034862" cy="553791"/>
          </a:xfrm>
          <a:prstGeom prst="wedgeRoundRectCallout">
            <a:avLst>
              <a:gd name="adj1" fmla="val 779"/>
              <a:gd name="adj2" fmla="val 10901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MINULÝ ČAS</a:t>
            </a:r>
            <a:endParaRPr lang="es-ES_tradn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4177047" y="4621369"/>
            <a:ext cx="2352541" cy="553791"/>
          </a:xfrm>
          <a:prstGeom prst="wedgeRoundRectCallout">
            <a:avLst>
              <a:gd name="adj1" fmla="val 779"/>
              <a:gd name="adj2" fmla="val 10901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PŘEDMINULÝ ČAS</a:t>
            </a:r>
            <a:endParaRPr lang="es-ES_tradn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44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4" y="283335"/>
            <a:ext cx="11912958" cy="6452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Převeďte sloveso VH do minulosti a sloveso VV upravte dle potřeby:</a:t>
            </a:r>
          </a:p>
          <a:p>
            <a:pPr marL="0" indent="0">
              <a:buNone/>
            </a:pP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			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dinero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compró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comida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</a:p>
          <a:p>
            <a:pPr marL="0" indent="0">
              <a:buNone/>
            </a:pP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nunca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volverá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Espaňa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		</a:t>
            </a:r>
          </a:p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quiere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mucho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					</a:t>
            </a:r>
          </a:p>
          <a:p>
            <a:pPr marL="0" indent="0">
              <a:buNone/>
            </a:pP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Gastaron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dinero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				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puede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salir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tarde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			</a:t>
            </a:r>
          </a:p>
          <a:p>
            <a:pPr marL="0" indent="0">
              <a:buNone/>
            </a:pP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salir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conmigo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				</a:t>
            </a:r>
          </a:p>
          <a:p>
            <a:pPr marL="0" indent="0">
              <a:buNone/>
            </a:pP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cansado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trabajó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		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765183" y="2369699"/>
            <a:ext cx="4262907" cy="425003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cs-CZ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tenía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dinero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64583" y="2867922"/>
            <a:ext cx="5086082" cy="425003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cs-CZ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había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comprado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comida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460640" y="3345878"/>
            <a:ext cx="5756858" cy="425003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Creía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nunca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volvería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Espaňa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Obdélník 6"/>
          <p:cNvSpPr/>
          <p:nvPr/>
        </p:nvSpPr>
        <p:spPr>
          <a:xfrm>
            <a:off x="4765183" y="3824689"/>
            <a:ext cx="4262907" cy="425003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quería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mucho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196625" y="4352169"/>
            <a:ext cx="5254040" cy="425003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Habían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gastado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dinero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364583" y="4871361"/>
            <a:ext cx="5476207" cy="425003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cs-CZ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podía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salir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tarde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765183" y="5361179"/>
            <a:ext cx="4262907" cy="425003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Iba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salir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conmigo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700789" y="5850997"/>
            <a:ext cx="7328079" cy="558086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Estaba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cansasado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había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trabajado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119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942</Words>
  <Application>Microsoft Office PowerPoint</Application>
  <PresentationFormat>Širokoúhlá obrazovka</PresentationFormat>
  <Paragraphs>200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Motiv Office</vt:lpstr>
      <vt:lpstr>Souslednost časová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Souslednost časová</dc:title>
  <dc:creator>Eva Šimonková</dc:creator>
  <cp:lastModifiedBy>Eva Šimonková</cp:lastModifiedBy>
  <cp:revision>27</cp:revision>
  <dcterms:created xsi:type="dcterms:W3CDTF">2015-01-01T14:17:29Z</dcterms:created>
  <dcterms:modified xsi:type="dcterms:W3CDTF">2015-01-01T18:37:35Z</dcterms:modified>
</cp:coreProperties>
</file>