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F28AF-A202-4907-BC71-2CD397F9EE21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08B9F-8F5F-4E93-A601-31F4CE7CB1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74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08B9F-8F5F-4E93-A601-31F4CE7CB19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56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03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04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02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70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3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52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06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82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09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19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85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C9142-5B99-482A-83A4-74FB0A927C8F}" type="datetimeFigureOut">
              <a:rPr lang="cs-CZ" smtClean="0"/>
              <a:pPr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A795A-C9AB-43D3-B50C-ABA250B6B9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31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7808" y="1484784"/>
            <a:ext cx="7772400" cy="201622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ČASOVÁNÍ PRAVIDELNÝCH SLOVES VE ŠPANĚLŠTINĚ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0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361246"/>
              </p:ext>
            </p:extLst>
          </p:nvPr>
        </p:nvGraphicFramePr>
        <p:xfrm>
          <a:off x="457200" y="1600200"/>
          <a:ext cx="82296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0744"/>
                <a:gridCol w="461885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HABLAS</a:t>
                      </a:r>
                      <a:endParaRPr lang="cs-CZ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 </a:t>
                      </a:r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COMÉIS</a:t>
                      </a:r>
                      <a:endParaRPr lang="cs-CZ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VIVO</a:t>
                      </a:r>
                      <a:endParaRPr lang="cs-CZ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HABLAN</a:t>
                      </a:r>
                      <a:endParaRPr lang="cs-CZ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VIVIMOS</a:t>
                      </a:r>
                      <a:endParaRPr lang="cs-CZ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COMES</a:t>
                      </a:r>
                      <a:endParaRPr lang="cs-CZ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VIVE</a:t>
                      </a:r>
                      <a:endParaRPr lang="cs-CZ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HABLAMOS</a:t>
                      </a:r>
                      <a:endParaRPr lang="cs-CZ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139952" y="1700808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TÚ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139952" y="2285583"/>
            <a:ext cx="500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VOSOTROS, VOSOTRAS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139952" y="287035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YO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139952" y="3393578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ELLOS, ELLAS, USTEDES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139952" y="403990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NOSOTROS, NOSOTRAS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139952" y="4624683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TÚ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139952" y="520945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ÉL, ELLA, USTED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211960" y="5794233"/>
            <a:ext cx="493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NOSOTROS, NOSOTRAS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2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u="sng" dirty="0" smtClean="0">
                <a:latin typeface="Arial" pitchFamily="34" charset="0"/>
                <a:cs typeface="Arial" pitchFamily="34" charset="0"/>
              </a:rPr>
              <a:t>Španělská pravidelná slovesa</a:t>
            </a:r>
            <a:endParaRPr lang="cs-CZ" sz="4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>
                <a:latin typeface="Arial" pitchFamily="34" charset="0"/>
                <a:cs typeface="Arial" pitchFamily="34" charset="0"/>
              </a:rPr>
              <a:t>Cílem prezentace je seznámit studenty se třemi základními skupinami pravidelných sloves ve španělštině. Pomocí příkladů se studenti naučí tato slovesa časovat a následně tuto novou dovednost procvičí. Po kliknutí se do tabulky doplňují správné tvary sloves či zájmena.</a:t>
            </a:r>
          </a:p>
          <a:p>
            <a:pPr algn="just"/>
            <a:r>
              <a:rPr lang="cs-CZ" dirty="0" smtClean="0">
                <a:latin typeface="Arial" pitchFamily="34" charset="0"/>
                <a:cs typeface="Arial" pitchFamily="34" charset="0"/>
              </a:rPr>
              <a:t>Materiál je určen pro studenty střední školy.</a:t>
            </a:r>
          </a:p>
        </p:txBody>
      </p:sp>
    </p:spTree>
    <p:extLst>
      <p:ext uri="{BB962C8B-B14F-4D97-AF65-F5344CB8AC3E}">
        <p14:creationId xmlns:p14="http://schemas.microsoft.com/office/powerpoint/2010/main" val="199487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Ve španělštině rozlišujeme 3 třídy pravidelných sloves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Slovesa řadíme do slovesných tříd podle toho jaké zakončení mají v infinitivu.</a:t>
            </a:r>
          </a:p>
          <a:p>
            <a:pPr marL="0" indent="0" algn="ctr"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eriod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Třída 	slovesa končící na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-AR</a:t>
            </a:r>
          </a:p>
          <a:p>
            <a:pPr marL="742950" indent="-742950">
              <a:buAutoNum type="arabicPeriod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Třída		slovesa končící na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–ER</a:t>
            </a:r>
          </a:p>
          <a:p>
            <a:pPr marL="742950" indent="-742950">
              <a:buAutoNum type="arabicPeriod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Třída		slovesa končící na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–IR</a:t>
            </a:r>
          </a:p>
          <a:p>
            <a:pPr marL="0" indent="0">
              <a:buNone/>
            </a:pPr>
            <a:endParaRPr lang="cs-CZ" sz="3600" dirty="0" smtClean="0"/>
          </a:p>
          <a:p>
            <a:pPr marL="742950" indent="-742950" algn="ctr">
              <a:buAutoNum type="arabicPeriod"/>
            </a:pPr>
            <a:endParaRPr lang="cs-CZ" sz="3600" dirty="0"/>
          </a:p>
          <a:p>
            <a:pPr marL="0" indent="0" algn="ctr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5084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1. slovesná třída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125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 příklad uvedeme sloveso 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HABL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(mluvit)</a:t>
            </a:r>
          </a:p>
          <a:p>
            <a:pPr marL="0" indent="0" algn="just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Od infinitivu odtrhneme koncovku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přidáme patřičné koncovky – zde označené červeně.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j.č.					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n.č.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1.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yo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HABL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nosotros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HABL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AMOS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cs-CZ" dirty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t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HABL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vosotros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HABL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ÁIS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3. 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él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HABL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ellos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HABL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ella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ellas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usted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ustedes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2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slovesná třída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 příklad uvedeme sloveso 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COM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(jíst)</a:t>
            </a:r>
          </a:p>
          <a:p>
            <a:pPr marL="0" indent="0" algn="just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Od infinitivu odtrhneme koncovku </a:t>
            </a: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přidáme patřičné koncovky – zde označené červeně.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j.č.					mn.č.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1.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yo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COM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nosotros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COM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EMOS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2. 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COM</a:t>
            </a: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vosotros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COM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ÉIS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3. 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él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COM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ellos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COM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ella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ellas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usted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ustedes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176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3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slovesná třída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 příklad uvedeme sloveso 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VIV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(žít)</a:t>
            </a:r>
          </a:p>
          <a:p>
            <a:pPr marL="0" indent="0" algn="just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Od infinitivu odtrhneme koncovku </a:t>
            </a: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přidáme patřičné koncovky – zde označené červeně.</a:t>
            </a:r>
          </a:p>
          <a:p>
            <a:pPr marL="0" indent="0" algn="just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j.č.					mn.č.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1.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yo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VIV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nosotros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VIV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IMOS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2. 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VIV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vosotros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VIV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ÍS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3. 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él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VIV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ellos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VIV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ella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ellas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usted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ustedes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58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Pokus se vyčasovat následující slovesa: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857403"/>
          </a:xfrm>
        </p:spPr>
        <p:txBody>
          <a:bodyPr/>
          <a:lstStyle/>
          <a:p>
            <a:pPr marL="0" indent="0">
              <a:buNone/>
            </a:pPr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HABLAR</a:t>
            </a:r>
          </a:p>
          <a:p>
            <a:pPr marL="0" indent="0">
              <a:buNone/>
            </a:pPr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COMER	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127142"/>
              </p:ext>
            </p:extLst>
          </p:nvPr>
        </p:nvGraphicFramePr>
        <p:xfrm>
          <a:off x="2411760" y="1397000"/>
          <a:ext cx="5616624" cy="188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</a:tblGrid>
              <a:tr h="6293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293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293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627784" y="141277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HABLO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27784" y="1997551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HABLAS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27784" y="27089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HABLA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580112" y="1412776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HABLAMOS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580112" y="1997551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HABLÁIS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580112" y="2734615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HABLAN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876808"/>
              </p:ext>
            </p:extLst>
          </p:nvPr>
        </p:nvGraphicFramePr>
        <p:xfrm>
          <a:off x="2483768" y="3789040"/>
          <a:ext cx="5544616" cy="1656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308"/>
                <a:gridCol w="2772308"/>
              </a:tblGrid>
              <a:tr h="5520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2627784" y="378904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COMO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627784" y="4373815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COMES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627784" y="486916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COME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724128" y="378904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COMEMOS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724128" y="4373815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COMÉIS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724128" y="486916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COMEN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26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VIVIR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197269"/>
              </p:ext>
            </p:extLst>
          </p:nvPr>
        </p:nvGraphicFramePr>
        <p:xfrm>
          <a:off x="2195736" y="1772816"/>
          <a:ext cx="6264696" cy="1680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348"/>
                <a:gridCol w="3132348"/>
              </a:tblGrid>
              <a:tr h="52805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411760" y="177281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VIVO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411760" y="2357591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VIVES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411760" y="294236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VIVE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580112" y="177281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VIVIMOS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580112" y="2357591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VIVÍS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580112" y="294236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VIVEN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4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Uveď o jaké zájmeno se jedná: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440758"/>
              </p:ext>
            </p:extLst>
          </p:nvPr>
        </p:nvGraphicFramePr>
        <p:xfrm>
          <a:off x="457200" y="1772816"/>
          <a:ext cx="8229600" cy="4755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736"/>
                <a:gridCol w="4690864"/>
              </a:tblGrid>
              <a:tr h="198224"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HABLÁIS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Arial" pitchFamily="34" charset="0"/>
                          <a:cs typeface="Arial" pitchFamily="34" charset="0"/>
                        </a:rPr>
                        <a:t>COMO</a:t>
                      </a:r>
                      <a:endParaRPr lang="cs-CZ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Arial" pitchFamily="34" charset="0"/>
                          <a:cs typeface="Arial" pitchFamily="34" charset="0"/>
                        </a:rPr>
                        <a:t>VIVEN</a:t>
                      </a:r>
                      <a:endParaRPr lang="cs-CZ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Arial" pitchFamily="34" charset="0"/>
                          <a:cs typeface="Arial" pitchFamily="34" charset="0"/>
                        </a:rPr>
                        <a:t>HABLO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Arial" pitchFamily="34" charset="0"/>
                          <a:cs typeface="Arial" pitchFamily="34" charset="0"/>
                        </a:rPr>
                        <a:t>COMEMOS</a:t>
                      </a:r>
                      <a:endParaRPr lang="cs-CZ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Arial" pitchFamily="34" charset="0"/>
                          <a:cs typeface="Arial" pitchFamily="34" charset="0"/>
                        </a:rPr>
                        <a:t>HABLA</a:t>
                      </a:r>
                      <a:endParaRPr lang="cs-CZ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701744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Arial" pitchFamily="34" charset="0"/>
                          <a:cs typeface="Arial" pitchFamily="34" charset="0"/>
                        </a:rPr>
                        <a:t>COME</a:t>
                      </a:r>
                      <a:endParaRPr lang="cs-CZ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Arial" pitchFamily="34" charset="0"/>
                          <a:cs typeface="Arial" pitchFamily="34" charset="0"/>
                        </a:rPr>
                        <a:t>VIVES</a:t>
                      </a:r>
                      <a:endParaRPr lang="cs-CZ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139952" y="1844824"/>
            <a:ext cx="5004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VOSOTROS</a:t>
            </a:r>
            <a:r>
              <a:rPr lang="cs-CZ" sz="3200" b="1" dirty="0" smtClean="0"/>
              <a:t>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VOSOTRAS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139952" y="2429599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YO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139952" y="3014374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ELLOS</a:t>
            </a:r>
            <a:r>
              <a:rPr lang="cs-CZ" sz="3200" b="1" dirty="0" smtClean="0"/>
              <a:t>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ELLAS, USTEDES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139952" y="3599149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YO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139952" y="4183924"/>
            <a:ext cx="5004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NOSOTROS</a:t>
            </a:r>
            <a:r>
              <a:rPr lang="cs-CZ" sz="3200" b="1" dirty="0" smtClean="0"/>
              <a:t>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NOSOTRAS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139952" y="4653136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ÉL, ELLA, USTED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139952" y="535347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ÉL, ELLA, USTED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139952" y="5938249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TÚ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34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184</TotalTime>
  <Words>247</Words>
  <Application>Microsoft Office PowerPoint</Application>
  <PresentationFormat>Předvádění na obrazovce (4:3)</PresentationFormat>
  <Paragraphs>103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ČASOVÁNÍ PRAVIDELNÝCH SLOVES VE ŠPANĚLŠTINĚ</vt:lpstr>
      <vt:lpstr>Španělská pravidelná slovesa</vt:lpstr>
      <vt:lpstr> Ve španělštině rozlišujeme 3 třídy pravidelných sloves </vt:lpstr>
      <vt:lpstr>1. slovesná třída</vt:lpstr>
      <vt:lpstr>2. slovesná třída</vt:lpstr>
      <vt:lpstr>3. slovesná třída</vt:lpstr>
      <vt:lpstr>Pokus se vyčasovat následující slovesa:</vt:lpstr>
      <vt:lpstr>Prezentace aplikace PowerPoint</vt:lpstr>
      <vt:lpstr>Uveď o jaké zájmeno se jedná: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ČASOVÁNÍ PRAVIDELNÝCH SLOVES VE ŠPANĚLŠTINĚ</dc:title>
  <dc:creator>Eva Šimonková</dc:creator>
  <cp:lastModifiedBy>Eva Šimonková</cp:lastModifiedBy>
  <cp:revision>31</cp:revision>
  <dcterms:created xsi:type="dcterms:W3CDTF">2013-08-26T19:51:23Z</dcterms:created>
  <dcterms:modified xsi:type="dcterms:W3CDTF">2014-03-27T07:41:24Z</dcterms:modified>
</cp:coreProperties>
</file>