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2"/>
  </p:notesMasterIdLst>
  <p:sldIdLst>
    <p:sldId id="256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414C1-CB10-4CE5-B910-FA5A85D1A572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2D408-B26C-4DAB-A7C9-9D2DDAC5CA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783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2D408-B26C-4DAB-A7C9-9D2DDAC5CAC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851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DA1A-51E3-4AAB-AD2C-1F8B55D4B2C5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8BF4F0-8D39-47BA-8AE3-44213E52660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DA1A-51E3-4AAB-AD2C-1F8B55D4B2C5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F4F0-8D39-47BA-8AE3-44213E52660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DA1A-51E3-4AAB-AD2C-1F8B55D4B2C5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F4F0-8D39-47BA-8AE3-44213E52660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DA1A-51E3-4AAB-AD2C-1F8B55D4B2C5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F4F0-8D39-47BA-8AE3-44213E52660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DA1A-51E3-4AAB-AD2C-1F8B55D4B2C5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F4F0-8D39-47BA-8AE3-44213E52660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DA1A-51E3-4AAB-AD2C-1F8B55D4B2C5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F4F0-8D39-47BA-8AE3-44213E52660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DA1A-51E3-4AAB-AD2C-1F8B55D4B2C5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F4F0-8D39-47BA-8AE3-44213E52660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DA1A-51E3-4AAB-AD2C-1F8B55D4B2C5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F4F0-8D39-47BA-8AE3-44213E52660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DA1A-51E3-4AAB-AD2C-1F8B55D4B2C5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F4F0-8D39-47BA-8AE3-44213E52660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DA1A-51E3-4AAB-AD2C-1F8B55D4B2C5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F4F0-8D39-47BA-8AE3-44213E52660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DA1A-51E3-4AAB-AD2C-1F8B55D4B2C5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F4F0-8D39-47BA-8AE3-44213E52660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B10DA1A-51E3-4AAB-AD2C-1F8B55D4B2C5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28BF4F0-8D39-47BA-8AE3-44213E52660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7" Type="http://schemas.openxmlformats.org/officeDocument/2006/relationships/image" Target="../media/image13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9600" dirty="0" smtClean="0"/>
              <a:t>LA CASA</a:t>
            </a:r>
            <a:endParaRPr lang="cs-CZ" sz="9600" dirty="0"/>
          </a:p>
        </p:txBody>
      </p:sp>
    </p:spTree>
    <p:extLst>
      <p:ext uri="{BB962C8B-B14F-4D97-AF65-F5344CB8AC3E}">
        <p14:creationId xmlns:p14="http://schemas.microsoft.com/office/powerpoint/2010/main" val="340819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RESPONDE LAS SIGUIENTES PREGUNTAS: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816424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chemeClr val="tx2">
                    <a:lumMod val="50000"/>
                  </a:schemeClr>
                </a:solidFill>
              </a:rPr>
              <a:t>¿DÓNDE VIVES?</a:t>
            </a:r>
            <a:endParaRPr lang="cs-CZ" sz="28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sz="2800" b="1" dirty="0" smtClean="0">
                <a:solidFill>
                  <a:schemeClr val="tx2">
                    <a:lumMod val="50000"/>
                  </a:schemeClr>
                </a:solidFill>
              </a:rPr>
              <a:t>¿EN QUÉ TIPO DE CASA VIVES?</a:t>
            </a:r>
            <a:endParaRPr lang="cs-CZ" sz="28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sz="2800" b="1" dirty="0" smtClean="0">
                <a:solidFill>
                  <a:schemeClr val="tx2">
                    <a:lumMod val="50000"/>
                  </a:schemeClr>
                </a:solidFill>
              </a:rPr>
              <a:t>¿QUÉ HABITACIONES TIENE TU CASA?</a:t>
            </a:r>
            <a:endParaRPr lang="cs-CZ" sz="28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sz="2800" b="1" dirty="0" smtClean="0">
                <a:solidFill>
                  <a:schemeClr val="tx2">
                    <a:lumMod val="50000"/>
                  </a:schemeClr>
                </a:solidFill>
              </a:rPr>
              <a:t>¿CÓMO ES LA CASA DE TUS SUEŇOS?</a:t>
            </a:r>
            <a:endParaRPr lang="cs-CZ" sz="28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sz="2800" b="1" dirty="0" smtClean="0">
                <a:solidFill>
                  <a:schemeClr val="tx2">
                    <a:lumMod val="50000"/>
                  </a:schemeClr>
                </a:solidFill>
              </a:rPr>
              <a:t>¿PASAS MUCHO TIEMPO EN EL CAMPO?</a:t>
            </a:r>
            <a:endParaRPr lang="cs-CZ" sz="28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sz="2800" b="1" dirty="0" smtClean="0">
                <a:solidFill>
                  <a:schemeClr val="tx2">
                    <a:lumMod val="50000"/>
                  </a:schemeClr>
                </a:solidFill>
              </a:rPr>
              <a:t>¿CAMPO O CIUDAD – POR QUÉ?</a:t>
            </a:r>
            <a:endParaRPr lang="cs-CZ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78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vysvětlení problematiky a uvedení příkladů následuje procvičení.</a:t>
            </a:r>
          </a:p>
          <a:p>
            <a:r>
              <a:rPr lang="cs-CZ" dirty="0"/>
              <a:t>Po kliknutí se objeví správné řešení, eventuálně se přesune nabídnutý text na správné místo.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046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88640"/>
            <a:ext cx="8183880" cy="64807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VOCABULARIO BÁSICO:</a:t>
            </a:r>
          </a:p>
          <a:p>
            <a:pPr marL="0" indent="0">
              <a:buNone/>
            </a:pPr>
            <a:endParaRPr lang="cs-CZ" sz="2800" b="1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600" b="1" dirty="0" smtClean="0">
                <a:solidFill>
                  <a:schemeClr val="tx1"/>
                </a:solidFill>
              </a:rPr>
              <a:t>Balkon			el </a:t>
            </a:r>
            <a:r>
              <a:rPr lang="cs-CZ" sz="2600" b="1" dirty="0" err="1" smtClean="0">
                <a:solidFill>
                  <a:schemeClr val="tx1"/>
                </a:solidFill>
              </a:rPr>
              <a:t>balcón</a:t>
            </a:r>
            <a:endParaRPr lang="cs-CZ" sz="26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600" b="1" dirty="0" smtClean="0">
                <a:solidFill>
                  <a:schemeClr val="tx1"/>
                </a:solidFill>
              </a:rPr>
              <a:t>Koupelna			el baňo</a:t>
            </a:r>
          </a:p>
          <a:p>
            <a:pPr marL="0" indent="0">
              <a:buNone/>
            </a:pPr>
            <a:r>
              <a:rPr lang="cs-CZ" sz="2600" b="1" dirty="0" smtClean="0">
                <a:solidFill>
                  <a:schemeClr val="tx1"/>
                </a:solidFill>
              </a:rPr>
              <a:t>Kuchyň			la </a:t>
            </a:r>
            <a:r>
              <a:rPr lang="cs-CZ" sz="2600" b="1" dirty="0" err="1" smtClean="0">
                <a:solidFill>
                  <a:schemeClr val="tx1"/>
                </a:solidFill>
              </a:rPr>
              <a:t>cocina</a:t>
            </a:r>
            <a:endParaRPr lang="cs-CZ" sz="26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600" b="1" dirty="0" smtClean="0">
                <a:solidFill>
                  <a:schemeClr val="tx1"/>
                </a:solidFill>
              </a:rPr>
              <a:t>Jídelna			el </a:t>
            </a:r>
            <a:r>
              <a:rPr lang="cs-CZ" sz="2600" b="1" dirty="0" err="1" smtClean="0">
                <a:solidFill>
                  <a:schemeClr val="tx1"/>
                </a:solidFill>
              </a:rPr>
              <a:t>comedor</a:t>
            </a:r>
            <a:endParaRPr lang="cs-CZ" sz="26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600" b="1" dirty="0" smtClean="0">
                <a:solidFill>
                  <a:schemeClr val="tx1"/>
                </a:solidFill>
              </a:rPr>
              <a:t>Ložnice			el </a:t>
            </a:r>
            <a:r>
              <a:rPr lang="cs-CZ" sz="2600" b="1" dirty="0" err="1" smtClean="0">
                <a:solidFill>
                  <a:schemeClr val="tx1"/>
                </a:solidFill>
              </a:rPr>
              <a:t>dormitorio</a:t>
            </a:r>
            <a:endParaRPr lang="cs-CZ" sz="26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600" b="1" dirty="0" smtClean="0">
                <a:solidFill>
                  <a:schemeClr val="tx1"/>
                </a:solidFill>
              </a:rPr>
              <a:t>Schody			la </a:t>
            </a:r>
            <a:r>
              <a:rPr lang="cs-CZ" sz="2600" b="1" dirty="0" err="1" smtClean="0">
                <a:solidFill>
                  <a:schemeClr val="tx1"/>
                </a:solidFill>
              </a:rPr>
              <a:t>escalera</a:t>
            </a:r>
            <a:endParaRPr lang="cs-CZ" sz="26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600" b="1" dirty="0" smtClean="0">
                <a:solidFill>
                  <a:schemeClr val="tx1"/>
                </a:solidFill>
              </a:rPr>
              <a:t>Garáž			el </a:t>
            </a:r>
            <a:r>
              <a:rPr lang="cs-CZ" sz="2600" b="1" dirty="0" err="1" smtClean="0">
                <a:solidFill>
                  <a:schemeClr val="tx1"/>
                </a:solidFill>
              </a:rPr>
              <a:t>garaje</a:t>
            </a:r>
            <a:endParaRPr lang="cs-CZ" sz="26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600" b="1" dirty="0" smtClean="0">
                <a:solidFill>
                  <a:schemeClr val="tx1"/>
                </a:solidFill>
              </a:rPr>
              <a:t>Chodba			el </a:t>
            </a:r>
            <a:r>
              <a:rPr lang="cs-CZ" sz="2600" b="1" dirty="0" err="1" smtClean="0">
                <a:solidFill>
                  <a:schemeClr val="tx1"/>
                </a:solidFill>
              </a:rPr>
              <a:t>pasillo</a:t>
            </a:r>
            <a:endParaRPr lang="cs-CZ" sz="26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600" b="1" dirty="0" smtClean="0">
                <a:solidFill>
                  <a:schemeClr val="tx1"/>
                </a:solidFill>
              </a:rPr>
              <a:t>Obývák			el salón</a:t>
            </a:r>
          </a:p>
          <a:p>
            <a:pPr marL="0" indent="0">
              <a:buNone/>
            </a:pPr>
            <a:r>
              <a:rPr lang="cs-CZ" sz="2600" b="1" dirty="0" smtClean="0">
                <a:solidFill>
                  <a:schemeClr val="tx1"/>
                </a:solidFill>
              </a:rPr>
              <a:t>Toaleta			el </a:t>
            </a:r>
            <a:r>
              <a:rPr lang="cs-CZ" sz="2600" b="1" dirty="0" err="1" smtClean="0">
                <a:solidFill>
                  <a:schemeClr val="tx1"/>
                </a:solidFill>
              </a:rPr>
              <a:t>servicio</a:t>
            </a:r>
            <a:endParaRPr lang="cs-CZ" sz="26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600" b="1" dirty="0" smtClean="0">
                <a:solidFill>
                  <a:schemeClr val="tx1"/>
                </a:solidFill>
              </a:rPr>
              <a:t>Sklep				el </a:t>
            </a:r>
            <a:r>
              <a:rPr lang="cs-CZ" sz="2600" b="1" dirty="0" err="1" smtClean="0">
                <a:solidFill>
                  <a:schemeClr val="tx1"/>
                </a:solidFill>
              </a:rPr>
              <a:t>sótano</a:t>
            </a:r>
            <a:endParaRPr lang="cs-CZ" sz="2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87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chemeClr val="tx2">
                    <a:lumMod val="75000"/>
                  </a:schemeClr>
                </a:solidFill>
              </a:rPr>
              <a:t>Balkon			</a:t>
            </a:r>
            <a:endParaRPr lang="cs-CZ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</a:rPr>
              <a:t>Koupelna</a:t>
            </a:r>
            <a:r>
              <a:rPr lang="cs-CZ" sz="2800" b="1" dirty="0">
                <a:solidFill>
                  <a:schemeClr val="tx2">
                    <a:lumMod val="75000"/>
                  </a:schemeClr>
                </a:solidFill>
              </a:rPr>
              <a:t>			</a:t>
            </a:r>
            <a:endParaRPr lang="cs-CZ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</a:rPr>
              <a:t>Kuchyň</a:t>
            </a:r>
            <a:r>
              <a:rPr lang="cs-CZ" sz="2800" b="1" dirty="0">
                <a:solidFill>
                  <a:schemeClr val="tx2">
                    <a:lumMod val="75000"/>
                  </a:schemeClr>
                </a:solidFill>
              </a:rPr>
              <a:t>			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tx2">
                    <a:lumMod val="75000"/>
                  </a:schemeClr>
                </a:solidFill>
              </a:rPr>
              <a:t>Jídelna			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tx2">
                    <a:lumMod val="75000"/>
                  </a:schemeClr>
                </a:solidFill>
              </a:rPr>
              <a:t>Ložnice			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tx2">
                    <a:lumMod val="75000"/>
                  </a:schemeClr>
                </a:solidFill>
              </a:rPr>
              <a:t>Schody			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tx2">
                    <a:lumMod val="75000"/>
                  </a:schemeClr>
                </a:solidFill>
              </a:rPr>
              <a:t>Garáž			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tx2">
                    <a:lumMod val="75000"/>
                  </a:schemeClr>
                </a:solidFill>
              </a:rPr>
              <a:t>Chodba			</a:t>
            </a:r>
            <a:endParaRPr lang="cs-CZ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</a:rPr>
              <a:t>Obývák</a:t>
            </a:r>
            <a:r>
              <a:rPr lang="cs-CZ" sz="2800" b="1" dirty="0">
                <a:solidFill>
                  <a:schemeClr val="tx2">
                    <a:lumMod val="75000"/>
                  </a:schemeClr>
                </a:solidFill>
              </a:rPr>
              <a:t>			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tx2">
                    <a:lumMod val="75000"/>
                  </a:schemeClr>
                </a:solidFill>
              </a:rPr>
              <a:t>Toaleta			</a:t>
            </a:r>
            <a:endParaRPr lang="cs-CZ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chemeClr val="tx2">
                    <a:lumMod val="75000"/>
                  </a:schemeClr>
                </a:solidFill>
              </a:rPr>
              <a:t>Sklep</a:t>
            </a:r>
            <a:r>
              <a:rPr lang="cs-CZ" sz="2800" b="1" dirty="0">
                <a:solidFill>
                  <a:schemeClr val="tx2">
                    <a:lumMod val="75000"/>
                  </a:schemeClr>
                </a:solidFill>
              </a:rPr>
              <a:t>				</a:t>
            </a:r>
            <a:endParaRPr lang="cs-CZ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600" b="1" dirty="0">
                <a:solidFill>
                  <a:schemeClr val="tx1"/>
                </a:solidFill>
              </a:rPr>
              <a:t>			</a:t>
            </a:r>
            <a:endParaRPr lang="cs-CZ" sz="2600" b="1" dirty="0" smtClean="0">
              <a:solidFill>
                <a:schemeClr val="tx1"/>
              </a:solidFill>
            </a:endParaRPr>
          </a:p>
          <a:p>
            <a:endParaRPr lang="cs-CZ" sz="2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256076" y="5453534"/>
            <a:ext cx="187220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el </a:t>
            </a:r>
            <a:r>
              <a:rPr lang="cs-CZ" sz="2800" b="1" dirty="0" err="1" smtClean="0">
                <a:solidFill>
                  <a:schemeClr val="tx1"/>
                </a:solidFill>
              </a:rPr>
              <a:t>balcón</a:t>
            </a:r>
            <a:endParaRPr lang="cs-CZ" sz="2800" b="1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29849" y="2761135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el baňo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992190" y="174057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la </a:t>
            </a:r>
            <a:r>
              <a:rPr lang="cs-CZ" sz="2800" b="1" dirty="0" err="1" smtClean="0">
                <a:solidFill>
                  <a:schemeClr val="tx1"/>
                </a:solidFill>
              </a:rPr>
              <a:t>cocina</a:t>
            </a:r>
            <a:endParaRPr lang="cs-CZ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698401" y="3856473"/>
            <a:ext cx="2266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el </a:t>
            </a:r>
            <a:r>
              <a:rPr lang="cs-CZ" sz="2800" b="1" dirty="0" err="1" smtClean="0">
                <a:solidFill>
                  <a:schemeClr val="tx1"/>
                </a:solidFill>
              </a:rPr>
              <a:t>comedor</a:t>
            </a:r>
            <a:endParaRPr lang="cs-CZ" sz="28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220212" y="4407094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el </a:t>
            </a:r>
            <a:r>
              <a:rPr lang="cs-CZ" sz="2800" b="1" dirty="0" err="1" smtClean="0">
                <a:solidFill>
                  <a:schemeClr val="tx1"/>
                </a:solidFill>
              </a:rPr>
              <a:t>dormitorio</a:t>
            </a:r>
            <a:endParaRPr lang="cs-CZ" sz="28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794772" y="5853644"/>
            <a:ext cx="20135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la </a:t>
            </a:r>
            <a:r>
              <a:rPr lang="cs-CZ" sz="2800" b="1" dirty="0" err="1" smtClean="0">
                <a:solidFill>
                  <a:schemeClr val="tx1"/>
                </a:solidFill>
              </a:rPr>
              <a:t>escalera</a:t>
            </a:r>
            <a:endParaRPr lang="cs-CZ" sz="28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160442" y="6134655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el </a:t>
            </a:r>
            <a:r>
              <a:rPr lang="cs-CZ" sz="2800" b="1" dirty="0" err="1" smtClean="0">
                <a:solidFill>
                  <a:schemeClr val="tx1"/>
                </a:solidFill>
              </a:rPr>
              <a:t>garaje</a:t>
            </a:r>
            <a:endParaRPr lang="cs-CZ" sz="28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307881" y="3284355"/>
            <a:ext cx="20135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el </a:t>
            </a:r>
            <a:r>
              <a:rPr lang="cs-CZ" sz="2800" b="1" dirty="0" err="1" smtClean="0">
                <a:solidFill>
                  <a:schemeClr val="tx1"/>
                </a:solidFill>
              </a:rPr>
              <a:t>pasillo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128284" y="493031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el salón</a:t>
            </a:r>
            <a:endParaRPr lang="cs-CZ" sz="28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109769" y="1178478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el </a:t>
            </a:r>
            <a:r>
              <a:rPr lang="cs-CZ" sz="2800" b="1" dirty="0" err="1" smtClean="0">
                <a:solidFill>
                  <a:schemeClr val="tx1"/>
                </a:solidFill>
              </a:rPr>
              <a:t>servicio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325793" y="226379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el </a:t>
            </a:r>
            <a:r>
              <a:rPr lang="cs-CZ" sz="2800" b="1" dirty="0" err="1" smtClean="0">
                <a:solidFill>
                  <a:schemeClr val="tx1"/>
                </a:solidFill>
              </a:rPr>
              <a:t>sótano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97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3229 -0.77199 " pathEditMode="relative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7778E-6 -1.48148E-6 L -0.4467 -0.29028 " pathEditMode="relative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22222E-6 L -0.38872 -0.06899 " pathEditMode="relative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48148E-6 L -0.45799 -0.30532 " pathEditMode="relative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07407E-6 L -0.25816 -0.3118 " pathEditMode="relative" ptsTypes="AA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7.77778E-6 L -0.45001 -0.43866 " pathEditMode="relative" ptsTypes="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2222E-6 L -0.1467 -0.41273 " pathEditMode="relative" ptsTypes="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7.40741E-7 L -0.31771 0.08611 " pathEditMode="relative" ptsTypes="AA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44444E-6 L -0.51771 -0.07963 " pathEditMode="relative" ptsTypes="AA"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7.40741E-7 L -0.36615 0.53542 " pathEditMode="relative" ptsTypes="AA">
                                      <p:cBhvr>
                                        <p:cTn id="4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-0.42899 0.4537 " pathEditMode="relative" ptsTypes="AA">
                                      <p:cBhvr>
                                        <p:cTn id="4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  <p:bldP spid="13" grpId="0"/>
      <p:bldP spid="14" grpId="0"/>
      <p:bldP spid="15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669" y="1124744"/>
            <a:ext cx="6408712" cy="4275813"/>
          </a:xfrm>
        </p:spPr>
      </p:pic>
      <p:sp>
        <p:nvSpPr>
          <p:cNvPr id="5" name="Oválný popisek 4"/>
          <p:cNvSpPr/>
          <p:nvPr/>
        </p:nvSpPr>
        <p:spPr>
          <a:xfrm>
            <a:off x="6012160" y="404664"/>
            <a:ext cx="3024336" cy="720080"/>
          </a:xfrm>
          <a:prstGeom prst="wedgeEllipseCallout">
            <a:avLst>
              <a:gd name="adj1" fmla="val -74281"/>
              <a:gd name="adj2" fmla="val 183342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EL TEJADO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Oválný popisek 5"/>
          <p:cNvSpPr/>
          <p:nvPr/>
        </p:nvSpPr>
        <p:spPr>
          <a:xfrm>
            <a:off x="107504" y="764704"/>
            <a:ext cx="2880320" cy="792088"/>
          </a:xfrm>
          <a:prstGeom prst="wedgeEllipseCallout">
            <a:avLst>
              <a:gd name="adj1" fmla="val 32671"/>
              <a:gd name="adj2" fmla="val 18042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EL BALCÓN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7" name="Oválný popisek 6"/>
          <p:cNvSpPr/>
          <p:nvPr/>
        </p:nvSpPr>
        <p:spPr>
          <a:xfrm>
            <a:off x="5900261" y="5028403"/>
            <a:ext cx="3248133" cy="864096"/>
          </a:xfrm>
          <a:prstGeom prst="wedgeEllipseCallout">
            <a:avLst>
              <a:gd name="adj1" fmla="val -22862"/>
              <a:gd name="adj2" fmla="val -96233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LA TERRAZA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8" name="Oválný popisek 7"/>
          <p:cNvSpPr/>
          <p:nvPr/>
        </p:nvSpPr>
        <p:spPr>
          <a:xfrm>
            <a:off x="323528" y="5265204"/>
            <a:ext cx="2880320" cy="936104"/>
          </a:xfrm>
          <a:prstGeom prst="wedgeEllipseCallout">
            <a:avLst>
              <a:gd name="adj1" fmla="val 31395"/>
              <a:gd name="adj2" fmla="val -129712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LA PUERTA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9" name="Oválný popisek 8"/>
          <p:cNvSpPr/>
          <p:nvPr/>
        </p:nvSpPr>
        <p:spPr>
          <a:xfrm>
            <a:off x="3347864" y="5733256"/>
            <a:ext cx="3096344" cy="864096"/>
          </a:xfrm>
          <a:prstGeom prst="wedgeEllipseCallout">
            <a:avLst>
              <a:gd name="adj1" fmla="val -36840"/>
              <a:gd name="adj2" fmla="val -19010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LA VENTANA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0" name="Oválný popisek 9"/>
          <p:cNvSpPr/>
          <p:nvPr/>
        </p:nvSpPr>
        <p:spPr>
          <a:xfrm>
            <a:off x="0" y="2852936"/>
            <a:ext cx="3203848" cy="576064"/>
          </a:xfrm>
          <a:prstGeom prst="wedgeEllipseCallout">
            <a:avLst>
              <a:gd name="adj1" fmla="val 71694"/>
              <a:gd name="adj2" fmla="val 5481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LA PARED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91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cs-CZ" sz="3200" b="1" dirty="0" smtClean="0"/>
              <a:t>NOMBRA LAS PARTES </a:t>
            </a:r>
            <a:r>
              <a:rPr lang="cs-CZ" sz="3200" b="1" smtClean="0"/>
              <a:t>DE LA CASA</a:t>
            </a:r>
            <a:endParaRPr lang="cs-CZ" b="1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422" y="2173398"/>
            <a:ext cx="5226297" cy="3486920"/>
          </a:xfrm>
        </p:spPr>
      </p:pic>
      <p:sp>
        <p:nvSpPr>
          <p:cNvPr id="9" name="Šipka dolů 8"/>
          <p:cNvSpPr/>
          <p:nvPr/>
        </p:nvSpPr>
        <p:spPr>
          <a:xfrm rot="3578990">
            <a:off x="7154490" y="2759160"/>
            <a:ext cx="576064" cy="1710925"/>
          </a:xfrm>
          <a:prstGeom prst="downArrow">
            <a:avLst>
              <a:gd name="adj1" fmla="val 50000"/>
              <a:gd name="adj2" fmla="val 62801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lů 9"/>
          <p:cNvSpPr/>
          <p:nvPr/>
        </p:nvSpPr>
        <p:spPr>
          <a:xfrm rot="7034337">
            <a:off x="7138033" y="4298092"/>
            <a:ext cx="576064" cy="1758405"/>
          </a:xfrm>
          <a:prstGeom prst="downArrow">
            <a:avLst>
              <a:gd name="adj1" fmla="val 50000"/>
              <a:gd name="adj2" fmla="val 62801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lů 10"/>
          <p:cNvSpPr/>
          <p:nvPr/>
        </p:nvSpPr>
        <p:spPr>
          <a:xfrm rot="14816789">
            <a:off x="1923809" y="4557618"/>
            <a:ext cx="576064" cy="1668031"/>
          </a:xfrm>
          <a:prstGeom prst="downArrow">
            <a:avLst>
              <a:gd name="adj1" fmla="val 50000"/>
              <a:gd name="adj2" fmla="val 62801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ů 11"/>
          <p:cNvSpPr/>
          <p:nvPr/>
        </p:nvSpPr>
        <p:spPr>
          <a:xfrm rot="10800000">
            <a:off x="3653417" y="5013175"/>
            <a:ext cx="576064" cy="1476405"/>
          </a:xfrm>
          <a:prstGeom prst="downArrow">
            <a:avLst>
              <a:gd name="adj1" fmla="val 50000"/>
              <a:gd name="adj2" fmla="val 62801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lů 12"/>
          <p:cNvSpPr/>
          <p:nvPr/>
        </p:nvSpPr>
        <p:spPr>
          <a:xfrm rot="950832">
            <a:off x="4621154" y="1475561"/>
            <a:ext cx="576064" cy="1307563"/>
          </a:xfrm>
          <a:prstGeom prst="downArrow">
            <a:avLst>
              <a:gd name="adj1" fmla="val 50000"/>
              <a:gd name="adj2" fmla="val 62801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lů 13"/>
          <p:cNvSpPr/>
          <p:nvPr/>
        </p:nvSpPr>
        <p:spPr>
          <a:xfrm rot="3395420">
            <a:off x="5456985" y="1290634"/>
            <a:ext cx="576064" cy="2436291"/>
          </a:xfrm>
          <a:prstGeom prst="downArrow">
            <a:avLst>
              <a:gd name="adj1" fmla="val 50000"/>
              <a:gd name="adj2" fmla="val 62801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4154005" y="980728"/>
            <a:ext cx="2202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EL TEJADO</a:t>
            </a:r>
            <a:endParaRPr lang="cs-CZ" sz="2800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732240" y="1242338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LA PARED</a:t>
            </a:r>
            <a:endParaRPr lang="cs-CZ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732241" y="2508779"/>
            <a:ext cx="2411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EL BALCÓN</a:t>
            </a:r>
            <a:endParaRPr lang="cs-CZ" sz="2000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558759" y="5835799"/>
            <a:ext cx="2585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LA TERRAZA</a:t>
            </a:r>
            <a:endParaRPr lang="cs-CZ" sz="28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154005" y="6297464"/>
            <a:ext cx="2766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LA VENTANA</a:t>
            </a:r>
            <a:endParaRPr lang="cs-CZ" sz="20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251520" y="5944470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LA PUERTA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801207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0"/>
            <a:ext cx="9361040" cy="80932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r>
              <a:rPr lang="cs-CZ" sz="12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cs-CZ" sz="1200" dirty="0">
                <a:effectLst/>
                <a:latin typeface="Calibri"/>
                <a:ea typeface="Calibri"/>
                <a:cs typeface="Times New Roman"/>
              </a:rPr>
            </a:br>
            <a:r>
              <a:rPr lang="cs-CZ" sz="2800" b="1" dirty="0">
                <a:effectLst/>
                <a:ea typeface="Calibri"/>
                <a:cs typeface="Times New Roman"/>
              </a:rPr>
              <a:t>¿</a:t>
            </a:r>
            <a:r>
              <a:rPr lang="cs-CZ" sz="2800" b="1" dirty="0" smtClean="0">
                <a:effectLst/>
              </a:rPr>
              <a:t>Q</a:t>
            </a:r>
            <a:r>
              <a:rPr lang="cs-CZ" sz="2800" b="1" dirty="0" smtClean="0"/>
              <a:t>UÉ TIPO DE VIVIENDA PREFIERES Y POR QUÉ?</a:t>
            </a:r>
            <a:endParaRPr lang="cs-CZ" sz="2800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333" y="1719972"/>
            <a:ext cx="1788160" cy="2438400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021067"/>
            <a:ext cx="2286000" cy="30480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586" y="4100736"/>
            <a:ext cx="3703960" cy="247123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020" y="3347292"/>
            <a:ext cx="2257408" cy="3009877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2897560" y="1196752"/>
            <a:ext cx="2754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el </a:t>
            </a:r>
            <a:r>
              <a:rPr lang="cs-CZ" sz="2800" b="1" dirty="0" err="1" smtClean="0"/>
              <a:t>rascacielos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436096" y="1021067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la </a:t>
            </a:r>
            <a:r>
              <a:rPr lang="cs-CZ" sz="2800" b="1" dirty="0" err="1" smtClean="0"/>
              <a:t>casa</a:t>
            </a:r>
            <a:r>
              <a:rPr lang="cs-CZ" sz="2800" b="1" dirty="0" smtClean="0"/>
              <a:t> de </a:t>
            </a:r>
            <a:r>
              <a:rPr lang="cs-CZ" sz="2800" b="1" dirty="0" err="1" smtClean="0"/>
              <a:t>campo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181586" y="3501008"/>
            <a:ext cx="1838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el </a:t>
            </a:r>
            <a:r>
              <a:rPr lang="cs-CZ" sz="2800" b="1" dirty="0" err="1" smtClean="0"/>
              <a:t>chalet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0" y="6112460"/>
            <a:ext cx="3413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el </a:t>
            </a:r>
            <a:r>
              <a:rPr lang="cs-CZ" sz="2800" b="1" dirty="0" err="1" smtClean="0"/>
              <a:t>bloque</a:t>
            </a:r>
            <a:r>
              <a:rPr lang="cs-CZ" sz="2800" b="1" dirty="0" smtClean="0"/>
              <a:t> de </a:t>
            </a:r>
            <a:r>
              <a:rPr lang="cs-CZ" sz="2800" b="1" dirty="0" err="1" smtClean="0"/>
              <a:t>pisos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6189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7809"/>
            <a:ext cx="8928992" cy="4924898"/>
          </a:xfrm>
        </p:spPr>
      </p:pic>
      <p:sp>
        <p:nvSpPr>
          <p:cNvPr id="10" name="Šipka dolů 9"/>
          <p:cNvSpPr/>
          <p:nvPr/>
        </p:nvSpPr>
        <p:spPr>
          <a:xfrm rot="3325552">
            <a:off x="6697519" y="1949336"/>
            <a:ext cx="382361" cy="991047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lů 10"/>
          <p:cNvSpPr/>
          <p:nvPr/>
        </p:nvSpPr>
        <p:spPr>
          <a:xfrm rot="5400000">
            <a:off x="5965083" y="4192442"/>
            <a:ext cx="382361" cy="1728015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ů 11"/>
          <p:cNvSpPr/>
          <p:nvPr/>
        </p:nvSpPr>
        <p:spPr>
          <a:xfrm rot="6035998">
            <a:off x="5715242" y="5305158"/>
            <a:ext cx="382361" cy="991047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lů 12"/>
          <p:cNvSpPr/>
          <p:nvPr/>
        </p:nvSpPr>
        <p:spPr>
          <a:xfrm rot="14282144">
            <a:off x="2359493" y="5140418"/>
            <a:ext cx="382361" cy="991047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lů 13"/>
          <p:cNvSpPr/>
          <p:nvPr/>
        </p:nvSpPr>
        <p:spPr>
          <a:xfrm rot="16200000">
            <a:off x="2350385" y="4112735"/>
            <a:ext cx="382361" cy="991047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lů 14"/>
          <p:cNvSpPr/>
          <p:nvPr/>
        </p:nvSpPr>
        <p:spPr>
          <a:xfrm rot="16200000">
            <a:off x="1789641" y="2890915"/>
            <a:ext cx="382361" cy="991047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lů 15"/>
          <p:cNvSpPr/>
          <p:nvPr/>
        </p:nvSpPr>
        <p:spPr>
          <a:xfrm rot="2327445">
            <a:off x="3961217" y="1491190"/>
            <a:ext cx="382361" cy="991047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lů 16"/>
          <p:cNvSpPr/>
          <p:nvPr/>
        </p:nvSpPr>
        <p:spPr>
          <a:xfrm rot="2145914">
            <a:off x="3241135" y="1088402"/>
            <a:ext cx="382361" cy="991047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3432315" y="692696"/>
            <a:ext cx="2723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la </a:t>
            </a:r>
            <a:r>
              <a:rPr lang="cs-CZ" sz="2800" b="1" dirty="0" err="1" smtClean="0"/>
              <a:t>entrada</a:t>
            </a:r>
            <a:endParaRPr lang="cs-CZ" sz="28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371638" y="1215916"/>
            <a:ext cx="3569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el salón </a:t>
            </a:r>
            <a:r>
              <a:rPr lang="cs-CZ" sz="2800" b="1" dirty="0" err="1" smtClean="0"/>
              <a:t>comedor</a:t>
            </a:r>
            <a:endParaRPr lang="cs-CZ" b="1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5796135" y="1725103"/>
            <a:ext cx="3347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el </a:t>
            </a:r>
            <a:r>
              <a:rPr lang="cs-CZ" sz="2800" b="1" dirty="0" err="1" smtClean="0"/>
              <a:t>cuarto</a:t>
            </a:r>
            <a:r>
              <a:rPr lang="cs-CZ" sz="2800" b="1" dirty="0" smtClean="0"/>
              <a:t> de </a:t>
            </a:r>
            <a:r>
              <a:rPr lang="cs-CZ" sz="2800" b="1" dirty="0" err="1" smtClean="0"/>
              <a:t>niňos</a:t>
            </a:r>
            <a:endParaRPr lang="cs-CZ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6698664" y="4482285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el </a:t>
            </a:r>
            <a:r>
              <a:rPr lang="cs-CZ" sz="2800" b="1" dirty="0" err="1" smtClean="0"/>
              <a:t>dormitorio</a:t>
            </a:r>
            <a:endParaRPr lang="cs-CZ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156261" y="6079752"/>
            <a:ext cx="20881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el </a:t>
            </a:r>
            <a:r>
              <a:rPr lang="cs-CZ" sz="2800" b="1" dirty="0" err="1" smtClean="0"/>
              <a:t>balcón</a:t>
            </a:r>
            <a:endParaRPr lang="cs-CZ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56103" y="4315969"/>
            <a:ext cx="15543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el baňo</a:t>
            </a:r>
            <a:endParaRPr lang="cs-CZ" b="1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456103" y="5949280"/>
            <a:ext cx="2020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el </a:t>
            </a:r>
            <a:r>
              <a:rPr lang="cs-CZ" sz="2800" b="1" dirty="0" err="1" smtClean="0"/>
              <a:t>servicio</a:t>
            </a:r>
            <a:endParaRPr lang="cs-CZ" b="1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179512" y="2883472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la </a:t>
            </a:r>
            <a:r>
              <a:rPr lang="cs-CZ" sz="2800" b="1" dirty="0" err="1" smtClean="0"/>
              <a:t>cocina</a:t>
            </a:r>
            <a:endParaRPr lang="cs-CZ" b="1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371977" y="52823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cs-CZ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cs-CZ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ué</a:t>
            </a: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partes </a:t>
            </a:r>
            <a:r>
              <a:rPr lang="cs-CZ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</a:t>
            </a: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tu </a:t>
            </a:r>
            <a:r>
              <a:rPr lang="cs-CZ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casa</a:t>
            </a: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Šipka dolů 27"/>
          <p:cNvSpPr/>
          <p:nvPr/>
        </p:nvSpPr>
        <p:spPr>
          <a:xfrm rot="16200000">
            <a:off x="1837891" y="1344721"/>
            <a:ext cx="382361" cy="991047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0" y="1215916"/>
            <a:ext cx="2029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el </a:t>
            </a:r>
            <a:r>
              <a:rPr lang="cs-CZ" sz="2800" b="1" dirty="0" err="1" smtClean="0"/>
              <a:t>pasillo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5488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322734" cy="692696"/>
          </a:xfrm>
        </p:spPr>
        <p:txBody>
          <a:bodyPr/>
          <a:lstStyle/>
          <a:p>
            <a:pPr algn="l"/>
            <a:r>
              <a:rPr lang="cs-CZ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¿De </a:t>
            </a:r>
            <a:r>
              <a:rPr lang="cs-CZ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</a:t>
            </a:r>
            <a:r>
              <a:rPr lang="cs-CZ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parte de </a:t>
            </a:r>
            <a:r>
              <a:rPr lang="cs-CZ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casa</a:t>
            </a:r>
            <a:r>
              <a:rPr lang="cs-CZ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trata?</a:t>
            </a:r>
            <a:endParaRPr lang="cs-CZ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08221"/>
            <a:ext cx="2849736" cy="2137302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60648"/>
            <a:ext cx="2073793" cy="310550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220202"/>
            <a:ext cx="3199932" cy="239994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24744"/>
            <a:ext cx="2952328" cy="248233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052435"/>
            <a:ext cx="3274488" cy="2184698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77306"/>
            <a:ext cx="1845849" cy="2757266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853943" y="1124744"/>
            <a:ext cx="1845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EL BAŇO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019354" y="1089567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</a:rPr>
              <a:t>LA COCINA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822259" y="167335"/>
            <a:ext cx="2483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EL SERVICIO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974280" y="4220202"/>
            <a:ext cx="3169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EL DORMITORIO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79512" y="6021288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EL PASILLO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915816" y="4052435"/>
            <a:ext cx="2219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tx2">
                    <a:lumMod val="50000"/>
                  </a:schemeClr>
                </a:solidFill>
              </a:rPr>
              <a:t>EL SALÓN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06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169</TotalTime>
  <Words>195</Words>
  <Application>Microsoft Office PowerPoint</Application>
  <PresentationFormat>Předvádění na obrazovce (4:3)</PresentationFormat>
  <Paragraphs>82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Courier New</vt:lpstr>
      <vt:lpstr>Times New Roman</vt:lpstr>
      <vt:lpstr>Exekutivní</vt:lpstr>
      <vt:lpstr>LA CASA</vt:lpstr>
      <vt:lpstr>Prezentace aplikace PowerPoint</vt:lpstr>
      <vt:lpstr>Prezentace aplikace PowerPoint</vt:lpstr>
      <vt:lpstr>Prezentace aplikace PowerPoint</vt:lpstr>
      <vt:lpstr>Prezentace aplikace PowerPoint</vt:lpstr>
      <vt:lpstr>NOMBRA LAS PARTES DE LA CASA</vt:lpstr>
      <vt:lpstr>  ¿QUÉ TIPO DE VIVIENDA PREFIERES Y POR QUÉ?</vt:lpstr>
      <vt:lpstr>Prezentace aplikace PowerPoint</vt:lpstr>
      <vt:lpstr>¿De qué parte de casa se trata?</vt:lpstr>
      <vt:lpstr>RESPONDE LAS SIGUIENTES PREGUNTAS: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CASA</dc:title>
  <dc:creator>Eva Šimonková</dc:creator>
  <cp:lastModifiedBy>Eva Šimonková</cp:lastModifiedBy>
  <cp:revision>26</cp:revision>
  <dcterms:created xsi:type="dcterms:W3CDTF">2013-10-20T18:54:35Z</dcterms:created>
  <dcterms:modified xsi:type="dcterms:W3CDTF">2014-03-27T07:42:49Z</dcterms:modified>
</cp:coreProperties>
</file>