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9" r:id="rId5"/>
    <p:sldId id="262" r:id="rId6"/>
    <p:sldId id="260" r:id="rId7"/>
    <p:sldId id="257" r:id="rId8"/>
    <p:sldId id="272" r:id="rId9"/>
    <p:sldId id="258" r:id="rId10"/>
    <p:sldId id="27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C03"/>
    <a:srgbClr val="C60C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12. 9. 2016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2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12. 9. 2016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96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12. 9. 2016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02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12. 9. 2016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141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12. 9. 2016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72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12. 9. 2016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97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12. 9. 2016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407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12. 9. 2016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072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12. 9. 2016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76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12. 9. 2016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141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12. 9. 2016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607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CAD48-A92B-46E8-BA5C-33E74884C007}" type="datetimeFigureOut">
              <a:rPr lang="cs-CZ" smtClean="0"/>
              <a:t>12. 9. 2016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844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Buscando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empleo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633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2521" y="132522"/>
            <a:ext cx="11953461" cy="59104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HABLA CON TU PROFESOR Y CON TUS COMPAŇEROS: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¿Te gusta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trabajar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imaginas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tu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futuro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empleo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¿Te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gustaría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trabajar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autónomo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Hay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mucho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desempleo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en la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República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Checa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¿En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países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europeos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hay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paro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Piensas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buscarte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futuro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empleo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en el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extranjero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Cuánto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dura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normalmente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período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prueba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en una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son los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salarios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nuestro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país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comparando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otros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países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de UE?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Conoces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alguien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quien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cobra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desempleo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¿Has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tenido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alguna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vez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trabajo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temporal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Sabrías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escribir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currículum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4673" y="6181860"/>
            <a:ext cx="113076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317296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798100"/>
              </p:ext>
            </p:extLst>
          </p:nvPr>
        </p:nvGraphicFramePr>
        <p:xfrm>
          <a:off x="1507254" y="708337"/>
          <a:ext cx="9207970" cy="504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3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85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Empleo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Klíčová slova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Empresa</a:t>
                      </a:r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empleado</a:t>
                      </a:r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paro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Předmět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 jazyk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Mgr. Eva Šimonková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Jazyk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učebního materiálu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Potřebné pomůcky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PC, interaktivní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tabule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Cílová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skupina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Studenti střední školy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interaktivity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Zdroje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Seznam viz.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poslední strana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394673" y="6181860"/>
            <a:ext cx="113076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1319782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9397" y="386366"/>
            <a:ext cx="11320530" cy="5790597"/>
          </a:xfrm>
        </p:spPr>
        <p:txBody>
          <a:bodyPr/>
          <a:lstStyle/>
          <a:p>
            <a:pPr marL="342900" lvl="0">
              <a:lnSpc>
                <a:spcPct val="100000"/>
              </a:lnSpc>
              <a:spcBef>
                <a:spcPct val="20000"/>
              </a:spcBef>
              <a:buClr>
                <a:srgbClr val="A9A57C"/>
              </a:buClr>
            </a:pPr>
            <a:endParaRPr lang="cs-CZ" dirty="0">
              <a:solidFill>
                <a:srgbClr val="2F2B20"/>
              </a:solidFill>
              <a:latin typeface="Arial"/>
            </a:endParaRPr>
          </a:p>
          <a:p>
            <a:pPr marL="114300" lvl="0" indent="0">
              <a:lnSpc>
                <a:spcPct val="100000"/>
              </a:lnSpc>
              <a:spcBef>
                <a:spcPct val="20000"/>
              </a:spcBef>
              <a:buClr>
                <a:srgbClr val="A9A57C"/>
              </a:buClr>
              <a:buNone/>
            </a:pPr>
            <a:r>
              <a:rPr lang="cs-CZ" dirty="0">
                <a:solidFill>
                  <a:srgbClr val="2F2B20"/>
                </a:solidFill>
                <a:latin typeface="Arial"/>
              </a:rPr>
              <a:t>	</a:t>
            </a:r>
            <a:r>
              <a:rPr lang="cs-CZ" sz="3600" dirty="0">
                <a:solidFill>
                  <a:srgbClr val="2F2B20"/>
                </a:solidFill>
                <a:latin typeface="Arial"/>
              </a:rPr>
              <a:t>Popis</a:t>
            </a:r>
          </a:p>
          <a:p>
            <a:pPr marL="114300" lvl="0" indent="0">
              <a:lnSpc>
                <a:spcPct val="100000"/>
              </a:lnSpc>
              <a:spcBef>
                <a:spcPct val="20000"/>
              </a:spcBef>
              <a:buClr>
                <a:srgbClr val="A9A57C"/>
              </a:buClr>
              <a:buNone/>
            </a:pPr>
            <a:endParaRPr lang="cs-CZ" dirty="0">
              <a:solidFill>
                <a:srgbClr val="2F2B20"/>
              </a:solidFill>
              <a:latin typeface="Arial"/>
            </a:endParaRPr>
          </a:p>
          <a:p>
            <a:pPr marL="342900" lvl="0">
              <a:lnSpc>
                <a:spcPct val="100000"/>
              </a:lnSpc>
              <a:spcBef>
                <a:spcPct val="20000"/>
              </a:spcBef>
              <a:buClr>
                <a:srgbClr val="A9A57C"/>
              </a:buClr>
            </a:pPr>
            <a:endParaRPr lang="cs-CZ" dirty="0">
              <a:solidFill>
                <a:srgbClr val="2F2B20"/>
              </a:solidFill>
              <a:latin typeface="Arial"/>
            </a:endParaRPr>
          </a:p>
          <a:p>
            <a:pPr marL="342900" lvl="0">
              <a:lnSpc>
                <a:spcPct val="100000"/>
              </a:lnSpc>
              <a:spcBef>
                <a:spcPct val="20000"/>
              </a:spcBef>
              <a:buClr>
                <a:srgbClr val="A9A57C"/>
              </a:buClr>
            </a:pPr>
            <a:endParaRPr lang="cs-CZ" dirty="0">
              <a:solidFill>
                <a:srgbClr val="2F2B20"/>
              </a:solidFill>
              <a:latin typeface="Arial"/>
            </a:endParaRPr>
          </a:p>
          <a:p>
            <a:pPr marL="342900" lvl="0">
              <a:lnSpc>
                <a:spcPct val="100000"/>
              </a:lnSpc>
              <a:spcBef>
                <a:spcPct val="20000"/>
              </a:spcBef>
              <a:buClr>
                <a:srgbClr val="A9A57C"/>
              </a:buClr>
            </a:pPr>
            <a:r>
              <a:rPr lang="cs-CZ" dirty="0">
                <a:solidFill>
                  <a:srgbClr val="2F2B20"/>
                </a:solidFill>
                <a:latin typeface="Arial"/>
              </a:rPr>
              <a:t>Po vysvětlení základní slovní zásoby následuje procvičení.</a:t>
            </a:r>
          </a:p>
          <a:p>
            <a:pPr marL="342900" lvl="0">
              <a:lnSpc>
                <a:spcPct val="100000"/>
              </a:lnSpc>
              <a:spcBef>
                <a:spcPct val="20000"/>
              </a:spcBef>
              <a:buClr>
                <a:srgbClr val="A9A57C"/>
              </a:buClr>
            </a:pPr>
            <a:r>
              <a:rPr lang="cs-CZ" dirty="0">
                <a:solidFill>
                  <a:srgbClr val="2F2B20"/>
                </a:solidFill>
                <a:latin typeface="Arial"/>
              </a:rPr>
              <a:t>Studenti odpoví na dotazy, doplní správné výrazy. Na závěr mohou diskutovat o daném tématu.</a:t>
            </a:r>
          </a:p>
          <a:p>
            <a:pPr marL="342900" lvl="0">
              <a:lnSpc>
                <a:spcPct val="100000"/>
              </a:lnSpc>
              <a:spcBef>
                <a:spcPct val="20000"/>
              </a:spcBef>
              <a:buClr>
                <a:srgbClr val="A9A57C"/>
              </a:buClr>
            </a:pPr>
            <a:r>
              <a:rPr lang="cs-CZ" dirty="0">
                <a:solidFill>
                  <a:srgbClr val="2F2B20"/>
                </a:solidFill>
                <a:latin typeface="Arial"/>
              </a:rPr>
              <a:t>Na následující straně se seznámíme se základní slovní zásobou.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4673" y="6181860"/>
            <a:ext cx="113076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2455535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910" y="174891"/>
            <a:ext cx="11865176" cy="59683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LA EMPRESA / EL EMPRESARIO		PODNIK / PODNIKATEL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EMPLEADO					ZAMĚSTNANEC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CONTRATO INDEFINIDO / TEMPORAL 	SMLOUVA (NA DOBU URČ./NEURČ.)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ENTREVISTA DE TRABAJO			PRACOVNÍ POHOVOR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INCORPORACIÓN INMEDIATA			NÁSTUP IHNED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PERÍODO DE PRUEBA			ZKUŠEBNÍ DOBA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SALARIO	/ LA NÓMINA				PLAT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CURRÍCULUM					ŽIVOTOPIS				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LA PAGA EXTRAORDINARIA			PRÉMIE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LA JORNADA					SMĚNA, PRACOVNÍ DOBA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JORNADA MEDIA / COMPLETA			ÚVAZEK POLOVIČNÍ, PLNÝ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PUESTO						PRACOVNÍ MÍSTO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DESPEDIR / EL DESPIDO				PROPUSTIT / ODSTUPNÉ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4673" y="6181860"/>
            <a:ext cx="113076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4159416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90151" y="90152"/>
            <a:ext cx="11925837" cy="60659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TRABAJO TEMPORAL				BRIGÁDA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BECARIO						STÁŽISTA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TRABAJO REMUNERADO			PLACENÁ PRÁCE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HORAS EXTRA					PŘESČASY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LA CARTA DE RECOMENDACIÓN		DOPORUČUJÍCÍ DOPIS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PROCESO DE SELECCIÓN			VÝBĚROVÉ ŘÍZENÍ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LA LICENCIA DE AUTÓNOMO			ŽIVNOSTENSKÝ LIST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DESEMPLEO					NEZAMĚSTNANOST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ESTAR EN PARO / DESEMPLEADO		BÝT NEZAMĚSTNANÝ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HACER FIJO A ALGUIEN				PŘIJMOUT NA DOBU NEURČITOU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SOLICITUD / OFERTA DE TRABAJO		ŽÁDOST O PRÁCI / NABÍDKA PRÁCE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ASCENDER						POVÝŠIT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COBRAR EL DESEMPLEO			POBÍRAT PODPORU</a:t>
            </a:r>
          </a:p>
        </p:txBody>
      </p:sp>
      <p:sp>
        <p:nvSpPr>
          <p:cNvPr id="5" name="Obdélník 4"/>
          <p:cNvSpPr/>
          <p:nvPr/>
        </p:nvSpPr>
        <p:spPr>
          <a:xfrm>
            <a:off x="394673" y="6181860"/>
            <a:ext cx="113076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2951779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789" y="218941"/>
            <a:ext cx="11887199" cy="59580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BUSCA LA TRADUCCIÓN CORRECTA: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LA EMPRESA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EMPRESARIO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EMPLEO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DESEMPLEO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ASCENDER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DESPEDIR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PUESTO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LA JORNADA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SALARIO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BECARIO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4673" y="6181860"/>
            <a:ext cx="113076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  <p:sp>
        <p:nvSpPr>
          <p:cNvPr id="2" name="Obdélník 1"/>
          <p:cNvSpPr/>
          <p:nvPr/>
        </p:nvSpPr>
        <p:spPr>
          <a:xfrm>
            <a:off x="8746435" y="4426226"/>
            <a:ext cx="2650435" cy="42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PODNIK / FIRMA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6096000" y="2950335"/>
            <a:ext cx="2650435" cy="42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PODNIKATEL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5373756" y="4214191"/>
            <a:ext cx="2650435" cy="42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ZAMĚSTNÁNÍ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8342244" y="1898514"/>
            <a:ext cx="3147391" cy="42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NEZAMĚSTNANOST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8839200" y="2561847"/>
            <a:ext cx="2650435" cy="42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POVÝŠIT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5380382" y="5116789"/>
            <a:ext cx="2650435" cy="42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PROPUSTIT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8591142" y="798585"/>
            <a:ext cx="2898493" cy="42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PRACOVNÍ MÍSTO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8249478" y="3622744"/>
            <a:ext cx="2650435" cy="42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SMĚNA 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5599043" y="1181445"/>
            <a:ext cx="2650435" cy="42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PLAT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8342244" y="5216455"/>
            <a:ext cx="2650435" cy="42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STÁŽISTA</a:t>
            </a:r>
          </a:p>
        </p:txBody>
      </p:sp>
    </p:spTree>
    <p:extLst>
      <p:ext uri="{BB962C8B-B14F-4D97-AF65-F5344CB8AC3E}">
        <p14:creationId xmlns:p14="http://schemas.microsoft.com/office/powerpoint/2010/main" val="231471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53 -0.01135 L -0.52383 -0.47917 L -0.52383 -0.47894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1" y="-2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791 -0.00278 L -0.26302 -0.1916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55" y="-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425 -0.00393 L -0.27344 -0.3067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66" y="-15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432 0.00347 L -0.46224 0.1006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96" y="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72 -0.00255 L -0.5457 0.08055 " pathEditMode="relative" ptsTypes="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349 0.00579 L -0.28372 -0.21643 " pathEditMode="relative" ptsTypes="AA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857 0.00533 L -0.51927 0.48264 " pathEditMode="relative" ptsTypes="AA">
                                      <p:cBhvr>
                                        <p:cTn id="3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74 0.00717 L -0.48203 0.14768 L -0.48203 0.14815 " pathEditMode="relative" rAng="0" ptsTypes="AAA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21" y="7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099 -0.00602 L -0.2875 0.5756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26" y="29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75 -0.00116 L -0.49948 0.053 " pathEditMode="relative" ptsTypes="AA">
                                      <p:cBhvr>
                                        <p:cTn id="4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734423" y="571500"/>
            <a:ext cx="8395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94673" y="6181860"/>
            <a:ext cx="113076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2133" y="79008"/>
            <a:ext cx="12072730" cy="59781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RELACIONA EL TÉRMINO CON LA DEFINICIÓN: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PERSONA QUE TRABAJA EN UNA EMPRESA		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salario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PERSONA QUE TRABAJA PARA FORMARSE		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desempleado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DINERO QUE RECIBIMOS POR EL TRABAJO		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contrato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temporal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TIEMPO QUE PASAMOS EN EL TRABAJO		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empleado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ESTAR EN PARO, NO TENER TRABAJO			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entrevista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trabajo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CONTRATO PARA ALGÚN PERÍODO DE TIEMPO	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fijo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OFRECER UN CONTRATO INDETERMINADO		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cobrar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desempleo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ESTAR EN PARO Y RECIBIR DINERO DE ESTADO	el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becario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GANAR LA POSICIÓN MÁS ALTA EN LA EMPRESA	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ascender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DOCUMENTO PARA TRABAJAR POR SU CUENTA	la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jornada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LA CITA EN LA EMPRESA DONDE QUIERO TRABAJAR	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licencia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autónomo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6300788" y="1244692"/>
            <a:ext cx="2117191" cy="926977"/>
          </a:xfrm>
          <a:prstGeom prst="straightConnector1">
            <a:avLst/>
          </a:prstGeom>
          <a:ln w="63500">
            <a:solidFill>
              <a:srgbClr val="00B0F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>
            <a:off x="5843588" y="1692676"/>
            <a:ext cx="2530492" cy="1379137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>
            <a:off x="7522058" y="2091189"/>
            <a:ext cx="852022" cy="1324611"/>
          </a:xfrm>
          <a:prstGeom prst="straightConnector1">
            <a:avLst/>
          </a:prstGeom>
          <a:ln w="63500">
            <a:solidFill>
              <a:srgbClr val="00206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H="1" flipV="1">
            <a:off x="6701874" y="1143996"/>
            <a:ext cx="1603772" cy="1464935"/>
          </a:xfrm>
          <a:prstGeom prst="straightConnector1">
            <a:avLst/>
          </a:prstGeom>
          <a:ln w="635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>
            <a:off x="7838765" y="3082845"/>
            <a:ext cx="386798" cy="2668394"/>
          </a:xfrm>
          <a:prstGeom prst="straightConnector1">
            <a:avLst/>
          </a:prstGeom>
          <a:ln w="63500">
            <a:solidFill>
              <a:srgbClr val="00B05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H="1">
            <a:off x="6460487" y="3551140"/>
            <a:ext cx="1925655" cy="430075"/>
          </a:xfrm>
          <a:prstGeom prst="straightConnector1">
            <a:avLst/>
          </a:prstGeom>
          <a:ln w="63500">
            <a:solidFill>
              <a:srgbClr val="C60CB9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H="1">
            <a:off x="7200900" y="3981215"/>
            <a:ext cx="975692" cy="385038"/>
          </a:xfrm>
          <a:prstGeom prst="straightConnector1">
            <a:avLst/>
          </a:prstGeom>
          <a:ln w="63500">
            <a:solidFill>
              <a:srgbClr val="7030A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H="1" flipV="1">
            <a:off x="6657975" y="1586906"/>
            <a:ext cx="1728167" cy="2816750"/>
          </a:xfrm>
          <a:prstGeom prst="straightConnector1">
            <a:avLst/>
          </a:prstGeom>
          <a:ln w="63500">
            <a:solidFill>
              <a:srgbClr val="FFC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H="1" flipV="1">
            <a:off x="7086600" y="5186363"/>
            <a:ext cx="1187935" cy="614128"/>
          </a:xfrm>
          <a:prstGeom prst="straightConnector1">
            <a:avLst/>
          </a:prstGeom>
          <a:ln w="63500">
            <a:solidFill>
              <a:srgbClr val="F76C03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H="1">
            <a:off x="7200900" y="4851640"/>
            <a:ext cx="1080467" cy="1838"/>
          </a:xfrm>
          <a:prstGeom prst="straightConnector1">
            <a:avLst/>
          </a:prstGeom>
          <a:ln w="635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 flipH="1" flipV="1">
            <a:off x="6460488" y="2515657"/>
            <a:ext cx="1864778" cy="2768255"/>
          </a:xfrm>
          <a:prstGeom prst="straightConnector1">
            <a:avLst/>
          </a:prstGeom>
          <a:ln w="635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49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32522"/>
            <a:ext cx="12192000" cy="6042991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CONTRATO NO LIMITADO EN TIEMPO			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LA HISTORIA DE TU FORMACIÓN Y EXPERIENCIA	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LA OPINIÓN DE TU EMPLEADOR ANTERIOR (ESCRITO)	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DINERO QUE RECIBES COMO RECOMPENSA SI TE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DESPIDEN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TIEMPO QUE TIENE LA EMPRESA PARA CONOCER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LAS	CUALIDADES DE NUEVO EMPLEADO			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EL TIEMPO QUE TRABAJAMOS MÁS DE NUESTRO 	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 HORARIO NORMAL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DINERO ADICIONAL QUE ALGUNAS EMPRESAS 	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PAGAN A SUS EMPLEADOS (A VECES)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PROCESO DURANTE EL CUAL LA EMPRESA ESCOGE 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A SUS NUEVOS EMPLEADOS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394673" y="6181860"/>
            <a:ext cx="113076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H="1" flipV="1">
            <a:off x="6321288" y="357809"/>
            <a:ext cx="2478155" cy="351182"/>
          </a:xfrm>
          <a:prstGeom prst="straightConnector1">
            <a:avLst/>
          </a:prstGeom>
          <a:ln w="635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>
            <a:off x="7272338" y="2998722"/>
            <a:ext cx="1819897" cy="2355434"/>
          </a:xfrm>
          <a:prstGeom prst="straightConnector1">
            <a:avLst/>
          </a:prstGeom>
          <a:ln w="635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 flipV="1">
            <a:off x="7800147" y="1726094"/>
            <a:ext cx="1973329" cy="4022518"/>
          </a:xfrm>
          <a:prstGeom prst="straightConnector1">
            <a:avLst/>
          </a:prstGeom>
          <a:ln w="63500">
            <a:solidFill>
              <a:srgbClr val="00B0F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7582932" y="3784635"/>
            <a:ext cx="1655904" cy="651326"/>
          </a:xfrm>
          <a:prstGeom prst="straightConnector1">
            <a:avLst/>
          </a:prstGeom>
          <a:ln w="63500">
            <a:solidFill>
              <a:srgbClr val="C60CB9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 flipV="1">
            <a:off x="7560365" y="2688532"/>
            <a:ext cx="2430326" cy="1696830"/>
          </a:xfrm>
          <a:prstGeom prst="straightConnector1">
            <a:avLst/>
          </a:prstGeom>
          <a:ln w="63500">
            <a:solidFill>
              <a:srgbClr val="7030A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8587408" y="523461"/>
            <a:ext cx="3458818" cy="3710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indeterminado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8640419" y="1974573"/>
            <a:ext cx="3405807" cy="3710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horas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extra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8594029" y="4830417"/>
            <a:ext cx="3458818" cy="3710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carta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cs-CZ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recomenadión</a:t>
            </a:r>
            <a:endParaRPr lang="cs-CZ" dirty="0"/>
          </a:p>
        </p:txBody>
      </p:sp>
      <p:sp>
        <p:nvSpPr>
          <p:cNvPr id="23" name="Obdélník 22"/>
          <p:cNvSpPr/>
          <p:nvPr/>
        </p:nvSpPr>
        <p:spPr>
          <a:xfrm>
            <a:off x="8587407" y="5486401"/>
            <a:ext cx="3458818" cy="3710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despido</a:t>
            </a:r>
            <a:endParaRPr lang="cs-CZ" dirty="0"/>
          </a:p>
        </p:txBody>
      </p:sp>
      <p:sp>
        <p:nvSpPr>
          <p:cNvPr id="24" name="Obdélník 23"/>
          <p:cNvSpPr/>
          <p:nvPr/>
        </p:nvSpPr>
        <p:spPr>
          <a:xfrm>
            <a:off x="8613910" y="3558209"/>
            <a:ext cx="3458818" cy="3710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paga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extraordinaria</a:t>
            </a:r>
            <a:endParaRPr lang="cs-CZ" dirty="0"/>
          </a:p>
        </p:txBody>
      </p:sp>
      <p:sp>
        <p:nvSpPr>
          <p:cNvPr id="25" name="Obdélník 24"/>
          <p:cNvSpPr/>
          <p:nvPr/>
        </p:nvSpPr>
        <p:spPr>
          <a:xfrm>
            <a:off x="8640419" y="2763077"/>
            <a:ext cx="3405807" cy="3710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cs-CZ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selección</a:t>
            </a:r>
            <a:endParaRPr lang="cs-CZ" dirty="0"/>
          </a:p>
        </p:txBody>
      </p:sp>
      <p:sp>
        <p:nvSpPr>
          <p:cNvPr id="26" name="Obdélník 25"/>
          <p:cNvSpPr/>
          <p:nvPr/>
        </p:nvSpPr>
        <p:spPr>
          <a:xfrm>
            <a:off x="8587408" y="4220818"/>
            <a:ext cx="3458818" cy="3710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período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cs-CZ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prueba</a:t>
            </a:r>
            <a:endParaRPr lang="cs-CZ" dirty="0"/>
          </a:p>
        </p:txBody>
      </p:sp>
      <p:sp>
        <p:nvSpPr>
          <p:cNvPr id="27" name="Obdélník 26"/>
          <p:cNvSpPr/>
          <p:nvPr/>
        </p:nvSpPr>
        <p:spPr>
          <a:xfrm>
            <a:off x="8640418" y="1270552"/>
            <a:ext cx="3405807" cy="40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currículum</a:t>
            </a: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Přímá spojnice se šipkou 40"/>
          <p:cNvCxnSpPr/>
          <p:nvPr/>
        </p:nvCxnSpPr>
        <p:spPr>
          <a:xfrm flipH="1" flipV="1">
            <a:off x="8193778" y="1302023"/>
            <a:ext cx="581543" cy="3744226"/>
          </a:xfrm>
          <a:prstGeom prst="straightConnector1">
            <a:avLst/>
          </a:prstGeom>
          <a:ln w="63500">
            <a:solidFill>
              <a:srgbClr val="FFC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 flipH="1">
            <a:off x="7654373" y="2261631"/>
            <a:ext cx="1995589" cy="1275045"/>
          </a:xfrm>
          <a:prstGeom prst="straightConnector1">
            <a:avLst/>
          </a:prstGeom>
          <a:ln w="63500">
            <a:solidFill>
              <a:srgbClr val="00206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H="1" flipV="1">
            <a:off x="7560365" y="846481"/>
            <a:ext cx="2057296" cy="727416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63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394673" y="6181860"/>
            <a:ext cx="113076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6017" y="66261"/>
            <a:ext cx="11966713" cy="611559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COMPLETA: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SUELDO, PUESTO, ENTREVISTA, DESPEDIR, BECARIO,PARO, REMUNERADO, OFERTAS, FIJO, TEMORAL, INDETERMINADO, DESEMPLEO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Cuando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estudiaba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trabajaba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en una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de …………...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Ahora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quiero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buscarme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trabajo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…………………,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necesito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ganar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dinero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jefe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buscó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otro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asistente y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quiere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……………..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 Pero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puedo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desemleado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Necesito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trabajo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Miré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anuncios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en el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periódico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a ver si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hay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algunas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………………. de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trabajo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 Pero no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hay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ninguna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Antes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tenía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contrato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…………………… pero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ahora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hicieron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…………….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fin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firmado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contrato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……………………...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tengo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empleo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estoy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en ………………..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desde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hace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dos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aňos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tengo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derecho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cobrar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el …………………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Tengo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prepararme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bien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maňana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Tengo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una ………………… de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trabajo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en la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donde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ofrecieron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……………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muy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interesante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buen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………...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6794736" y="1009442"/>
            <a:ext cx="1501639" cy="424069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becario</a:t>
            </a: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7485196" y="2800762"/>
            <a:ext cx="1622358" cy="287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ofertas</a:t>
            </a: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572124" y="1936389"/>
            <a:ext cx="1500189" cy="300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despedir</a:t>
            </a: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157289" y="1486244"/>
            <a:ext cx="2195512" cy="287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remunerado</a:t>
            </a: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486250" y="3530990"/>
            <a:ext cx="2043013" cy="37669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temporal</a:t>
            </a: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209533" y="3620707"/>
            <a:ext cx="785812" cy="357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fijo</a:t>
            </a: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743451" y="5683958"/>
            <a:ext cx="1200150" cy="376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puesto</a:t>
            </a: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057800" y="4438235"/>
            <a:ext cx="1114424" cy="376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</a:t>
            </a: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878981" y="4841095"/>
            <a:ext cx="2043013" cy="376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desempleo</a:t>
            </a: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7545555" y="5237436"/>
            <a:ext cx="1809749" cy="376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entrevista</a:t>
            </a: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443487" y="3995600"/>
            <a:ext cx="2343050" cy="376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indeterminado</a:t>
            </a: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9995345" y="5693433"/>
            <a:ext cx="1207189" cy="376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sueldo</a:t>
            </a:r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1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8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1153</TotalTime>
  <Words>545</Words>
  <Application>Microsoft Office PowerPoint</Application>
  <PresentationFormat>Širokoúhlá obrazovka</PresentationFormat>
  <Paragraphs>164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Buscando empleo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Šimonková</dc:creator>
  <cp:lastModifiedBy>Eva Šimonková</cp:lastModifiedBy>
  <cp:revision>65</cp:revision>
  <dcterms:created xsi:type="dcterms:W3CDTF">2016-04-26T13:17:08Z</dcterms:created>
  <dcterms:modified xsi:type="dcterms:W3CDTF">2016-09-12T05:12:46Z</dcterms:modified>
</cp:coreProperties>
</file>