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7" r:id="rId4"/>
    <p:sldId id="291" r:id="rId5"/>
    <p:sldId id="273" r:id="rId6"/>
    <p:sldId id="274" r:id="rId7"/>
    <p:sldId id="275" r:id="rId8"/>
    <p:sldId id="276" r:id="rId9"/>
    <p:sldId id="278" r:id="rId10"/>
    <p:sldId id="286" r:id="rId11"/>
    <p:sldId id="289" r:id="rId12"/>
    <p:sldId id="28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13" autoAdjust="0"/>
  </p:normalViewPr>
  <p:slideViewPr>
    <p:cSldViewPr>
      <p:cViewPr varScale="1">
        <p:scale>
          <a:sx n="74" d="100"/>
          <a:sy n="74" d="100"/>
        </p:scale>
        <p:origin x="582" y="90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cs-CZ" smtClean="0"/>
              <a:t>23. 11. 2014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cs-CZ" smtClean="0"/>
              <a:t>23. 11. 2014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15" name="Obdélní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 useBgFill="1">
        <p:nvSpPr>
          <p:cNvPr id="20" name="Vol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9" name="Vol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16" name="Vol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pic>
        <p:nvPicPr>
          <p:cNvPr id="13" name="Obrázek 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cs-CZ" noProof="0" smtClean="0"/>
              <a:t>23. 11. 2014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8" name="Vol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znamen%C3%AD-nedot%C3%BDkejte-se-24075/" TargetMode="External"/><Relationship Id="rId3" Type="http://schemas.openxmlformats.org/officeDocument/2006/relationships/hyperlink" Target="http://pixabay.com/cs/service/faq/" TargetMode="External"/><Relationship Id="rId7" Type="http://schemas.openxmlformats.org/officeDocument/2006/relationships/hyperlink" Target="http://pixabay.com/cs/z%C3%A1kaz-kou%C5%99en%C3%AD-znamen%C3%AD-cigarety-304982/" TargetMode="External"/><Relationship Id="rId2" Type="http://schemas.openxmlformats.org/officeDocument/2006/relationships/hyperlink" Target="http://pixabay.com/go/?t=/service/terms/#download_term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cs/po%C5%BE%C3%A1r-otev%C5%99en%C3%A9-plameny-zak%C3%A1z%C3%A1no-98616/" TargetMode="External"/><Relationship Id="rId5" Type="http://schemas.openxmlformats.org/officeDocument/2006/relationships/hyperlink" Target="http://pixabay.com/cs/%C5%BE%C3%A1dn%C3%A9-mobiln%C3%AD-telefony-35121/" TargetMode="External"/><Relationship Id="rId4" Type="http://schemas.openxmlformats.org/officeDocument/2006/relationships/hyperlink" Target="http://pixabay.com/cs/pit%C3%AD-pitn%C3%A1-voda-zak%C3%A1z%C3%A1no-9861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1812032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IMPERATIVO</a:t>
            </a:r>
            <a:endParaRPr lang="cs-CZ" sz="6000" b="0" i="0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077072"/>
            <a:ext cx="8229600" cy="648072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POSITIVO Y NEGATIVO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68" y="5855180"/>
            <a:ext cx="85900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8" y="1157194"/>
            <a:ext cx="2736304" cy="273630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748" y="908720"/>
            <a:ext cx="2831976" cy="2831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10" y="1046006"/>
            <a:ext cx="2958680" cy="29586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71" y="3740696"/>
            <a:ext cx="2857125" cy="28437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909131"/>
            <a:ext cx="2903984" cy="29039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33772" y="116632"/>
            <a:ext cx="11521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órdenes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tutea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_tradn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3772" y="3429000"/>
            <a:ext cx="316835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BEBAS AGUA</a:t>
            </a:r>
            <a:endParaRPr lang="es-ES_tradn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02124" y="1299507"/>
            <a:ext cx="345639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cs-CZ" sz="28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8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HAGAS FUEGO</a:t>
            </a:r>
            <a:endParaRPr lang="es-ES_tradnl" sz="28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426543" y="3120066"/>
            <a:ext cx="305724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cs-CZ" sz="28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8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MÓVIL</a:t>
            </a:r>
            <a:endParaRPr lang="es-ES_tradnl" sz="28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6148" y="5630123"/>
            <a:ext cx="206979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cs-CZ" sz="28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FUMES</a:t>
            </a:r>
            <a:endParaRPr lang="es-ES_tradnl" sz="28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810672" y="5811543"/>
            <a:ext cx="229569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cs-CZ" sz="28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8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TOQUES</a:t>
            </a:r>
            <a:endParaRPr lang="es-ES_tradnl" sz="28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788" y="476672"/>
            <a:ext cx="11305256" cy="6192688"/>
          </a:xfrm>
        </p:spPr>
        <p:txBody>
          <a:bodyPr>
            <a:normAutofit/>
          </a:bodyPr>
          <a:lstStyle/>
          <a:p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Obrázek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[Cit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Dostupný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licencí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komerční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užití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uvádět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://pixabay.com/cs/pit%C3%AD-pitn%C3%A1-voda-zak%C3%A1z%C3%A1no-98618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>
              <a:lnSpc>
                <a:spcPct val="100000"/>
              </a:lnSpc>
            </a:pP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[Cit. 201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Dostupný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licencí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komerční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užití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uvádět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://pixabay.com/cs/%C5%BE%C3%A1dn%C3%A9-mobiln%C3%AD-telefony-35121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>
              <a:lnSpc>
                <a:spcPct val="100000"/>
              </a:lnSpc>
            </a:pP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Obrázek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[Cit. 201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Dostupný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licencí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komerční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užití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uvádět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pixabay.com/cs/po%C5%BE%C3%A1r-otev%C5%99en%C3%A9-plameny-zak%C3%A1z%C3%A1no-98616/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>
              <a:lnSpc>
                <a:spcPct val="100000"/>
              </a:lnSpc>
            </a:pP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Cit. 201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Dostupný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licencí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Domain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komerční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užití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Není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nutné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uvádět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zdroj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://pixabay.com/cs/z%C3%A1kaz-kou%C5%99en%C3%AD-znamen%C3%AD-cigarety-304982</a:t>
            </a: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</a:p>
          <a:p>
            <a:pPr>
              <a:lnSpc>
                <a:spcPct val="100000"/>
              </a:lnSpc>
            </a:pP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[Cit. 201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Dostupný pod licencí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CC0 Public Domain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FAQ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Volné pro komerční užití / Není nutné uvádět zdroj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WWW: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s-ES_tradn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http://pixabay.com/cs/znamen%C3%AD-nedot%C3%BDkejte-se-24075/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&gt;.</a:t>
            </a:r>
            <a:endParaRPr lang="es-ES_tradn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s-ES_tradnl" sz="2000" dirty="0"/>
          </a:p>
          <a:p>
            <a:pPr>
              <a:lnSpc>
                <a:spcPct val="100000"/>
              </a:lnSpc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9004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276786"/>
              </p:ext>
            </p:extLst>
          </p:nvPr>
        </p:nvGraphicFramePr>
        <p:xfrm>
          <a:off x="1522413" y="1905000"/>
          <a:ext cx="9144000" cy="4079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imperativo, </a:t>
                      </a:r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cs-CZ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comas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Předmět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 jazyk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Mgr. Eva Šimonková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Španělský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jazyk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Prezentace, výklad,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pracovní list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Potřebné pomůcky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PC, interaktivní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tabule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Cílová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skupina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 střední školy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Výklad pomocí prezentace,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procvičení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Seznam viz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poslední strana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6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5939" y="189723"/>
            <a:ext cx="8820473" cy="1144556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Popis prezentace</a:t>
            </a:r>
            <a:endParaRPr lang="es-ES_tradn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7158" y="1988840"/>
            <a:ext cx="9144000" cy="4267200"/>
          </a:xfrm>
        </p:spPr>
        <p:txBody>
          <a:bodyPr/>
          <a:lstStyle/>
          <a:p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Cílem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seznámit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studenty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tvořením rozkazovacího způsobu ve španělštině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vysvětlení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následuje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procvičení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 </a:t>
            </a:r>
            <a:r>
              <a:rPr lang="es-ES_tradn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kliknutí</a:t>
            </a:r>
            <a:r>
              <a:rPr lang="es-ES_trad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zobrazí správné řešení.</a:t>
            </a:r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98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522412" y="189723"/>
            <a:ext cx="9524999" cy="1144556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Imperativo </a:t>
            </a:r>
            <a:r>
              <a:rPr lang="cs-CZ" sz="3600" b="1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positivo</a:t>
            </a:r>
            <a:r>
              <a:rPr lang="cs-CZ" sz="3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cs-CZ" sz="3600" b="1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negativo</a:t>
            </a:r>
            <a:endParaRPr lang="cs-CZ" sz="3600" b="1" i="0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7748" y="1772816"/>
            <a:ext cx="11953328" cy="49685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b="1" u="sng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HABLAR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sz="2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					</a:t>
            </a: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cs-CZ" sz="2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hablemos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r>
              <a:rPr lang="cs-CZ" sz="2600" b="1" strike="sngStrik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hablad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</a:t>
            </a:r>
            <a:r>
              <a:rPr lang="cs-CZ" sz="2600" b="1" strike="sngStrik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+d</a:t>
            </a:r>
            <a:endParaRPr lang="cs-CZ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hablen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dirty="0" smtClean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600" i="0" dirty="0" smtClean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hablemos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hables</a:t>
            </a:r>
            <a:r>
              <a:rPr lang="cs-CZ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habléis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hablen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 smtClean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Imperativo </a:t>
            </a:r>
            <a:r>
              <a:rPr lang="cs-CZ" b="1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positivo</a:t>
            </a:r>
            <a:r>
              <a:rPr lang="cs-CZ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cs-CZ" b="1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13"/>
          <p:cNvSpPr>
            <a:spLocks noGrp="1"/>
          </p:cNvSpPr>
          <p:nvPr>
            <p:ph idx="1"/>
          </p:nvPr>
        </p:nvSpPr>
        <p:spPr>
          <a:xfrm>
            <a:off x="117748" y="1772816"/>
            <a:ext cx="11953328" cy="49685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b="1" u="sng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sz="2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					</a:t>
            </a: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cs-CZ" sz="2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6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omamos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cs-CZ" sz="2600" b="1" strike="sngStrik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comed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cs-CZ" sz="2600" b="1" strike="sngStrik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+d</a:t>
            </a:r>
            <a:endParaRPr lang="cs-CZ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dirty="0" smtClean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600" i="0" dirty="0" smtClean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comamos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comas</a:t>
            </a:r>
            <a:r>
              <a:rPr lang="cs-CZ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comáis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 smtClean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649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Imperativo </a:t>
            </a:r>
            <a:r>
              <a:rPr lang="cs-CZ" b="1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positivo</a:t>
            </a:r>
            <a:r>
              <a:rPr lang="cs-CZ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cs-CZ" b="1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13"/>
          <p:cNvSpPr>
            <a:spLocks noGrp="1"/>
          </p:cNvSpPr>
          <p:nvPr>
            <p:ph idx="1"/>
          </p:nvPr>
        </p:nvSpPr>
        <p:spPr>
          <a:xfrm>
            <a:off x="117748" y="1772816"/>
            <a:ext cx="11953328" cy="49685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b="1" u="sng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VIVIR</a:t>
            </a: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sz="2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					</a:t>
            </a: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cs-CZ" sz="2600" b="1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</a:t>
            </a:r>
            <a:r>
              <a:rPr lang="cs-CZ" sz="26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i="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i="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vive</a:t>
            </a:r>
            <a:r>
              <a:rPr lang="cs-CZ" sz="2600" b="1" strike="sngStrik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vivid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</a:t>
            </a:r>
            <a:r>
              <a:rPr lang="cs-CZ" sz="2600" b="1" strike="sngStrik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+d</a:t>
            </a:r>
            <a:endParaRPr lang="cs-CZ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dirty="0" smtClean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600" i="0" dirty="0" smtClean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vivamos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vivas</a:t>
            </a:r>
            <a:r>
              <a:rPr lang="cs-CZ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viváis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b="1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652825"/>
              </a:buClr>
              <a:buNone/>
            </a:pP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 err="1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ustedes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b="1" dirty="0" smtClean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</a:t>
            </a:r>
            <a:r>
              <a:rPr lang="cs-CZ" sz="2600" b="1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600" dirty="0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cs-CZ" sz="2600" dirty="0" err="1">
                <a:solidFill>
                  <a:srgbClr val="6528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subjuntivo</a:t>
            </a:r>
            <a:endParaRPr lang="cs-CZ" sz="2600" dirty="0">
              <a:solidFill>
                <a:srgbClr val="6528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 smtClean="0">
              <a:solidFill>
                <a:srgbClr val="652825"/>
              </a:solidFill>
              <a:latin typeface="Corbel"/>
            </a:endParaRPr>
          </a:p>
          <a:p>
            <a:pPr marL="0" indent="0" algn="l" defTabSz="914400">
              <a:lnSpc>
                <a:spcPct val="90000"/>
              </a:lnSpc>
              <a:spcBef>
                <a:spcPts val="1800"/>
              </a:spcBef>
              <a:buClr>
                <a:srgbClr val="652825"/>
              </a:buClr>
              <a:buSzPct val="90000"/>
              <a:buNone/>
            </a:pPr>
            <a:endParaRPr lang="cs-CZ" sz="2400" i="0" dirty="0">
              <a:solidFill>
                <a:srgbClr val="652825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39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80" y="189723"/>
            <a:ext cx="11305256" cy="621474"/>
          </a:xfrm>
        </p:spPr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pronombre</a:t>
            </a:r>
            <a:r>
              <a:rPr lang="cs-CZ" dirty="0"/>
              <a:t>: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47341"/>
              </p:ext>
            </p:extLst>
          </p:nvPr>
        </p:nvGraphicFramePr>
        <p:xfrm>
          <a:off x="405780" y="908720"/>
          <a:ext cx="11521280" cy="556250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80320"/>
                <a:gridCol w="2880320"/>
                <a:gridCol w="2880320"/>
                <a:gridCol w="2880320"/>
              </a:tblGrid>
              <a:tr h="505682">
                <a:tc>
                  <a:txBody>
                    <a:bodyPr/>
                    <a:lstStyle/>
                    <a:p>
                      <a:r>
                        <a:rPr lang="cs-CZ" sz="26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VERBO</a:t>
                      </a:r>
                      <a:endParaRPr lang="cs-CZ" sz="2600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PRONOMBRE</a:t>
                      </a:r>
                      <a:endParaRPr lang="cs-CZ" sz="2600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VERBO</a:t>
                      </a:r>
                      <a:endParaRPr lang="cs-CZ" sz="2600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PRONOMBRE</a:t>
                      </a:r>
                      <a:endParaRPr lang="cs-CZ" sz="2600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COMED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HABLEMOS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cs-CZ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COMA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HABLAD</a:t>
                      </a: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COMAMOS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HABLE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cs-CZ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COMÁIS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HABLES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cs-CZ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VIVAS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HABLÉIS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VIVA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HABLEMOS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VIVAMOS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HABLE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VIVE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COMA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VIVID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05682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COMAS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VIVÁIS</a:t>
                      </a:r>
                      <a:endParaRPr lang="cs-CZ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430116" y="1478727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14966" y="1986651"/>
            <a:ext cx="21753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54757" y="2506195"/>
            <a:ext cx="219098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85506" y="3002790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02399" y="3499385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91832" y="3969071"/>
            <a:ext cx="21602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85506" y="4465666"/>
            <a:ext cx="21602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502399" y="4972137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85506" y="5452268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090481" y="1444428"/>
            <a:ext cx="23042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494548" y="5993980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142211" y="4511732"/>
            <a:ext cx="219325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9136247" y="3992070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9136074" y="3423623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9119181" y="2943492"/>
            <a:ext cx="218028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9083178" y="2445652"/>
            <a:ext cx="22522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096618" y="1955121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USTED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9112998" y="5942807"/>
            <a:ext cx="22516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9136074" y="5503333"/>
            <a:ext cx="228835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VOSOTROS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9117822" y="4995872"/>
            <a:ext cx="20162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980" y="116632"/>
            <a:ext cx="11809312" cy="936105"/>
          </a:xfrm>
        </p:spPr>
        <p:txBody>
          <a:bodyPr>
            <a:noAutofit/>
          </a:bodyPr>
          <a:lstStyle/>
          <a:p>
            <a:pPr algn="ctr"/>
            <a:r>
              <a:rPr lang="cs-CZ" sz="3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CONSEJOS DE MADRES</a:t>
            </a:r>
            <a:r>
              <a:rPr lang="cs-CZ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lang="cs-CZ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cs-CZ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frases</a:t>
            </a:r>
            <a:r>
              <a:rPr lang="cs-CZ" sz="32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cs-CZ" sz="3200" b="1" u="sng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cs-CZ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verbo</a:t>
            </a:r>
            <a:r>
              <a:rPr lang="cs-CZ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la forma imperativa </a:t>
            </a:r>
            <a:r>
              <a:rPr lang="cs-CZ" sz="32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correcta</a:t>
            </a:r>
            <a:r>
              <a:rPr lang="cs-CZ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44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28004" y="1224827"/>
            <a:ext cx="1159328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prisa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hacer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mí)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………………….(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ofender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nadie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abrir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eso con los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dientes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respetar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los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adultos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habitación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…………………….(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peinarse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…………………(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tantos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dulces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……………(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cs-CZ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………………...(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 la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comida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………………. (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mentir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nunca</a:t>
            </a:r>
            <a:r>
              <a:rPr lang="cs-CZ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557908" y="1224827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TENGAS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65820" y="1667506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HAZME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41884" y="2147637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OFENDAS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455253" y="2590316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197868" y="3044361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RESPETA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326560" y="3505766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214437" y="3990335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PÉINATE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26559" y="4391012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216719" y="4871143"/>
            <a:ext cx="120528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443247" y="5350728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JUEGUES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341884" y="5830859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MIENTAS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3812" y="500063"/>
            <a:ext cx="10873208" cy="6097289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cs-CZ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………………….(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hablar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cuando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preguntan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…………………..(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cama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volver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………………….(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chico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 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vestirse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enfriar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……………….. 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discutir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hermanos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quitarse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mi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blusa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nueva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buscarse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bueno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portarse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…………………(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mentir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 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levantarse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…………(</a:t>
            </a:r>
            <a:r>
              <a:rPr lang="cs-CZ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cs-CZ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ser) positiva.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cs-CZ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cs-CZ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cs-CZ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cs-CZ" sz="3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cs-CZ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01924" y="836712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HABLES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76201" y="1413426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VAYAS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41884" y="1893557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VUELVE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76200" y="2326789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SALGAS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85900" y="2760021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VÍSTETE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81050" y="3224257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DISCUTAS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75035" y="3704388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QUÍTATE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75034" y="4164588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BÚSCATE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033" y="4644719"/>
            <a:ext cx="227396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PÓRTATE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396752" y="5096820"/>
            <a:ext cx="249626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MIENTAS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97869" y="5575977"/>
            <a:ext cx="24179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LEVÁNTATE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97869" y="6044542"/>
            <a:ext cx="100925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</a:t>
            </a:r>
            <a:endParaRPr lang="es-ES_tradnl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8410C9-BDFF-4794-A9C4-9B3FA9145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610</Words>
  <Application>Microsoft Office PowerPoint</Application>
  <PresentationFormat>Vlastní</PresentationFormat>
  <Paragraphs>169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Corbel</vt:lpstr>
      <vt:lpstr>Times New Roman</vt:lpstr>
      <vt:lpstr>Wingdings</vt:lpstr>
      <vt:lpstr>Earthtones_16x9</vt:lpstr>
      <vt:lpstr>IMPERATIVO</vt:lpstr>
      <vt:lpstr>Prezentace aplikace PowerPoint</vt:lpstr>
      <vt:lpstr>Popis prezentace</vt:lpstr>
      <vt:lpstr>Imperativo positivo y negativo</vt:lpstr>
      <vt:lpstr>Imperativo positivo y negativo</vt:lpstr>
      <vt:lpstr>Imperativo positivo y negativo</vt:lpstr>
      <vt:lpstr>Completa el pronombre:</vt:lpstr>
      <vt:lpstr>CONSEJOS DE MADRES Completa las frases con el verbo en la forma imperativa correcta.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2014-04-16T18:24:18Z</dcterms:created>
  <dcterms:modified xsi:type="dcterms:W3CDTF">2014-11-23T20:52:20Z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