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E8D30-D344-43B1-A6CD-F71A870A699F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88039-5892-43A4-8EDB-1A597181C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92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8039-5892-43A4-8EDB-1A597181C33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987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68BC919-6836-4348-8D05-A86C68A67C1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A0948D-390D-4F5D-B9A7-444FB92D3730}" type="datetimeFigureOut">
              <a:rPr lang="cs-CZ" smtClean="0"/>
              <a:t>27. 4. 2016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905000"/>
            <a:ext cx="8136904" cy="2593975"/>
          </a:xfrm>
        </p:spPr>
        <p:txBody>
          <a:bodyPr/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PRÉTERITO INDEFINIDO 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7104" y="4572000"/>
            <a:ext cx="6461760" cy="1066800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VERBOS IRREGULARES</a:t>
            </a:r>
            <a:endParaRPr 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31734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pasado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32727"/>
            <a:ext cx="8136904" cy="56166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600" dirty="0" err="1" smtClean="0"/>
              <a:t>Voy</a:t>
            </a:r>
            <a:r>
              <a:rPr lang="cs-CZ" sz="2600" dirty="0" smtClean="0"/>
              <a:t>  a </a:t>
            </a:r>
            <a:r>
              <a:rPr lang="cs-CZ" sz="2600" dirty="0" err="1" smtClean="0"/>
              <a:t>casa</a:t>
            </a:r>
            <a:r>
              <a:rPr lang="cs-CZ" sz="2600" dirty="0" smtClean="0"/>
              <a:t> de mis </a:t>
            </a:r>
            <a:r>
              <a:rPr lang="cs-CZ" sz="2600" dirty="0" err="1" smtClean="0"/>
              <a:t>padres</a:t>
            </a:r>
            <a:r>
              <a:rPr lang="cs-CZ" sz="2600" dirty="0"/>
              <a:t> </a:t>
            </a:r>
            <a:r>
              <a:rPr lang="cs-CZ" sz="2600" dirty="0" smtClean="0"/>
              <a:t>pero José no </a:t>
            </a:r>
            <a:r>
              <a:rPr lang="cs-CZ" sz="2600" dirty="0" err="1" smtClean="0"/>
              <a:t>va</a:t>
            </a:r>
            <a:r>
              <a:rPr lang="cs-CZ" sz="2600" dirty="0" smtClean="0"/>
              <a:t>.</a:t>
            </a:r>
          </a:p>
          <a:p>
            <a:pPr marL="114300" indent="0">
              <a:buNone/>
            </a:pPr>
            <a:r>
              <a:rPr lang="cs-CZ" sz="2600" dirty="0" err="1" smtClean="0"/>
              <a:t>Vamos</a:t>
            </a:r>
            <a:r>
              <a:rPr lang="cs-CZ" sz="2600" dirty="0" smtClean="0"/>
              <a:t>  al </a:t>
            </a:r>
            <a:r>
              <a:rPr lang="cs-CZ" sz="2600" dirty="0" err="1" smtClean="0"/>
              <a:t>campo</a:t>
            </a:r>
            <a:r>
              <a:rPr lang="cs-CZ" sz="2600" dirty="0" smtClean="0"/>
              <a:t> </a:t>
            </a:r>
            <a:r>
              <a:rPr lang="cs-CZ" sz="2600" dirty="0" err="1" smtClean="0"/>
              <a:t>juntos</a:t>
            </a:r>
            <a:r>
              <a:rPr lang="cs-CZ" sz="2600" dirty="0" smtClean="0"/>
              <a:t>. </a:t>
            </a:r>
            <a:r>
              <a:rPr lang="cs-CZ" sz="2400" dirty="0"/>
              <a:t>¿</a:t>
            </a:r>
            <a:r>
              <a:rPr lang="cs-CZ" sz="2400" dirty="0" err="1"/>
              <a:t>Por</a:t>
            </a:r>
            <a:r>
              <a:rPr lang="cs-CZ" sz="2400" dirty="0"/>
              <a:t> </a:t>
            </a:r>
            <a:r>
              <a:rPr lang="cs-CZ" sz="2400" dirty="0" err="1"/>
              <a:t>qué</a:t>
            </a:r>
            <a:r>
              <a:rPr lang="cs-CZ" sz="2400" dirty="0"/>
              <a:t> </a:t>
            </a:r>
            <a:r>
              <a:rPr lang="cs-CZ" sz="2400" dirty="0" err="1" smtClean="0"/>
              <a:t>vosotros</a:t>
            </a:r>
            <a:r>
              <a:rPr lang="cs-CZ" sz="2400" dirty="0" smtClean="0"/>
              <a:t> no </a:t>
            </a:r>
            <a:r>
              <a:rPr lang="cs-CZ" sz="2400" dirty="0" err="1" smtClean="0"/>
              <a:t>vais</a:t>
            </a:r>
            <a:r>
              <a:rPr lang="cs-CZ" sz="2400" dirty="0" smtClean="0"/>
              <a:t>?</a:t>
            </a:r>
            <a:endParaRPr lang="cs-CZ" sz="2600" dirty="0" smtClean="0"/>
          </a:p>
          <a:p>
            <a:pPr marL="114300" indent="0">
              <a:buNone/>
            </a:pPr>
            <a:r>
              <a:rPr lang="cs-CZ" sz="2800" dirty="0" smtClean="0"/>
              <a:t>¿A </a:t>
            </a:r>
            <a:r>
              <a:rPr lang="cs-CZ" sz="2800" dirty="0" err="1" smtClean="0"/>
              <a:t>dónde</a:t>
            </a:r>
            <a:r>
              <a:rPr lang="cs-CZ" sz="2800" dirty="0" smtClean="0"/>
              <a:t>  </a:t>
            </a:r>
            <a:r>
              <a:rPr lang="cs-CZ" sz="2800" dirty="0" err="1" smtClean="0"/>
              <a:t>vas</a:t>
            </a:r>
            <a:r>
              <a:rPr lang="cs-CZ" sz="2800" dirty="0" smtClean="0"/>
              <a:t>  ?</a:t>
            </a:r>
          </a:p>
          <a:p>
            <a:pPr marL="114300" indent="0">
              <a:buNone/>
            </a:pPr>
            <a:r>
              <a:rPr lang="cs-CZ" sz="2800" dirty="0" smtClean="0"/>
              <a:t>¿</a:t>
            </a:r>
            <a:r>
              <a:rPr lang="cs-CZ" sz="2800" dirty="0" err="1" smtClean="0"/>
              <a:t>Por</a:t>
            </a:r>
            <a:r>
              <a:rPr lang="cs-CZ" sz="2800" dirty="0" smtClean="0"/>
              <a:t> </a:t>
            </a:r>
            <a:r>
              <a:rPr lang="cs-CZ" sz="2800" dirty="0" err="1" smtClean="0"/>
              <a:t>qué</a:t>
            </a:r>
            <a:r>
              <a:rPr lang="cs-CZ" sz="2800" dirty="0" smtClean="0"/>
              <a:t> no </a:t>
            </a:r>
            <a:r>
              <a:rPr lang="cs-CZ" sz="2800" dirty="0" err="1" smtClean="0"/>
              <a:t>haces</a:t>
            </a:r>
            <a:r>
              <a:rPr lang="cs-CZ" sz="2800" dirty="0" smtClean="0"/>
              <a:t>  </a:t>
            </a:r>
            <a:r>
              <a:rPr lang="cs-CZ" sz="2800" dirty="0" err="1" smtClean="0"/>
              <a:t>nada</a:t>
            </a:r>
            <a:r>
              <a:rPr lang="cs-CZ" sz="2800" dirty="0" smtClean="0"/>
              <a:t>?, </a:t>
            </a:r>
            <a:r>
              <a:rPr lang="cs-CZ" sz="2800" dirty="0" err="1" smtClean="0"/>
              <a:t>ella</a:t>
            </a:r>
            <a:r>
              <a:rPr lang="cs-CZ" sz="2800" dirty="0" smtClean="0"/>
              <a:t> </a:t>
            </a:r>
            <a:r>
              <a:rPr lang="cs-CZ" sz="2800" dirty="0" err="1" smtClean="0"/>
              <a:t>hace</a:t>
            </a:r>
            <a:r>
              <a:rPr lang="cs-CZ" sz="2800" dirty="0" smtClean="0"/>
              <a:t>  </a:t>
            </a:r>
            <a:r>
              <a:rPr lang="cs-CZ" sz="2800" dirty="0" err="1" smtClean="0"/>
              <a:t>todo</a:t>
            </a:r>
            <a:r>
              <a:rPr lang="cs-CZ" sz="2800" smtClean="0"/>
              <a:t>.</a:t>
            </a:r>
            <a:endParaRPr lang="cs-CZ" sz="2800" dirty="0" smtClean="0"/>
          </a:p>
          <a:p>
            <a:pPr marL="114300" indent="0">
              <a:buNone/>
            </a:pPr>
            <a:r>
              <a:rPr lang="cs-CZ" sz="2800" dirty="0" err="1" smtClean="0"/>
              <a:t>Hago</a:t>
            </a:r>
            <a:r>
              <a:rPr lang="cs-CZ" sz="2800" dirty="0" smtClean="0"/>
              <a:t> </a:t>
            </a:r>
            <a:r>
              <a:rPr lang="cs-CZ" sz="2800" dirty="0" err="1" smtClean="0"/>
              <a:t>todo</a:t>
            </a:r>
            <a:r>
              <a:rPr lang="cs-CZ" sz="2800" dirty="0" smtClean="0"/>
              <a:t> el </a:t>
            </a:r>
            <a:r>
              <a:rPr lang="cs-CZ" sz="2800" dirty="0" err="1" smtClean="0"/>
              <a:t>trabajo</a:t>
            </a:r>
            <a:r>
              <a:rPr lang="cs-CZ" sz="2800" dirty="0" smtClean="0"/>
              <a:t> pero </a:t>
            </a:r>
            <a:r>
              <a:rPr lang="cs-CZ" sz="2800" dirty="0" err="1" smtClean="0"/>
              <a:t>ellos</a:t>
            </a:r>
            <a:r>
              <a:rPr lang="cs-CZ" sz="2800" dirty="0" smtClean="0"/>
              <a:t> no  hacen    </a:t>
            </a:r>
            <a:r>
              <a:rPr lang="cs-CZ" sz="2800" dirty="0" err="1" smtClean="0"/>
              <a:t>nada</a:t>
            </a:r>
            <a:r>
              <a:rPr lang="cs-CZ" sz="2800" dirty="0" smtClean="0"/>
              <a:t>.</a:t>
            </a:r>
          </a:p>
          <a:p>
            <a:pPr marL="114300" indent="0">
              <a:buNone/>
            </a:pPr>
            <a:r>
              <a:rPr lang="cs-CZ" sz="2800" dirty="0" err="1" smtClean="0"/>
              <a:t>Yo</a:t>
            </a:r>
            <a:r>
              <a:rPr lang="cs-CZ" sz="2800" dirty="0" smtClean="0"/>
              <a:t> </a:t>
            </a:r>
            <a:r>
              <a:rPr lang="cs-CZ" sz="2800" dirty="0" err="1" smtClean="0"/>
              <a:t>estoy</a:t>
            </a:r>
            <a:r>
              <a:rPr lang="cs-CZ" sz="2800" dirty="0" smtClean="0"/>
              <a:t>    en </a:t>
            </a:r>
            <a:r>
              <a:rPr lang="cs-CZ" sz="2800" dirty="0" err="1" smtClean="0"/>
              <a:t>casa</a:t>
            </a:r>
            <a:r>
              <a:rPr lang="cs-CZ" sz="2800" dirty="0" smtClean="0"/>
              <a:t> pero </a:t>
            </a:r>
            <a:r>
              <a:rPr lang="cs-CZ" sz="2800" dirty="0" err="1" smtClean="0"/>
              <a:t>ellos</a:t>
            </a:r>
            <a:r>
              <a:rPr lang="cs-CZ" sz="2800" dirty="0" smtClean="0"/>
              <a:t> no </a:t>
            </a:r>
            <a:r>
              <a:rPr lang="cs-CZ" sz="2800" dirty="0" err="1" smtClean="0"/>
              <a:t>están</a:t>
            </a:r>
            <a:r>
              <a:rPr lang="cs-CZ" sz="2800" dirty="0" smtClean="0"/>
              <a:t>.</a:t>
            </a:r>
          </a:p>
          <a:p>
            <a:pPr marL="114300" indent="0">
              <a:buNone/>
            </a:pPr>
            <a:r>
              <a:rPr lang="cs-CZ" sz="2800" dirty="0" err="1" smtClean="0"/>
              <a:t>Ellos</a:t>
            </a:r>
            <a:r>
              <a:rPr lang="cs-CZ" sz="2800" dirty="0" smtClean="0"/>
              <a:t> </a:t>
            </a:r>
            <a:r>
              <a:rPr lang="cs-CZ" sz="2800" dirty="0" err="1" smtClean="0"/>
              <a:t>ponen</a:t>
            </a:r>
            <a:r>
              <a:rPr lang="cs-CZ" sz="2800" dirty="0" smtClean="0"/>
              <a:t> los </a:t>
            </a:r>
            <a:r>
              <a:rPr lang="cs-CZ" sz="2800" dirty="0" err="1" smtClean="0"/>
              <a:t>libros</a:t>
            </a:r>
            <a:r>
              <a:rPr lang="cs-CZ" sz="2800" dirty="0" smtClean="0"/>
              <a:t> en la </a:t>
            </a:r>
            <a:r>
              <a:rPr lang="cs-CZ" sz="2800" dirty="0" err="1" smtClean="0"/>
              <a:t>mesa</a:t>
            </a:r>
            <a:r>
              <a:rPr lang="cs-CZ" sz="2800" dirty="0" smtClean="0"/>
              <a:t>.</a:t>
            </a:r>
          </a:p>
          <a:p>
            <a:pPr marL="114300" indent="0">
              <a:buNone/>
            </a:pPr>
            <a:r>
              <a:rPr lang="cs-CZ" sz="2800" dirty="0" smtClean="0"/>
              <a:t>¿No </a:t>
            </a:r>
            <a:r>
              <a:rPr lang="cs-CZ" sz="2800" dirty="0" err="1" smtClean="0"/>
              <a:t>podemos</a:t>
            </a:r>
            <a:r>
              <a:rPr lang="cs-CZ" sz="2800" dirty="0" smtClean="0"/>
              <a:t>  </a:t>
            </a:r>
            <a:r>
              <a:rPr lang="cs-CZ" sz="2800" dirty="0" err="1" smtClean="0"/>
              <a:t>venir</a:t>
            </a:r>
            <a:r>
              <a:rPr lang="cs-CZ" sz="2800" dirty="0" smtClean="0"/>
              <a:t> pero </a:t>
            </a:r>
            <a:r>
              <a:rPr lang="cs-CZ" sz="2800" dirty="0" err="1" smtClean="0"/>
              <a:t>ellos</a:t>
            </a:r>
            <a:r>
              <a:rPr lang="cs-CZ" sz="2800" dirty="0" smtClean="0"/>
              <a:t> </a:t>
            </a:r>
            <a:r>
              <a:rPr lang="cs-CZ" sz="2800" dirty="0" err="1" smtClean="0"/>
              <a:t>pueden</a:t>
            </a:r>
            <a:r>
              <a:rPr lang="cs-CZ" sz="2800" dirty="0" smtClean="0"/>
              <a:t>.</a:t>
            </a:r>
          </a:p>
          <a:p>
            <a:pPr marL="114300" indent="0">
              <a:buNone/>
            </a:pPr>
            <a:r>
              <a:rPr lang="cs-CZ" sz="2800" dirty="0" smtClean="0">
                <a:solidFill>
                  <a:srgbClr val="2F2B20"/>
                </a:solidFill>
              </a:rPr>
              <a:t>¿</a:t>
            </a:r>
            <a:r>
              <a:rPr lang="cs-CZ" sz="2800" dirty="0" err="1" smtClean="0">
                <a:solidFill>
                  <a:srgbClr val="2F2B20"/>
                </a:solidFill>
              </a:rPr>
              <a:t>Por</a:t>
            </a:r>
            <a:r>
              <a:rPr lang="cs-CZ" sz="2800" dirty="0">
                <a:solidFill>
                  <a:srgbClr val="2F2B20"/>
                </a:solidFill>
              </a:rPr>
              <a:t> </a:t>
            </a:r>
            <a:r>
              <a:rPr lang="cs-CZ" sz="2800" dirty="0" err="1" smtClean="0">
                <a:solidFill>
                  <a:srgbClr val="2F2B20"/>
                </a:solidFill>
              </a:rPr>
              <a:t>qué</a:t>
            </a:r>
            <a:r>
              <a:rPr lang="cs-CZ" sz="2800" dirty="0" smtClean="0">
                <a:solidFill>
                  <a:srgbClr val="2F2B20"/>
                </a:solidFill>
              </a:rPr>
              <a:t> no </a:t>
            </a:r>
            <a:r>
              <a:rPr lang="cs-CZ" sz="2800" dirty="0" err="1" smtClean="0">
                <a:solidFill>
                  <a:srgbClr val="2F2B20"/>
                </a:solidFill>
              </a:rPr>
              <a:t>dices</a:t>
            </a:r>
            <a:r>
              <a:rPr lang="cs-CZ" sz="2800" dirty="0" smtClean="0">
                <a:solidFill>
                  <a:srgbClr val="2F2B20"/>
                </a:solidFill>
              </a:rPr>
              <a:t>    la </a:t>
            </a:r>
            <a:r>
              <a:rPr lang="cs-CZ" sz="2800" dirty="0" err="1" smtClean="0">
                <a:solidFill>
                  <a:srgbClr val="2F2B20"/>
                </a:solidFill>
              </a:rPr>
              <a:t>verdad</a:t>
            </a:r>
            <a:r>
              <a:rPr lang="cs-CZ" sz="2800" dirty="0" smtClean="0">
                <a:solidFill>
                  <a:srgbClr val="2F2B20"/>
                </a:solidFill>
              </a:rPr>
              <a:t>, </a:t>
            </a:r>
            <a:r>
              <a:rPr lang="cs-CZ" sz="2800" dirty="0" err="1" smtClean="0">
                <a:solidFill>
                  <a:srgbClr val="2F2B20"/>
                </a:solidFill>
              </a:rPr>
              <a:t>yo</a:t>
            </a:r>
            <a:r>
              <a:rPr lang="cs-CZ" sz="2800" dirty="0" smtClean="0">
                <a:solidFill>
                  <a:srgbClr val="2F2B20"/>
                </a:solidFill>
              </a:rPr>
              <a:t> la </a:t>
            </a:r>
            <a:r>
              <a:rPr lang="cs-CZ" sz="2800" dirty="0" err="1" smtClean="0">
                <a:solidFill>
                  <a:srgbClr val="2F2B20"/>
                </a:solidFill>
              </a:rPr>
              <a:t>digo</a:t>
            </a:r>
            <a:r>
              <a:rPr lang="cs-CZ" sz="2800" dirty="0" smtClean="0">
                <a:solidFill>
                  <a:srgbClr val="2F2B20"/>
                </a:solidFill>
              </a:rPr>
              <a:t>.</a:t>
            </a:r>
          </a:p>
          <a:p>
            <a:pPr marL="114300" indent="0">
              <a:buNone/>
            </a:pPr>
            <a:r>
              <a:rPr lang="cs-CZ" sz="2800" dirty="0" err="1" smtClean="0"/>
              <a:t>Yo</a:t>
            </a:r>
            <a:r>
              <a:rPr lang="cs-CZ" sz="2800" dirty="0" smtClean="0"/>
              <a:t> </a:t>
            </a:r>
            <a:r>
              <a:rPr lang="cs-CZ" sz="2800" dirty="0" err="1" smtClean="0"/>
              <a:t>tengo</a:t>
            </a:r>
            <a:r>
              <a:rPr lang="cs-CZ" sz="2800" dirty="0" smtClean="0"/>
              <a:t> </a:t>
            </a:r>
            <a:r>
              <a:rPr lang="cs-CZ" sz="2800" dirty="0" err="1" smtClean="0"/>
              <a:t>mucho</a:t>
            </a:r>
            <a:r>
              <a:rPr lang="cs-CZ" sz="2800" dirty="0" smtClean="0"/>
              <a:t> </a:t>
            </a:r>
            <a:r>
              <a:rPr lang="cs-CZ" sz="2800" dirty="0" err="1" smtClean="0"/>
              <a:t>trabajo</a:t>
            </a:r>
            <a:r>
              <a:rPr lang="cs-CZ" sz="2800" dirty="0" smtClean="0"/>
              <a:t> pero </a:t>
            </a:r>
            <a:r>
              <a:rPr lang="cs-CZ" sz="2800" dirty="0" err="1" smtClean="0"/>
              <a:t>ellos</a:t>
            </a:r>
            <a:r>
              <a:rPr lang="cs-CZ" sz="2800" dirty="0" smtClean="0"/>
              <a:t> no </a:t>
            </a:r>
            <a:r>
              <a:rPr lang="cs-CZ" sz="2800" dirty="0" err="1" smtClean="0"/>
              <a:t>tienen</a:t>
            </a:r>
            <a:r>
              <a:rPr lang="cs-CZ" sz="2800" dirty="0" smtClean="0"/>
              <a:t>.</a:t>
            </a:r>
          </a:p>
          <a:p>
            <a:pPr marL="114300" indent="0">
              <a:buNone/>
            </a:pPr>
            <a:r>
              <a:rPr lang="cs-CZ" sz="2800" dirty="0" err="1" smtClean="0"/>
              <a:t>Nosotros</a:t>
            </a:r>
            <a:r>
              <a:rPr lang="cs-CZ" sz="2800" dirty="0" smtClean="0"/>
              <a:t> </a:t>
            </a:r>
            <a:r>
              <a:rPr lang="cs-CZ" sz="2800" dirty="0" err="1" smtClean="0"/>
              <a:t>queremos</a:t>
            </a:r>
            <a:r>
              <a:rPr lang="cs-CZ" sz="2800" dirty="0" smtClean="0"/>
              <a:t> </a:t>
            </a:r>
            <a:r>
              <a:rPr lang="cs-CZ" sz="2800" dirty="0" err="1" smtClean="0"/>
              <a:t>salir</a:t>
            </a:r>
            <a:r>
              <a:rPr lang="cs-CZ" sz="2800" dirty="0" smtClean="0"/>
              <a:t> y </a:t>
            </a:r>
            <a:r>
              <a:rPr lang="cs-CZ" sz="2800" dirty="0" err="1" smtClean="0"/>
              <a:t>ellos</a:t>
            </a:r>
            <a:r>
              <a:rPr lang="cs-CZ" sz="2800" dirty="0" smtClean="0"/>
              <a:t> no </a:t>
            </a:r>
            <a:r>
              <a:rPr lang="cs-CZ" sz="2800" dirty="0" err="1" smtClean="0"/>
              <a:t>quieren</a:t>
            </a:r>
            <a:r>
              <a:rPr lang="cs-CZ" sz="2800" dirty="0" smtClean="0"/>
              <a:t>.</a:t>
            </a:r>
            <a:endParaRPr lang="cs-CZ" sz="2800" dirty="0"/>
          </a:p>
          <a:p>
            <a:pPr marL="114300" indent="0">
              <a:buNone/>
            </a:pPr>
            <a:endParaRPr lang="cs-CZ" sz="2800" dirty="0"/>
          </a:p>
          <a:p>
            <a:pPr marL="114300" indent="0">
              <a:buNone/>
            </a:pPr>
            <a:endParaRPr lang="cs-CZ" sz="2600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160190" y="1057401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Fui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79206" y="1555863"/>
            <a:ext cx="132444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>
                <a:solidFill>
                  <a:srgbClr val="FF0000"/>
                </a:solidFill>
              </a:rPr>
              <a:t>F</a:t>
            </a:r>
            <a:r>
              <a:rPr lang="cs-CZ" sz="2600" dirty="0" err="1" smtClean="0">
                <a:solidFill>
                  <a:srgbClr val="FF0000"/>
                </a:solidFill>
              </a:rPr>
              <a:t>uimos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907704" y="202274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>
                <a:solidFill>
                  <a:srgbClr val="FF0000"/>
                </a:solidFill>
              </a:rPr>
              <a:t>f</a:t>
            </a:r>
            <a:r>
              <a:rPr lang="cs-CZ" sz="2600" dirty="0" err="1" smtClean="0">
                <a:solidFill>
                  <a:srgbClr val="FF0000"/>
                </a:solidFill>
              </a:rPr>
              <a:t>uiste</a:t>
            </a:r>
            <a:r>
              <a:rPr lang="cs-CZ" sz="2600" dirty="0" smtClean="0">
                <a:solidFill>
                  <a:srgbClr val="FF0000"/>
                </a:solidFill>
              </a:rPr>
              <a:t> ?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136323" y="2530471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hiciste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60190" y="3074258"/>
            <a:ext cx="95542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rgbClr val="FF0000"/>
                </a:solidFill>
              </a:rPr>
              <a:t>Hice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566623" y="309039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hicieron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637903" y="3597304"/>
            <a:ext cx="123379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estuve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386603" y="3623831"/>
            <a:ext cx="187220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estuvieron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1115616" y="4116175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pusieron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978247" y="4638906"/>
            <a:ext cx="160349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pudimos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5211137" y="4638906"/>
            <a:ext cx="187220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pudieron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239513" y="5157457"/>
            <a:ext cx="118035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dijiste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6018179" y="5133028"/>
            <a:ext cx="160349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dije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637903" y="5613867"/>
            <a:ext cx="105377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tuve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138512" y="5613867"/>
            <a:ext cx="160349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tuvieron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1691680" y="6165304"/>
            <a:ext cx="160349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quisimos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776814" y="6165304"/>
            <a:ext cx="160349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quisieron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6099848" y="1057401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fue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6875038" y="1555863"/>
            <a:ext cx="171251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fuisteis</a:t>
            </a:r>
            <a:r>
              <a:rPr lang="cs-CZ" sz="2600" dirty="0" smtClean="0">
                <a:solidFill>
                  <a:srgbClr val="FF0000"/>
                </a:solidFill>
              </a:rPr>
              <a:t>?</a:t>
            </a:r>
            <a:endParaRPr lang="cs-CZ" sz="2600" dirty="0">
              <a:solidFill>
                <a:srgbClr val="FF0000"/>
              </a:solidFill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5211138" y="2530471"/>
            <a:ext cx="93610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rgbClr val="FF0000"/>
                </a:solidFill>
              </a:rPr>
              <a:t>hizo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064896" cy="54006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Qué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hiciste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el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fin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semana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endParaRPr lang="cs-CZ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hiciste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vacaciones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sz="36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Qué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hiciste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hace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dos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b="1" dirty="0" err="1" smtClean="0">
                <a:solidFill>
                  <a:schemeClr val="accent6">
                    <a:lumMod val="50000"/>
                  </a:schemeClr>
                </a:solidFill>
              </a:rPr>
              <a:t>horas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endParaRPr lang="cs-CZ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hiciste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cinco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minutos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0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 smtClean="0"/>
              <a:t>Studenti se vyjádří</a:t>
            </a:r>
            <a:r>
              <a:rPr lang="cs-CZ" dirty="0"/>
              <a:t>.</a:t>
            </a:r>
            <a:r>
              <a:rPr lang="cs-CZ" dirty="0" smtClean="0"/>
              <a:t> Následuje </a:t>
            </a:r>
            <a:r>
              <a:rPr lang="cs-CZ" dirty="0"/>
              <a:t>kliknutí a poté se </a:t>
            </a:r>
            <a:r>
              <a:rPr lang="cs-CZ" dirty="0" smtClean="0"/>
              <a:t>objeví </a:t>
            </a:r>
            <a:r>
              <a:rPr lang="cs-CZ" dirty="0"/>
              <a:t>správné řešení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Následuje několik otázek. Lze je využít jako námět ke konverzaci.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0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504056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Použití: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352928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800" dirty="0"/>
              <a:t>Pro vyjádření dějů, které proběhly </a:t>
            </a:r>
            <a:r>
              <a:rPr lang="cs-CZ" sz="2800" b="1" dirty="0">
                <a:solidFill>
                  <a:srgbClr val="FF0000"/>
                </a:solidFill>
              </a:rPr>
              <a:t>v určitý okamžik nebo v určitém období v minulosti.</a:t>
            </a:r>
            <a:r>
              <a:rPr lang="cs-CZ" sz="2800" dirty="0"/>
              <a:t> Jedná se tedy o </a:t>
            </a:r>
            <a:r>
              <a:rPr lang="cs-CZ" sz="2800" b="1" dirty="0">
                <a:solidFill>
                  <a:srgbClr val="FF0000"/>
                </a:solidFill>
              </a:rPr>
              <a:t>časově ohraničené děje</a:t>
            </a:r>
            <a:r>
              <a:rPr lang="cs-CZ" sz="2800" dirty="0"/>
              <a:t>, které </a:t>
            </a:r>
            <a:r>
              <a:rPr lang="cs-CZ" sz="2800" b="1" dirty="0">
                <a:solidFill>
                  <a:srgbClr val="FF0000"/>
                </a:solidFill>
              </a:rPr>
              <a:t>skončily </a:t>
            </a:r>
            <a:r>
              <a:rPr lang="cs-CZ" sz="2800" dirty="0"/>
              <a:t>v minulosti a nezasahují do přítomnosti.</a:t>
            </a:r>
          </a:p>
          <a:p>
            <a:pPr algn="just"/>
            <a:r>
              <a:rPr lang="cs-CZ" sz="2800" dirty="0"/>
              <a:t>Často ho použijeme s následujícími </a:t>
            </a:r>
            <a:r>
              <a:rPr lang="cs-CZ" sz="2800" dirty="0" smtClean="0"/>
              <a:t>přísl. </a:t>
            </a:r>
            <a:r>
              <a:rPr lang="cs-CZ" sz="2800" dirty="0"/>
              <a:t>určeními:</a:t>
            </a:r>
          </a:p>
          <a:p>
            <a:r>
              <a:rPr lang="cs-CZ" sz="2800" b="1" dirty="0" err="1"/>
              <a:t>Ayer</a:t>
            </a:r>
            <a:endParaRPr lang="cs-CZ" sz="2800" b="1" dirty="0"/>
          </a:p>
          <a:p>
            <a:r>
              <a:rPr lang="cs-CZ" sz="2800" b="1" dirty="0" err="1"/>
              <a:t>Anoche</a:t>
            </a:r>
            <a:endParaRPr lang="cs-CZ" sz="2800" b="1" dirty="0"/>
          </a:p>
          <a:p>
            <a:r>
              <a:rPr lang="cs-CZ" sz="2800" b="1" dirty="0" err="1"/>
              <a:t>Anteayer</a:t>
            </a:r>
            <a:endParaRPr lang="cs-CZ" sz="2800" b="1" dirty="0"/>
          </a:p>
          <a:p>
            <a:r>
              <a:rPr lang="cs-CZ" sz="2800" b="1" dirty="0"/>
              <a:t>El </a:t>
            </a:r>
            <a:r>
              <a:rPr lang="cs-CZ" sz="2800" b="1" dirty="0" err="1"/>
              <a:t>martes</a:t>
            </a:r>
            <a:endParaRPr lang="cs-CZ" sz="2800" b="1" dirty="0"/>
          </a:p>
          <a:p>
            <a:r>
              <a:rPr lang="cs-CZ" sz="2800" b="1" dirty="0"/>
              <a:t>El </a:t>
            </a:r>
            <a:r>
              <a:rPr lang="cs-CZ" sz="2800" b="1" dirty="0" err="1"/>
              <a:t>fin</a:t>
            </a:r>
            <a:r>
              <a:rPr lang="cs-CZ" sz="2800" b="1" dirty="0"/>
              <a:t> de </a:t>
            </a:r>
            <a:r>
              <a:rPr lang="cs-CZ" sz="2800" b="1" dirty="0" err="1"/>
              <a:t>semana</a:t>
            </a:r>
            <a:endParaRPr lang="cs-CZ" sz="2800" b="1" dirty="0"/>
          </a:p>
          <a:p>
            <a:r>
              <a:rPr lang="cs-CZ" sz="2800" b="1" dirty="0"/>
              <a:t>El </a:t>
            </a:r>
            <a:r>
              <a:rPr lang="cs-CZ" sz="2800" b="1" dirty="0" err="1"/>
              <a:t>aňo</a:t>
            </a:r>
            <a:r>
              <a:rPr lang="cs-CZ" sz="2800" b="1" dirty="0"/>
              <a:t> </a:t>
            </a:r>
            <a:r>
              <a:rPr lang="cs-CZ" sz="2800" b="1" dirty="0" err="1"/>
              <a:t>pasado</a:t>
            </a:r>
            <a:endParaRPr lang="cs-CZ" sz="2800" b="1" dirty="0"/>
          </a:p>
          <a:p>
            <a:r>
              <a:rPr lang="cs-CZ" sz="2800" b="1" dirty="0"/>
              <a:t>En </a:t>
            </a:r>
            <a:r>
              <a:rPr lang="cs-CZ" sz="2800" b="1" dirty="0" err="1"/>
              <a:t>mayo</a:t>
            </a:r>
            <a:endParaRPr lang="cs-CZ" sz="2800" b="1" dirty="0"/>
          </a:p>
          <a:p>
            <a:r>
              <a:rPr lang="cs-CZ" sz="2800" b="1" dirty="0"/>
              <a:t>En 1999</a:t>
            </a:r>
          </a:p>
          <a:p>
            <a:r>
              <a:rPr lang="cs-CZ" sz="2800" b="1" dirty="0" err="1"/>
              <a:t>Hace</a:t>
            </a:r>
            <a:r>
              <a:rPr lang="cs-CZ" sz="2800" b="1" dirty="0"/>
              <a:t> </a:t>
            </a:r>
            <a:r>
              <a:rPr lang="cs-CZ" sz="2800" b="1" dirty="0" err="1"/>
              <a:t>dos</a:t>
            </a:r>
            <a:r>
              <a:rPr lang="cs-CZ" sz="2800" b="1" dirty="0"/>
              <a:t> </a:t>
            </a:r>
            <a:r>
              <a:rPr lang="cs-CZ" sz="2800" b="1" dirty="0" err="1"/>
              <a:t>meses</a:t>
            </a:r>
            <a:r>
              <a:rPr lang="cs-CZ" sz="2800" b="1" dirty="0"/>
              <a:t>, </a:t>
            </a:r>
            <a:r>
              <a:rPr lang="cs-CZ" sz="2800" b="1" dirty="0" err="1"/>
              <a:t>días</a:t>
            </a:r>
            <a:r>
              <a:rPr lang="cs-CZ" sz="2800" b="1" dirty="0"/>
              <a:t>, </a:t>
            </a:r>
            <a:r>
              <a:rPr lang="cs-CZ" sz="2800" b="1" dirty="0" err="1"/>
              <a:t>aňos</a:t>
            </a:r>
            <a:r>
              <a:rPr lang="cs-CZ" sz="2800" b="1" dirty="0"/>
              <a:t>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5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352928" cy="792088"/>
          </a:xfrm>
        </p:spPr>
        <p:txBody>
          <a:bodyPr/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Některá nepravidelná slovesa - tvoření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625226"/>
              </p:ext>
            </p:extLst>
          </p:nvPr>
        </p:nvGraphicFramePr>
        <p:xfrm>
          <a:off x="683568" y="1052736"/>
          <a:ext cx="7620000" cy="5815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448272"/>
                <a:gridCol w="2939480"/>
              </a:tblGrid>
              <a:tr h="46737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VENIR</a:t>
                      </a:r>
                      <a:endParaRPr lang="cs-CZ" sz="2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</a:rPr>
                        <a:t>VIN…</a:t>
                      </a:r>
                      <a:endParaRPr lang="cs-CZ" sz="2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endParaRPr lang="cs-CZ" sz="2800" dirty="0" smtClean="0"/>
                    </a:p>
                  </a:txBody>
                  <a:tcPr/>
                </a:tc>
              </a:tr>
              <a:tr h="633968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ESTAR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ESTUV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HACER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HIC/HIZ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PODER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PUD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PONER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PUS …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QUERER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QUIS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SABER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SUP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TENER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TUV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TRAER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TRAJ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DECIR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DIJ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467379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TRADUCIR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TRADUJ …</a:t>
                      </a:r>
                      <a:endParaRPr lang="cs-CZ" sz="2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436096" y="1844824"/>
            <a:ext cx="2952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-E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-ISTE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-O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-IMOS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-ISTEIS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</a:rPr>
              <a:t>-IERON/-ERON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36904" cy="562074"/>
          </a:xfrm>
        </p:spPr>
        <p:txBody>
          <a:bodyPr/>
          <a:lstStyle/>
          <a:p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nepravidelná slovesa: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352928" cy="5544616"/>
          </a:xfrm>
        </p:spPr>
        <p:txBody>
          <a:bodyPr>
            <a:normAutofit fontScale="92500"/>
          </a:bodyPr>
          <a:lstStyle/>
          <a:p>
            <a:pPr marL="411480" lvl="1" indent="0">
              <a:buNone/>
            </a:pP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</a:p>
          <a:p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+ IR </a:t>
            </a:r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mají stejný tvar:</a:t>
            </a:r>
            <a:endParaRPr lang="cs-CZ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FUI			FUIMOS 		</a:t>
            </a: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FUISTE			FUISTEIS			</a:t>
            </a: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FUE			FUERON		</a:t>
            </a:r>
          </a:p>
          <a:p>
            <a:endParaRPr lang="cs-CZ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ESTUVE		ESTUVIMOS	</a:t>
            </a: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ESTUVISTE		ESTUVISTEIS</a:t>
            </a:r>
          </a:p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ESTUVO		ESTUVIERON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064896" cy="6552728"/>
          </a:xfrm>
        </p:spPr>
        <p:txBody>
          <a:bodyPr>
            <a:normAutofit lnSpcReduction="10000"/>
          </a:bodyPr>
          <a:lstStyle/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TUVE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TUVIMOS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TUVISTE		TUVISTEIS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TUVO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TUVIERON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cs-CZ" sz="3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VINE		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VINIMOS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VINISTE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VINISTEIS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VINO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VINIERON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cs-CZ" sz="3000" dirty="0"/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SUPE	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SUPIMOS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SUPISTE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SUPISTEIS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SUPIERON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440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136904" cy="6624736"/>
          </a:xfrm>
        </p:spPr>
        <p:txBody>
          <a:bodyPr>
            <a:no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DIJE			DIJIMOS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DIJISTE			DIJISTEIS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DIJO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DIJERON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QUISE			QUISIMOS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QUISISTE		QUISISTEIS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QUISO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QUISIERON</a:t>
            </a:r>
            <a:endParaRPr lang="cs-CZ" sz="3000" dirty="0"/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PUDE 			PUDIMOS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PUDISTE		PUDISTEIS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PUDO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PUDIERON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799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136904" cy="6264696"/>
          </a:xfrm>
        </p:spPr>
        <p:txBody>
          <a:bodyPr>
            <a:no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PUSE			PUSIMOS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PUSISTE		PUSISTEIS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PUSO			PUSIERON</a:t>
            </a:r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TRAER</a:t>
            </a:r>
            <a:endParaRPr lang="cs-CZ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TRAJE			TRAJIMOS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TRAJISTE		TRAJISTEIS</a:t>
            </a: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TRAJO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		TRAJERON</a:t>
            </a:r>
            <a:endParaRPr lang="cs-CZ" sz="3000" dirty="0"/>
          </a:p>
          <a:p>
            <a:r>
              <a:rPr lang="cs-CZ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HABER</a:t>
            </a: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HUBO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cs-CZ" sz="3000" dirty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9344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576064"/>
          </a:xfrm>
        </p:spPr>
        <p:txBody>
          <a:bodyPr/>
          <a:lstStyle/>
          <a:p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Comleta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infinitivo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cs-CZ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pronombre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541402"/>
              </p:ext>
            </p:extLst>
          </p:nvPr>
        </p:nvGraphicFramePr>
        <p:xfrm>
          <a:off x="179388" y="836613"/>
          <a:ext cx="8208963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412"/>
                <a:gridCol w="2016224"/>
                <a:gridCol w="360032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600" dirty="0" err="1" smtClean="0"/>
                        <a:t>prét</a:t>
                      </a:r>
                      <a:r>
                        <a:rPr lang="cs-CZ" sz="2600" dirty="0" smtClean="0"/>
                        <a:t>. </a:t>
                      </a:r>
                      <a:r>
                        <a:rPr lang="cs-CZ" sz="2600" dirty="0" err="1" smtClean="0"/>
                        <a:t>indefinido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err="1" smtClean="0"/>
                        <a:t>infinitivo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err="1" smtClean="0"/>
                        <a:t>pronombre</a:t>
                      </a:r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FUE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ESTUVIMOS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DIJERON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QUISO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PUDIMOS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PUSO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TRAJE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FUIMOS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PUDISTEIS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QUISIERON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DIJE</a:t>
                      </a:r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930968" y="135242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/ IR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85402" y="3689529"/>
            <a:ext cx="1893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52309" y="419645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22812" y="471967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/ IR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12980" y="5215993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771800" y="566974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71800" y="619296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936839" y="175278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914899" y="2211822"/>
            <a:ext cx="27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851944" y="273504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914899" y="323214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779215" y="273504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é</a:t>
            </a:r>
            <a:r>
              <a:rPr lang="cs-CZ" sz="2800" b="1" dirty="0" err="1" smtClean="0">
                <a:solidFill>
                  <a:srgbClr val="FF0000"/>
                </a:solidFill>
              </a:rPr>
              <a:t>l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ella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usted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77305" y="323214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n</a:t>
            </a:r>
            <a:r>
              <a:rPr lang="cs-CZ" sz="2800" b="1" dirty="0" err="1" smtClean="0">
                <a:solidFill>
                  <a:srgbClr val="FF0000"/>
                </a:solidFill>
              </a:rPr>
              <a:t>osotros</a:t>
            </a:r>
            <a:r>
              <a:rPr lang="cs-CZ" sz="2800" b="1" dirty="0" smtClean="0">
                <a:solidFill>
                  <a:srgbClr val="FF0000"/>
                </a:solidFill>
              </a:rPr>
              <a:t>, -as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777305" y="370200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é</a:t>
            </a:r>
            <a:r>
              <a:rPr lang="cs-CZ" sz="2800" b="1" dirty="0" err="1" smtClean="0">
                <a:solidFill>
                  <a:srgbClr val="FF0000"/>
                </a:solidFill>
              </a:rPr>
              <a:t>l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ella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usted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777305" y="421274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yo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77305" y="471967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n</a:t>
            </a:r>
            <a:r>
              <a:rPr lang="cs-CZ" sz="2800" b="1" dirty="0" err="1" smtClean="0">
                <a:solidFill>
                  <a:srgbClr val="FF0000"/>
                </a:solidFill>
              </a:rPr>
              <a:t>osotros</a:t>
            </a:r>
            <a:r>
              <a:rPr lang="cs-CZ" sz="2800" b="1" dirty="0" smtClean="0">
                <a:solidFill>
                  <a:srgbClr val="FF0000"/>
                </a:solidFill>
              </a:rPr>
              <a:t>, -as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77305" y="5215993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v</a:t>
            </a:r>
            <a:r>
              <a:rPr lang="cs-CZ" sz="2800" b="1" dirty="0" err="1" smtClean="0">
                <a:solidFill>
                  <a:srgbClr val="FF0000"/>
                </a:solidFill>
              </a:rPr>
              <a:t>osotros</a:t>
            </a:r>
            <a:r>
              <a:rPr lang="cs-CZ" sz="2800" b="1" dirty="0" smtClean="0">
                <a:solidFill>
                  <a:srgbClr val="FF0000"/>
                </a:solidFill>
              </a:rPr>
              <a:t>, -as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769526" y="5669748"/>
            <a:ext cx="3906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e</a:t>
            </a:r>
            <a:r>
              <a:rPr lang="cs-CZ" sz="2800" b="1" dirty="0" err="1" smtClean="0">
                <a:solidFill>
                  <a:srgbClr val="FF0000"/>
                </a:solidFill>
              </a:rPr>
              <a:t>llos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ellas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ustedes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 rot="10800000" flipV="1">
            <a:off x="4769527" y="6112415"/>
            <a:ext cx="1672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yo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79215" y="2301209"/>
            <a:ext cx="3739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ellos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ellas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ustedes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79215" y="180962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n</a:t>
            </a:r>
            <a:r>
              <a:rPr lang="cs-CZ" sz="2800" b="1" dirty="0" err="1" smtClean="0">
                <a:solidFill>
                  <a:srgbClr val="FF0000"/>
                </a:solidFill>
              </a:rPr>
              <a:t>osotros</a:t>
            </a:r>
            <a:r>
              <a:rPr lang="cs-CZ" sz="2800" b="1" dirty="0" smtClean="0">
                <a:solidFill>
                  <a:srgbClr val="FF0000"/>
                </a:solidFill>
              </a:rPr>
              <a:t>, -as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767181" y="128640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é</a:t>
            </a:r>
            <a:r>
              <a:rPr lang="cs-CZ" sz="2800" b="1" dirty="0" err="1" smtClean="0">
                <a:solidFill>
                  <a:srgbClr val="FF0000"/>
                </a:solidFill>
              </a:rPr>
              <a:t>l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ella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usted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140</TotalTime>
  <Words>409</Words>
  <Application>Microsoft Office PowerPoint</Application>
  <PresentationFormat>Předvádění na obrazovce (4:3)</PresentationFormat>
  <Paragraphs>170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Sousedství</vt:lpstr>
      <vt:lpstr>PRÉTERITO INDEFINIDO </vt:lpstr>
      <vt:lpstr>Popis:</vt:lpstr>
      <vt:lpstr>Použití:</vt:lpstr>
      <vt:lpstr>Některá nepravidelná slovesa - tvoření</vt:lpstr>
      <vt:lpstr>Základní nepravidelná slovesa:</vt:lpstr>
      <vt:lpstr>Prezentace aplikace PowerPoint</vt:lpstr>
      <vt:lpstr>Prezentace aplikace PowerPoint</vt:lpstr>
      <vt:lpstr>Prezentace aplikace PowerPoint</vt:lpstr>
      <vt:lpstr>Comleta infinitivo y pronombre:</vt:lpstr>
      <vt:lpstr>Transforma en pasado:</vt:lpstr>
      <vt:lpstr>Cuenta: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PRÉTERITO INDEFINIDO</dc:title>
  <dc:creator>Eva Šimonková</dc:creator>
  <cp:lastModifiedBy>Eva Šimonková</cp:lastModifiedBy>
  <cp:revision>22</cp:revision>
  <cp:lastPrinted>2016-04-27T12:41:17Z</cp:lastPrinted>
  <dcterms:created xsi:type="dcterms:W3CDTF">2013-10-30T19:10:24Z</dcterms:created>
  <dcterms:modified xsi:type="dcterms:W3CDTF">2016-04-27T12:41:34Z</dcterms:modified>
</cp:coreProperties>
</file>