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64" r:id="rId3"/>
    <p:sldId id="263" r:id="rId4"/>
    <p:sldId id="257" r:id="rId5"/>
    <p:sldId id="258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BD51A-9DD8-4412-A535-64832D89946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4D335-F479-48A1-930D-770A9CBAD8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9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D335-F479-48A1-930D-770A9CBAD88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47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1AFC609-9A45-444E-ABF5-6FCE79288587}" type="datetimeFigureOut">
              <a:rPr lang="cs-CZ" smtClean="0"/>
              <a:t>27. 3. 2014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9912" y="3284984"/>
            <a:ext cx="7126560" cy="144016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PRÉTERITO INDEFINIDO</a:t>
            </a:r>
          </a:p>
          <a:p>
            <a:pPr algn="ctr"/>
            <a:r>
              <a:rPr lang="cs-CZ" sz="2800" b="1" dirty="0" smtClean="0"/>
              <a:t>VERBOS REGULARES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347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 vysvětlení problematiky a uvedení příkladů následuje procvičení.</a:t>
            </a:r>
          </a:p>
          <a:p>
            <a:r>
              <a:rPr lang="cs-CZ" sz="2800" dirty="0" smtClean="0"/>
              <a:t>Studenti se vyjádří</a:t>
            </a:r>
            <a:r>
              <a:rPr lang="cs-CZ" sz="2800" dirty="0"/>
              <a:t>.</a:t>
            </a:r>
            <a:r>
              <a:rPr lang="cs-CZ" sz="2800" dirty="0" smtClean="0"/>
              <a:t> Následuje </a:t>
            </a:r>
            <a:r>
              <a:rPr lang="cs-CZ" sz="2800" dirty="0"/>
              <a:t>kliknutí a poté se </a:t>
            </a:r>
            <a:r>
              <a:rPr lang="cs-CZ" sz="2800" dirty="0" smtClean="0"/>
              <a:t>objeví </a:t>
            </a:r>
            <a:r>
              <a:rPr lang="cs-CZ" sz="2800" dirty="0"/>
              <a:t>správné řešení.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10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778098"/>
          </a:xfrm>
        </p:spPr>
        <p:txBody>
          <a:bodyPr/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POUŽITÍ: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36" y="764704"/>
            <a:ext cx="8453496" cy="6093296"/>
          </a:xfrm>
        </p:spPr>
        <p:txBody>
          <a:bodyPr>
            <a:noAutofit/>
          </a:bodyPr>
          <a:lstStyle/>
          <a:p>
            <a:r>
              <a:rPr lang="cs-CZ" sz="2400" dirty="0" smtClean="0"/>
              <a:t>Pro vyjádření dějů, které proběhly </a:t>
            </a:r>
            <a:r>
              <a:rPr lang="cs-CZ" sz="2400" b="1" dirty="0" smtClean="0">
                <a:solidFill>
                  <a:srgbClr val="FF0000"/>
                </a:solidFill>
              </a:rPr>
              <a:t>v určitý okamžik nebo v určitém období v minulosti.</a:t>
            </a:r>
            <a:r>
              <a:rPr lang="cs-CZ" sz="2400" dirty="0" smtClean="0"/>
              <a:t> Jedná se tedy o </a:t>
            </a:r>
            <a:r>
              <a:rPr lang="cs-CZ" sz="2400" b="1" dirty="0" smtClean="0">
                <a:solidFill>
                  <a:srgbClr val="FF0000"/>
                </a:solidFill>
              </a:rPr>
              <a:t>časově ohraničené děje</a:t>
            </a:r>
            <a:r>
              <a:rPr lang="cs-CZ" sz="2400" dirty="0" smtClean="0"/>
              <a:t>, které </a:t>
            </a:r>
            <a:r>
              <a:rPr lang="cs-CZ" sz="2400" b="1" dirty="0" smtClean="0">
                <a:solidFill>
                  <a:srgbClr val="FF0000"/>
                </a:solidFill>
              </a:rPr>
              <a:t>skončily </a:t>
            </a:r>
            <a:r>
              <a:rPr lang="cs-CZ" sz="2400" dirty="0" smtClean="0"/>
              <a:t>v minulosti a nezasahují do přítomnosti.</a:t>
            </a:r>
          </a:p>
          <a:p>
            <a:r>
              <a:rPr lang="cs-CZ" sz="2400" dirty="0" smtClean="0"/>
              <a:t>Často ho použijeme s následujícími </a:t>
            </a:r>
            <a:r>
              <a:rPr lang="cs-CZ" sz="2400" dirty="0" err="1" smtClean="0"/>
              <a:t>příslov</a:t>
            </a:r>
            <a:r>
              <a:rPr lang="cs-CZ" sz="2400" dirty="0" smtClean="0"/>
              <a:t>. určeními:</a:t>
            </a:r>
          </a:p>
          <a:p>
            <a:r>
              <a:rPr lang="cs-CZ" sz="2400" b="1" dirty="0" err="1" smtClean="0"/>
              <a:t>Ayer</a:t>
            </a:r>
            <a:endParaRPr lang="cs-CZ" sz="2400" b="1" dirty="0" smtClean="0"/>
          </a:p>
          <a:p>
            <a:r>
              <a:rPr lang="cs-CZ" sz="2400" b="1" dirty="0" err="1" smtClean="0"/>
              <a:t>Anoche</a:t>
            </a:r>
            <a:endParaRPr lang="cs-CZ" sz="2400" b="1" dirty="0" smtClean="0"/>
          </a:p>
          <a:p>
            <a:r>
              <a:rPr lang="cs-CZ" sz="2400" b="1" dirty="0" err="1" smtClean="0"/>
              <a:t>Anteayer</a:t>
            </a:r>
            <a:endParaRPr lang="cs-CZ" sz="2400" b="1" dirty="0" smtClean="0"/>
          </a:p>
          <a:p>
            <a:r>
              <a:rPr lang="cs-CZ" sz="2400" b="1" dirty="0" smtClean="0"/>
              <a:t>El </a:t>
            </a:r>
            <a:r>
              <a:rPr lang="cs-CZ" sz="2400" b="1" dirty="0" err="1" smtClean="0"/>
              <a:t>martes</a:t>
            </a:r>
            <a:endParaRPr lang="cs-CZ" sz="2400" b="1" dirty="0" smtClean="0"/>
          </a:p>
          <a:p>
            <a:r>
              <a:rPr lang="cs-CZ" sz="2400" b="1" dirty="0" smtClean="0"/>
              <a:t>El </a:t>
            </a:r>
            <a:r>
              <a:rPr lang="cs-CZ" sz="2400" b="1" dirty="0" err="1" smtClean="0"/>
              <a:t>fin</a:t>
            </a:r>
            <a:r>
              <a:rPr lang="cs-CZ" sz="2400" b="1" dirty="0" smtClean="0"/>
              <a:t> de </a:t>
            </a:r>
            <a:r>
              <a:rPr lang="cs-CZ" sz="2400" b="1" dirty="0" err="1" smtClean="0"/>
              <a:t>semana</a:t>
            </a:r>
            <a:endParaRPr lang="cs-CZ" sz="2400" b="1" dirty="0"/>
          </a:p>
          <a:p>
            <a:r>
              <a:rPr lang="cs-CZ" sz="2400" b="1" dirty="0" smtClean="0"/>
              <a:t>El </a:t>
            </a:r>
            <a:r>
              <a:rPr lang="cs-CZ" sz="2400" b="1" dirty="0" err="1" smtClean="0"/>
              <a:t>aňo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pasado</a:t>
            </a:r>
            <a:endParaRPr lang="cs-CZ" sz="2400" b="1" dirty="0" smtClean="0"/>
          </a:p>
          <a:p>
            <a:r>
              <a:rPr lang="cs-CZ" sz="2400" b="1" dirty="0" smtClean="0"/>
              <a:t>En </a:t>
            </a:r>
            <a:r>
              <a:rPr lang="cs-CZ" sz="2400" b="1" dirty="0" err="1" smtClean="0"/>
              <a:t>mayo</a:t>
            </a:r>
            <a:endParaRPr lang="cs-CZ" sz="2400" b="1" dirty="0" smtClean="0"/>
          </a:p>
          <a:p>
            <a:r>
              <a:rPr lang="cs-CZ" sz="2400" b="1" dirty="0" smtClean="0"/>
              <a:t>En 1999</a:t>
            </a:r>
          </a:p>
          <a:p>
            <a:r>
              <a:rPr lang="cs-CZ" sz="2400" b="1" dirty="0" err="1" smtClean="0"/>
              <a:t>Hace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dos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meses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días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aňos</a:t>
            </a:r>
            <a:r>
              <a:rPr lang="cs-CZ" sz="2400" b="1" dirty="0" smtClean="0"/>
              <a:t>,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8417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08912" cy="850106"/>
          </a:xfrm>
        </p:spPr>
        <p:txBody>
          <a:bodyPr/>
          <a:lstStyle/>
          <a:p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DEL PRÉTERITO INDEFINIDO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72608"/>
          </a:xfrm>
        </p:spPr>
        <p:txBody>
          <a:bodyPr>
            <a:noAutofit/>
          </a:bodyPr>
          <a:lstStyle/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LOS VERBOS QUE TERMINAN EN </a:t>
            </a:r>
            <a:r>
              <a:rPr lang="cs-CZ" sz="3000" b="1" dirty="0" smtClean="0">
                <a:solidFill>
                  <a:srgbClr val="FF0000"/>
                </a:solidFill>
              </a:rPr>
              <a:t>–AR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HABL</a:t>
            </a:r>
            <a:r>
              <a:rPr lang="cs-CZ" sz="3000" b="1" dirty="0" smtClean="0">
                <a:solidFill>
                  <a:srgbClr val="FF0000"/>
                </a:solidFill>
              </a:rPr>
              <a:t>É	</a:t>
            </a:r>
            <a:r>
              <a:rPr lang="cs-CZ" sz="3000" b="1" dirty="0" smtClean="0"/>
              <a:t>		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HABL</a:t>
            </a:r>
            <a:r>
              <a:rPr lang="cs-CZ" sz="3000" b="1" dirty="0" smtClean="0">
                <a:solidFill>
                  <a:srgbClr val="FF0000"/>
                </a:solidFill>
              </a:rPr>
              <a:t>AMOS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HABL</a:t>
            </a:r>
            <a:r>
              <a:rPr lang="cs-CZ" sz="3000" b="1" dirty="0" smtClean="0">
                <a:solidFill>
                  <a:srgbClr val="FF0000"/>
                </a:solidFill>
              </a:rPr>
              <a:t>ASTE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		HABL</a:t>
            </a:r>
            <a:r>
              <a:rPr lang="cs-CZ" sz="3000" b="1" dirty="0" smtClean="0">
                <a:solidFill>
                  <a:srgbClr val="FF0000"/>
                </a:solidFill>
              </a:rPr>
              <a:t>ASTEIS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HABL</a:t>
            </a:r>
            <a:r>
              <a:rPr lang="cs-CZ" sz="3000" b="1" dirty="0" smtClean="0">
                <a:solidFill>
                  <a:srgbClr val="FF0000"/>
                </a:solidFill>
              </a:rPr>
              <a:t>Ó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			HABL</a:t>
            </a:r>
            <a:r>
              <a:rPr lang="cs-CZ" sz="3000" b="1" dirty="0" smtClean="0">
                <a:solidFill>
                  <a:srgbClr val="FF0000"/>
                </a:solidFill>
              </a:rPr>
              <a:t>ARON</a:t>
            </a:r>
          </a:p>
          <a:p>
            <a:endParaRPr lang="cs-CZ" sz="3000" b="1" dirty="0">
              <a:solidFill>
                <a:srgbClr val="FF0000"/>
              </a:solidFill>
            </a:endParaRPr>
          </a:p>
          <a:p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LOS VERBOS QUE TERMINAN 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EN </a:t>
            </a:r>
            <a:r>
              <a:rPr lang="cs-CZ" sz="3000" b="1" dirty="0" smtClean="0">
                <a:solidFill>
                  <a:srgbClr val="FF0000"/>
                </a:solidFill>
              </a:rPr>
              <a:t>-ER, -IR 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COM</a:t>
            </a:r>
            <a:r>
              <a:rPr lang="cs-CZ" sz="3000" b="1" dirty="0" smtClean="0">
                <a:solidFill>
                  <a:srgbClr val="FF0000"/>
                </a:solidFill>
              </a:rPr>
              <a:t>Í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  				COM</a:t>
            </a:r>
            <a:r>
              <a:rPr lang="cs-CZ" sz="3000" b="1" dirty="0" smtClean="0">
                <a:solidFill>
                  <a:srgbClr val="FF0000"/>
                </a:solidFill>
              </a:rPr>
              <a:t>IMOS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COM</a:t>
            </a:r>
            <a:r>
              <a:rPr lang="cs-CZ" sz="3000" b="1" dirty="0" smtClean="0">
                <a:solidFill>
                  <a:srgbClr val="FF0000"/>
                </a:solidFill>
              </a:rPr>
              <a:t>ISTE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		COM</a:t>
            </a:r>
            <a:r>
              <a:rPr lang="cs-CZ" sz="3000" b="1" dirty="0" smtClean="0">
                <a:solidFill>
                  <a:srgbClr val="FF0000"/>
                </a:solidFill>
              </a:rPr>
              <a:t>ISTEIS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COM</a:t>
            </a:r>
            <a:r>
              <a:rPr lang="cs-CZ" sz="3000" b="1" dirty="0" smtClean="0">
                <a:solidFill>
                  <a:srgbClr val="FF0000"/>
                </a:solidFill>
              </a:rPr>
              <a:t>IÓ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 				COM</a:t>
            </a:r>
            <a:r>
              <a:rPr lang="cs-CZ" sz="3000" b="1" dirty="0" smtClean="0">
                <a:solidFill>
                  <a:srgbClr val="FF0000"/>
                </a:solidFill>
              </a:rPr>
              <a:t>IERON</a:t>
            </a:r>
          </a:p>
          <a:p>
            <a:pPr marL="2103120" lvl="8" indent="0">
              <a:buNone/>
            </a:pPr>
            <a:endParaRPr lang="cs-CZ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9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174" y="22940"/>
            <a:ext cx="8280920" cy="706090"/>
          </a:xfrm>
        </p:spPr>
        <p:txBody>
          <a:bodyPr/>
          <a:lstStyle/>
          <a:p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  EL PRONOMBRE ADECUADO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091897"/>
              </p:ext>
            </p:extLst>
          </p:nvPr>
        </p:nvGraphicFramePr>
        <p:xfrm>
          <a:off x="0" y="760085"/>
          <a:ext cx="828092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48768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HABLARON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COMISTEIS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VIVIMOS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ESCRIBÍ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HABLÉ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TRABAJASTE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VOLVIMOS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 BAŇÓ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ALMORZARON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DESAYUNÉ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VIAJASTEIS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PASEÓ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139952" y="817973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ellos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ellas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ustedes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185340" y="1270797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>
                <a:solidFill>
                  <a:srgbClr val="FF0000"/>
                </a:solidFill>
              </a:rPr>
              <a:t>v</a:t>
            </a:r>
            <a:r>
              <a:rPr lang="cs-CZ" sz="2600" dirty="0" err="1" smtClean="0">
                <a:solidFill>
                  <a:srgbClr val="FF0000"/>
                </a:solidFill>
              </a:rPr>
              <a:t>osotros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vosotras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139952" y="1763240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nosotros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nosotras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139952" y="2197934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yo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201231" y="2699790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yo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185340" y="3192233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tú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201231" y="3684676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>
                <a:solidFill>
                  <a:srgbClr val="FF0000"/>
                </a:solidFill>
              </a:rPr>
              <a:t>n</a:t>
            </a:r>
            <a:r>
              <a:rPr lang="cs-CZ" sz="2600" dirty="0" err="1" smtClean="0">
                <a:solidFill>
                  <a:srgbClr val="FF0000"/>
                </a:solidFill>
              </a:rPr>
              <a:t>osotros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nosotras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201231" y="4204425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>
                <a:solidFill>
                  <a:srgbClr val="FF0000"/>
                </a:solidFill>
              </a:rPr>
              <a:t>é</a:t>
            </a:r>
            <a:r>
              <a:rPr lang="cs-CZ" sz="2600" dirty="0" err="1" smtClean="0">
                <a:solidFill>
                  <a:srgbClr val="FF0000"/>
                </a:solidFill>
              </a:rPr>
              <a:t>l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ella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usted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185340" y="4696868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ellos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ellas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ustedes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02374" y="5189311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yo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202374" y="5681754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vosotros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vosotras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185340" y="6138243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err="1">
                <a:solidFill>
                  <a:srgbClr val="FF0000"/>
                </a:solidFill>
              </a:rPr>
              <a:t>é</a:t>
            </a:r>
            <a:r>
              <a:rPr lang="cs-CZ" sz="2600" dirty="0" err="1" smtClean="0">
                <a:solidFill>
                  <a:srgbClr val="FF0000"/>
                </a:solidFill>
              </a:rPr>
              <a:t>l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ella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usted</a:t>
            </a:r>
            <a:endParaRPr lang="cs-CZ" sz="2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136904" cy="922114"/>
          </a:xfrm>
        </p:spPr>
        <p:txBody>
          <a:bodyPr/>
          <a:lstStyle/>
          <a:p>
            <a:pPr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  LA FORMA CORRECTA DEL VERBO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972698"/>
              </p:ext>
            </p:extLst>
          </p:nvPr>
        </p:nvGraphicFramePr>
        <p:xfrm>
          <a:off x="32028" y="1340768"/>
          <a:ext cx="8356396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198"/>
                <a:gridCol w="417819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PRESENTE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PRÉTERITO INDEFINIDO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HABLO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TRABAJAN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COMES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VIAJA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BEBEMOS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ESCRIBÍS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ALMUERZAS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VUELVEN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PASEAS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ESCRIBO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139952" y="1772816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HABLÉ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163271" y="2320551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TRABAJARON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198029" y="2812994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COMISTE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198029" y="3305437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VIAJÓ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198029" y="3797879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BEBIMOS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198029" y="4290323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ESCRIBISTEIS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204088" y="4782766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ALMORZASTE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145892" y="5211175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VOLVIERON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174591" y="5683606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PASEASTE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198029" y="6176049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ESCRIBÍ</a:t>
            </a:r>
            <a:endParaRPr lang="cs-CZ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7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523577"/>
              </p:ext>
            </p:extLst>
          </p:nvPr>
        </p:nvGraphicFramePr>
        <p:xfrm>
          <a:off x="179388" y="260350"/>
          <a:ext cx="80645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250"/>
                <a:gridCol w="4032250"/>
              </a:tblGrid>
              <a:tr h="370840"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HABLAN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TRABAJAS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COMEN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PASEAMOS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BEBO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ESCRIBES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TOMÁIS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VIVE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VISITAN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VUELVEN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SALGO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VIVEN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163271" y="2205409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PASEAMOS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175949" y="3140968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ESCRIBISTE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39471" y="1740310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COMIERON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172413" y="1257147"/>
            <a:ext cx="43106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TRABAJASTE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163271" y="764704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HABLARON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172413" y="2684897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BEBÍ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48613" y="3653214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TOMASTEIS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255297" y="4145657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VIVIÓ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261981" y="4638100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VISITARON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331497" y="5130543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VOLVIERON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331497" y="5622986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SALÍ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352929" y="6115429"/>
            <a:ext cx="4158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VIVIERON</a:t>
            </a:r>
            <a:endParaRPr lang="cs-CZ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1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08912" cy="1143000"/>
          </a:xfrm>
        </p:spPr>
        <p:txBody>
          <a:bodyPr/>
          <a:lstStyle/>
          <a:p>
            <a:pPr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 CON VERBOS EN PRÉTERITO INDEFINIDO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388424" cy="51411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600" dirty="0" err="1" smtClean="0"/>
              <a:t>Cada</a:t>
            </a:r>
            <a:r>
              <a:rPr lang="cs-CZ" sz="2600" dirty="0" smtClean="0"/>
              <a:t> </a:t>
            </a:r>
            <a:r>
              <a:rPr lang="cs-CZ" sz="2600" dirty="0" err="1" smtClean="0"/>
              <a:t>día</a:t>
            </a:r>
            <a:r>
              <a:rPr lang="cs-CZ" sz="2600" dirty="0" smtClean="0"/>
              <a:t> </a:t>
            </a:r>
            <a:r>
              <a:rPr lang="cs-CZ" sz="2600" dirty="0" err="1" smtClean="0"/>
              <a:t>me</a:t>
            </a:r>
            <a:r>
              <a:rPr lang="cs-CZ" sz="2600" dirty="0" smtClean="0"/>
              <a:t> </a:t>
            </a:r>
            <a:r>
              <a:rPr lang="cs-CZ" sz="2600" dirty="0" err="1" smtClean="0"/>
              <a:t>levanto</a:t>
            </a:r>
            <a:r>
              <a:rPr lang="cs-CZ" sz="2600" dirty="0" smtClean="0"/>
              <a:t> </a:t>
            </a:r>
            <a:r>
              <a:rPr lang="cs-CZ" sz="2600" dirty="0" err="1" smtClean="0"/>
              <a:t>pronto</a:t>
            </a:r>
            <a:r>
              <a:rPr lang="cs-CZ" sz="2600" dirty="0" smtClean="0"/>
              <a:t> pero </a:t>
            </a:r>
            <a:r>
              <a:rPr lang="cs-CZ" sz="2600" dirty="0" err="1" smtClean="0"/>
              <a:t>ayer</a:t>
            </a:r>
            <a:r>
              <a:rPr lang="cs-CZ" sz="2600" dirty="0" smtClean="0"/>
              <a:t> no…………….</a:t>
            </a:r>
          </a:p>
          <a:p>
            <a:pPr marL="114300" indent="0">
              <a:buNone/>
            </a:pPr>
            <a:r>
              <a:rPr lang="cs-CZ" sz="2600" dirty="0" err="1" smtClean="0"/>
              <a:t>Como</a:t>
            </a:r>
            <a:r>
              <a:rPr lang="cs-CZ" sz="2600" dirty="0" smtClean="0"/>
              <a:t> </a:t>
            </a:r>
            <a:r>
              <a:rPr lang="cs-CZ" sz="2600" dirty="0" err="1" smtClean="0"/>
              <a:t>poco</a:t>
            </a:r>
            <a:r>
              <a:rPr lang="cs-CZ" sz="2600" dirty="0" smtClean="0"/>
              <a:t> pero </a:t>
            </a:r>
            <a:r>
              <a:rPr lang="cs-CZ" sz="2600" dirty="0" err="1" smtClean="0"/>
              <a:t>anoche</a:t>
            </a:r>
            <a:r>
              <a:rPr lang="cs-CZ" sz="2600" dirty="0" smtClean="0"/>
              <a:t>………………………</a:t>
            </a:r>
            <a:r>
              <a:rPr lang="cs-CZ" sz="2600" dirty="0" err="1" smtClean="0"/>
              <a:t>mucho</a:t>
            </a:r>
            <a:r>
              <a:rPr lang="cs-CZ" sz="2600" dirty="0" smtClean="0"/>
              <a:t>.</a:t>
            </a:r>
          </a:p>
          <a:p>
            <a:pPr marL="114300" indent="0">
              <a:buNone/>
            </a:pPr>
            <a:r>
              <a:rPr lang="cs-CZ" sz="2600" dirty="0" err="1" smtClean="0"/>
              <a:t>Trabajas</a:t>
            </a:r>
            <a:r>
              <a:rPr lang="cs-CZ" sz="2600" dirty="0" smtClean="0"/>
              <a:t> </a:t>
            </a:r>
            <a:r>
              <a:rPr lang="cs-CZ" sz="2600" dirty="0" err="1" smtClean="0"/>
              <a:t>mucho</a:t>
            </a:r>
            <a:r>
              <a:rPr lang="cs-CZ" sz="2600" dirty="0"/>
              <a:t> </a:t>
            </a:r>
            <a:r>
              <a:rPr lang="cs-CZ" sz="2600" dirty="0" err="1" smtClean="0"/>
              <a:t>hoy</a:t>
            </a:r>
            <a:r>
              <a:rPr lang="cs-CZ" sz="2600" dirty="0" smtClean="0"/>
              <a:t>, ¿</a:t>
            </a:r>
            <a:r>
              <a:rPr lang="cs-CZ" sz="2600" dirty="0" err="1" smtClean="0"/>
              <a:t>por</a:t>
            </a:r>
            <a:r>
              <a:rPr lang="cs-CZ" sz="2600" dirty="0" smtClean="0"/>
              <a:t> </a:t>
            </a:r>
            <a:r>
              <a:rPr lang="cs-CZ" sz="2600" dirty="0" err="1" smtClean="0"/>
              <a:t>qué</a:t>
            </a:r>
            <a:r>
              <a:rPr lang="cs-CZ" sz="2600" dirty="0" smtClean="0"/>
              <a:t> </a:t>
            </a:r>
            <a:r>
              <a:rPr lang="cs-CZ" sz="2600" dirty="0" err="1" smtClean="0"/>
              <a:t>ayer</a:t>
            </a:r>
            <a:r>
              <a:rPr lang="cs-CZ" sz="2600" dirty="0" smtClean="0"/>
              <a:t> no…………………</a:t>
            </a:r>
          </a:p>
          <a:p>
            <a:pPr marL="114300" indent="0">
              <a:buNone/>
            </a:pPr>
            <a:r>
              <a:rPr lang="cs-CZ" sz="2600" dirty="0" err="1" smtClean="0"/>
              <a:t>Reciben</a:t>
            </a:r>
            <a:r>
              <a:rPr lang="cs-CZ" sz="2600" dirty="0" smtClean="0"/>
              <a:t> </a:t>
            </a:r>
            <a:r>
              <a:rPr lang="cs-CZ" sz="2600" dirty="0" err="1" smtClean="0"/>
              <a:t>muchas</a:t>
            </a:r>
            <a:r>
              <a:rPr lang="cs-CZ" sz="2600" dirty="0" smtClean="0"/>
              <a:t> </a:t>
            </a:r>
            <a:r>
              <a:rPr lang="cs-CZ" sz="2600" dirty="0" err="1" smtClean="0"/>
              <a:t>cartas</a:t>
            </a:r>
            <a:r>
              <a:rPr lang="cs-CZ" sz="2600" dirty="0" smtClean="0"/>
              <a:t> pero </a:t>
            </a:r>
            <a:r>
              <a:rPr lang="cs-CZ" sz="2600" dirty="0" err="1" smtClean="0"/>
              <a:t>ayer</a:t>
            </a:r>
            <a:r>
              <a:rPr lang="cs-CZ" sz="2600" dirty="0" smtClean="0"/>
              <a:t> no ………………….</a:t>
            </a:r>
          </a:p>
          <a:p>
            <a:pPr marL="114300" indent="0">
              <a:buNone/>
            </a:pPr>
            <a:r>
              <a:rPr lang="cs-CZ" sz="2600" dirty="0" err="1" smtClean="0"/>
              <a:t>Nunca</a:t>
            </a:r>
            <a:r>
              <a:rPr lang="cs-CZ" sz="2600" dirty="0" smtClean="0"/>
              <a:t> </a:t>
            </a:r>
            <a:r>
              <a:rPr lang="cs-CZ" sz="2600" dirty="0" err="1" smtClean="0"/>
              <a:t>lo</a:t>
            </a:r>
            <a:r>
              <a:rPr lang="cs-CZ" sz="2600" dirty="0" smtClean="0"/>
              <a:t> visito pero la </a:t>
            </a:r>
            <a:r>
              <a:rPr lang="cs-CZ" sz="2600" dirty="0" err="1" smtClean="0"/>
              <a:t>semana</a:t>
            </a:r>
            <a:r>
              <a:rPr lang="cs-CZ" sz="2600" dirty="0" smtClean="0"/>
              <a:t> </a:t>
            </a:r>
            <a:r>
              <a:rPr lang="cs-CZ" sz="2600" dirty="0" err="1" smtClean="0"/>
              <a:t>pasada</a:t>
            </a:r>
            <a:r>
              <a:rPr lang="cs-CZ" sz="2600" dirty="0" smtClean="0"/>
              <a:t> </a:t>
            </a:r>
            <a:r>
              <a:rPr lang="cs-CZ" sz="2600" dirty="0" err="1" smtClean="0"/>
              <a:t>lo</a:t>
            </a:r>
            <a:r>
              <a:rPr lang="cs-CZ" sz="2600" dirty="0" smtClean="0"/>
              <a:t> ……………..</a:t>
            </a:r>
          </a:p>
          <a:p>
            <a:pPr marL="114300" indent="0">
              <a:buNone/>
            </a:pPr>
            <a:r>
              <a:rPr lang="cs-CZ" sz="2600" dirty="0" smtClean="0"/>
              <a:t>No </a:t>
            </a:r>
            <a:r>
              <a:rPr lang="cs-CZ" sz="2600" dirty="0" err="1" smtClean="0"/>
              <a:t>me</a:t>
            </a:r>
            <a:r>
              <a:rPr lang="cs-CZ" sz="2600" dirty="0" smtClean="0"/>
              <a:t> gusta </a:t>
            </a:r>
            <a:r>
              <a:rPr lang="cs-CZ" sz="2600" dirty="0" err="1" smtClean="0"/>
              <a:t>pasear</a:t>
            </a:r>
            <a:r>
              <a:rPr lang="cs-CZ" sz="2600" dirty="0" smtClean="0"/>
              <a:t> pero </a:t>
            </a:r>
            <a:r>
              <a:rPr lang="cs-CZ" sz="2600" dirty="0" err="1" smtClean="0"/>
              <a:t>ayer</a:t>
            </a:r>
            <a:r>
              <a:rPr lang="cs-CZ" sz="2600" dirty="0" smtClean="0"/>
              <a:t> ……….…..</a:t>
            </a:r>
            <a:r>
              <a:rPr lang="cs-CZ" sz="2600" dirty="0" err="1" smtClean="0"/>
              <a:t>toda</a:t>
            </a:r>
            <a:r>
              <a:rPr lang="cs-CZ" sz="2600" dirty="0" smtClean="0"/>
              <a:t> la </a:t>
            </a:r>
            <a:r>
              <a:rPr lang="cs-CZ" sz="2600" dirty="0" err="1" smtClean="0"/>
              <a:t>tarde</a:t>
            </a:r>
            <a:r>
              <a:rPr lang="cs-CZ" sz="2600" dirty="0" smtClean="0"/>
              <a:t>.</a:t>
            </a:r>
          </a:p>
          <a:p>
            <a:pPr marL="114300" indent="0">
              <a:buNone/>
            </a:pPr>
            <a:r>
              <a:rPr lang="cs-CZ" sz="2600" dirty="0" err="1" smtClean="0"/>
              <a:t>Siempre</a:t>
            </a:r>
            <a:r>
              <a:rPr lang="cs-CZ" sz="2600" dirty="0" smtClean="0"/>
              <a:t> </a:t>
            </a:r>
            <a:r>
              <a:rPr lang="cs-CZ" sz="2600" dirty="0" err="1" smtClean="0"/>
              <a:t>vuelves</a:t>
            </a:r>
            <a:r>
              <a:rPr lang="cs-CZ" sz="2600" dirty="0" smtClean="0"/>
              <a:t>, </a:t>
            </a:r>
            <a:r>
              <a:rPr lang="cs-CZ" sz="2800" dirty="0" smtClean="0"/>
              <a:t>¿</a:t>
            </a:r>
            <a:r>
              <a:rPr lang="cs-CZ" sz="2600" dirty="0" err="1" smtClean="0"/>
              <a:t>por</a:t>
            </a:r>
            <a:r>
              <a:rPr lang="cs-CZ" sz="2600" dirty="0" smtClean="0"/>
              <a:t> </a:t>
            </a:r>
            <a:r>
              <a:rPr lang="cs-CZ" sz="2600" dirty="0" err="1" smtClean="0"/>
              <a:t>qué</a:t>
            </a:r>
            <a:r>
              <a:rPr lang="cs-CZ" sz="2600" dirty="0" smtClean="0"/>
              <a:t> no ...……………</a:t>
            </a:r>
            <a:r>
              <a:rPr lang="cs-CZ" sz="2600" dirty="0" err="1" smtClean="0"/>
              <a:t>anoche</a:t>
            </a:r>
            <a:r>
              <a:rPr lang="cs-CZ" sz="2600" dirty="0" smtClean="0"/>
              <a:t>?</a:t>
            </a:r>
          </a:p>
          <a:p>
            <a:pPr marL="114300" indent="0">
              <a:buNone/>
            </a:pPr>
            <a:r>
              <a:rPr lang="cs-CZ" sz="2600" dirty="0" err="1" smtClean="0"/>
              <a:t>Me</a:t>
            </a:r>
            <a:r>
              <a:rPr lang="cs-CZ" sz="2600" dirty="0" smtClean="0"/>
              <a:t> </a:t>
            </a:r>
            <a:r>
              <a:rPr lang="cs-CZ" sz="2600" dirty="0" err="1" smtClean="0"/>
              <a:t>visitas</a:t>
            </a:r>
            <a:r>
              <a:rPr lang="cs-CZ" sz="2600" dirty="0" smtClean="0"/>
              <a:t> </a:t>
            </a:r>
            <a:r>
              <a:rPr lang="cs-CZ" sz="2600" dirty="0" err="1" smtClean="0"/>
              <a:t>mucho</a:t>
            </a:r>
            <a:r>
              <a:rPr lang="cs-CZ" sz="2600" dirty="0" smtClean="0"/>
              <a:t> pero el </a:t>
            </a:r>
            <a:r>
              <a:rPr lang="cs-CZ" sz="2600" dirty="0" err="1" smtClean="0"/>
              <a:t>aňo</a:t>
            </a:r>
            <a:r>
              <a:rPr lang="cs-CZ" sz="2600" dirty="0" smtClean="0"/>
              <a:t> </a:t>
            </a:r>
            <a:r>
              <a:rPr lang="cs-CZ" sz="2600" dirty="0" err="1" smtClean="0"/>
              <a:t>pasado</a:t>
            </a:r>
            <a:r>
              <a:rPr lang="cs-CZ" sz="2600" dirty="0" smtClean="0"/>
              <a:t> no </a:t>
            </a:r>
            <a:r>
              <a:rPr lang="cs-CZ" sz="2600" dirty="0" err="1" smtClean="0"/>
              <a:t>me</a:t>
            </a:r>
            <a:r>
              <a:rPr lang="cs-CZ" sz="2600" dirty="0" smtClean="0"/>
              <a:t>…………..</a:t>
            </a:r>
          </a:p>
          <a:p>
            <a:pPr marL="114300" indent="0">
              <a:buNone/>
            </a:pPr>
            <a:r>
              <a:rPr lang="cs-CZ" sz="2600" dirty="0" err="1" smtClean="0"/>
              <a:t>Siempre</a:t>
            </a:r>
            <a:r>
              <a:rPr lang="cs-CZ" sz="2600" dirty="0" smtClean="0"/>
              <a:t> </a:t>
            </a:r>
            <a:r>
              <a:rPr lang="cs-CZ" sz="2600" dirty="0" err="1" smtClean="0"/>
              <a:t>llego</a:t>
            </a:r>
            <a:r>
              <a:rPr lang="cs-CZ" sz="2600" dirty="0" smtClean="0"/>
              <a:t> a </a:t>
            </a:r>
            <a:r>
              <a:rPr lang="cs-CZ" sz="2600" dirty="0" err="1" smtClean="0"/>
              <a:t>tiempo</a:t>
            </a:r>
            <a:r>
              <a:rPr lang="cs-CZ" sz="2600" dirty="0" smtClean="0"/>
              <a:t> pero </a:t>
            </a:r>
            <a:r>
              <a:rPr lang="cs-CZ" sz="2600" dirty="0" err="1" smtClean="0"/>
              <a:t>ayer</a:t>
            </a:r>
            <a:r>
              <a:rPr lang="cs-CZ" sz="2600" dirty="0" smtClean="0"/>
              <a:t> ………...........</a:t>
            </a:r>
            <a:r>
              <a:rPr lang="cs-CZ" sz="2600" dirty="0" err="1" smtClean="0"/>
              <a:t>tarde</a:t>
            </a:r>
            <a:r>
              <a:rPr lang="cs-CZ" sz="2600" dirty="0" smtClean="0"/>
              <a:t>. </a:t>
            </a:r>
          </a:p>
          <a:p>
            <a:pPr marL="114300" indent="0">
              <a:buNone/>
            </a:pPr>
            <a:r>
              <a:rPr lang="cs-CZ" sz="2600" dirty="0" smtClean="0"/>
              <a:t>Se </a:t>
            </a:r>
            <a:r>
              <a:rPr lang="cs-CZ" sz="2600" dirty="0" err="1" smtClean="0"/>
              <a:t>acuestan</a:t>
            </a:r>
            <a:r>
              <a:rPr lang="cs-CZ" sz="2600" dirty="0" smtClean="0"/>
              <a:t> a las 8 pero </a:t>
            </a:r>
            <a:r>
              <a:rPr lang="cs-CZ" sz="2600" dirty="0" err="1" smtClean="0"/>
              <a:t>ayer</a:t>
            </a:r>
            <a:r>
              <a:rPr lang="cs-CZ" sz="2600" dirty="0" smtClean="0"/>
              <a:t>…………………...a las 9.</a:t>
            </a:r>
          </a:p>
          <a:p>
            <a:pPr marL="114300" indent="0">
              <a:buNone/>
            </a:pPr>
            <a:endParaRPr lang="cs-CZ" sz="2600" dirty="0"/>
          </a:p>
          <a:p>
            <a:pPr marL="114300" indent="0">
              <a:buNone/>
            </a:pPr>
            <a:endParaRPr lang="cs-CZ" sz="2600" dirty="0"/>
          </a:p>
        </p:txBody>
      </p:sp>
      <p:sp>
        <p:nvSpPr>
          <p:cNvPr id="4" name="Zaoblený obdélník 3"/>
          <p:cNvSpPr/>
          <p:nvPr/>
        </p:nvSpPr>
        <p:spPr>
          <a:xfrm>
            <a:off x="6488493" y="1594650"/>
            <a:ext cx="1979629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 smtClean="0">
                <a:solidFill>
                  <a:srgbClr val="FF0000"/>
                </a:solidFill>
              </a:rPr>
              <a:t>me</a:t>
            </a:r>
            <a:r>
              <a:rPr lang="cs-CZ" sz="2600" b="1" dirty="0" smtClean="0">
                <a:solidFill>
                  <a:srgbClr val="FF0000"/>
                </a:solidFill>
              </a:rPr>
              <a:t> </a:t>
            </a:r>
            <a:r>
              <a:rPr lang="cs-CZ" sz="2600" b="1" dirty="0" err="1" smtClean="0">
                <a:solidFill>
                  <a:srgbClr val="FF0000"/>
                </a:solidFill>
              </a:rPr>
              <a:t>levanté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39952" y="2026698"/>
            <a:ext cx="237626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 smtClean="0">
                <a:solidFill>
                  <a:srgbClr val="FF0000"/>
                </a:solidFill>
              </a:rPr>
              <a:t>comí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940152" y="2501127"/>
            <a:ext cx="22322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>
                <a:solidFill>
                  <a:srgbClr val="FF0000"/>
                </a:solidFill>
              </a:rPr>
              <a:t>t</a:t>
            </a:r>
            <a:r>
              <a:rPr lang="cs-CZ" sz="2600" b="1" dirty="0" err="1" smtClean="0">
                <a:solidFill>
                  <a:srgbClr val="FF0000"/>
                </a:solidFill>
              </a:rPr>
              <a:t>rabajaste</a:t>
            </a:r>
            <a:r>
              <a:rPr lang="cs-CZ" sz="2600" b="1" dirty="0" smtClean="0">
                <a:solidFill>
                  <a:srgbClr val="FF0000"/>
                </a:solidFill>
              </a:rPr>
              <a:t>?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940152" y="3030793"/>
            <a:ext cx="212364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 smtClean="0">
                <a:solidFill>
                  <a:srgbClr val="FF0000"/>
                </a:solidFill>
              </a:rPr>
              <a:t>recibieron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706041" y="4562723"/>
            <a:ext cx="18292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 smtClean="0">
                <a:solidFill>
                  <a:srgbClr val="FF0000"/>
                </a:solidFill>
              </a:rPr>
              <a:t>volviste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706041" y="4021128"/>
            <a:ext cx="156118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 smtClean="0">
                <a:solidFill>
                  <a:srgbClr val="FF0000"/>
                </a:solidFill>
              </a:rPr>
              <a:t>paseé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336787" y="3528351"/>
            <a:ext cx="158299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 smtClean="0">
                <a:solidFill>
                  <a:srgbClr val="FF0000"/>
                </a:solidFill>
              </a:rPr>
              <a:t>visité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328084" y="5488174"/>
            <a:ext cx="156211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 smtClean="0">
                <a:solidFill>
                  <a:srgbClr val="FF0000"/>
                </a:solidFill>
              </a:rPr>
              <a:t>llegué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710770" y="5018343"/>
            <a:ext cx="160564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 smtClean="0">
                <a:solidFill>
                  <a:srgbClr val="FF0000"/>
                </a:solidFill>
              </a:rPr>
              <a:t>visitaste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54066" y="5963211"/>
            <a:ext cx="242997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rgbClr val="FF0000"/>
                </a:solidFill>
              </a:rPr>
              <a:t>s</a:t>
            </a:r>
            <a:r>
              <a:rPr lang="cs-CZ" sz="2600" b="1" dirty="0" smtClean="0">
                <a:solidFill>
                  <a:srgbClr val="FF0000"/>
                </a:solidFill>
              </a:rPr>
              <a:t>e </a:t>
            </a:r>
            <a:r>
              <a:rPr lang="cs-CZ" sz="2600" b="1" dirty="0" err="1" smtClean="0">
                <a:solidFill>
                  <a:srgbClr val="FF0000"/>
                </a:solidFill>
              </a:rPr>
              <a:t>acostaron</a:t>
            </a:r>
            <a:endParaRPr lang="cs-CZ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1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345</TotalTime>
  <Words>328</Words>
  <Application>Microsoft Office PowerPoint</Application>
  <PresentationFormat>Předvádění na obrazovce (4:3)</PresentationFormat>
  <Paragraphs>121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Sousedství</vt:lpstr>
      <vt:lpstr>Prezentace aplikace PowerPoint</vt:lpstr>
      <vt:lpstr>Popis:</vt:lpstr>
      <vt:lpstr>POUŽITÍ:</vt:lpstr>
      <vt:lpstr>FORMACIÓN DEL PRÉTERITO INDEFINIDO</vt:lpstr>
      <vt:lpstr>COMPLETA  EL PRONOMBRE ADECUADO</vt:lpstr>
      <vt:lpstr>COMPLETA  LA FORMA CORRECTA DEL VERBO</vt:lpstr>
      <vt:lpstr>Prezentace aplikace PowerPoint</vt:lpstr>
      <vt:lpstr>COMPLETA CON VERBOS EN PRÉTERITO INDEFINIDO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PRÉTERITO INDEFINIDO</dc:title>
  <dc:creator>Eva Šimonková</dc:creator>
  <cp:lastModifiedBy>Eva Šimonková</cp:lastModifiedBy>
  <cp:revision>22</cp:revision>
  <dcterms:created xsi:type="dcterms:W3CDTF">2013-10-29T13:55:40Z</dcterms:created>
  <dcterms:modified xsi:type="dcterms:W3CDTF">2014-03-27T07:44:49Z</dcterms:modified>
</cp:coreProperties>
</file>