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FBF52-2256-405F-B416-A11A3C912EE1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F8A4E-7BF4-43F7-BCEF-144A2B59E3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93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F8A4E-7BF4-43F7-BCEF-144A2B59E3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74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70D4CD-D2E1-4ED1-BBFA-537BCA45CCBD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0DF7CE-E297-47A6-80F4-786BC221B8A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3768" y="1196752"/>
            <a:ext cx="6172200" cy="1894362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VOY?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2473" y="3573016"/>
            <a:ext cx="7149500" cy="11521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LUGARES DE LA CIUDAD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896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us 13"/>
          <p:cNvSpPr/>
          <p:nvPr/>
        </p:nvSpPr>
        <p:spPr>
          <a:xfrm>
            <a:off x="4860032" y="354370"/>
            <a:ext cx="4283968" cy="3938726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Plus 12"/>
          <p:cNvSpPr/>
          <p:nvPr/>
        </p:nvSpPr>
        <p:spPr>
          <a:xfrm>
            <a:off x="3306280" y="2972244"/>
            <a:ext cx="4662264" cy="4284476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r>
              <a:rPr lang="cs-CZ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cs-CZ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instrucciones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Vývojový diagram: spojnice 4"/>
          <p:cNvSpPr/>
          <p:nvPr/>
        </p:nvSpPr>
        <p:spPr>
          <a:xfrm>
            <a:off x="899592" y="1205173"/>
            <a:ext cx="3168352" cy="2448272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nahoru 5"/>
          <p:cNvSpPr/>
          <p:nvPr/>
        </p:nvSpPr>
        <p:spPr>
          <a:xfrm>
            <a:off x="1979712" y="1453504"/>
            <a:ext cx="1008112" cy="1951610"/>
          </a:xfrm>
          <a:prstGeom prst="up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hnutá šipka 8"/>
          <p:cNvSpPr/>
          <p:nvPr/>
        </p:nvSpPr>
        <p:spPr>
          <a:xfrm>
            <a:off x="5637412" y="1965412"/>
            <a:ext cx="1584176" cy="1584176"/>
          </a:xfrm>
          <a:prstGeom prst="bentArrow">
            <a:avLst>
              <a:gd name="adj1" fmla="val 27929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75000"/>
            </a:schemeClr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Šipka nahoru 10"/>
          <p:cNvSpPr/>
          <p:nvPr/>
        </p:nvSpPr>
        <p:spPr>
          <a:xfrm>
            <a:off x="5205364" y="3709230"/>
            <a:ext cx="864096" cy="2830026"/>
          </a:xfrm>
          <a:prstGeom prst="up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lus 11"/>
          <p:cNvSpPr/>
          <p:nvPr/>
        </p:nvSpPr>
        <p:spPr>
          <a:xfrm>
            <a:off x="-306288" y="3317994"/>
            <a:ext cx="4283968" cy="3938726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hnutá šipka 6"/>
          <p:cNvSpPr/>
          <p:nvPr/>
        </p:nvSpPr>
        <p:spPr>
          <a:xfrm>
            <a:off x="1595317" y="4896728"/>
            <a:ext cx="1584176" cy="1670942"/>
          </a:xfrm>
          <a:prstGeom prst="ben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02053" y="74788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CRUZAS LA PLAZA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074919" y="794054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GIRAS A LA IZQUIERDA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452168" y="3642873"/>
            <a:ext cx="2484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GIRAS A LA DERECHA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32240" y="3735697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SIGUES RECTO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987824" y="2323733"/>
            <a:ext cx="989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LA PLAZA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47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us 4"/>
          <p:cNvSpPr/>
          <p:nvPr/>
        </p:nvSpPr>
        <p:spPr>
          <a:xfrm>
            <a:off x="3217720" y="4151808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lus 14"/>
          <p:cNvSpPr/>
          <p:nvPr/>
        </p:nvSpPr>
        <p:spPr>
          <a:xfrm>
            <a:off x="1328754" y="4151808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Plus 15"/>
          <p:cNvSpPr/>
          <p:nvPr/>
        </p:nvSpPr>
        <p:spPr>
          <a:xfrm>
            <a:off x="5148064" y="4151808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lus 16"/>
          <p:cNvSpPr/>
          <p:nvPr/>
        </p:nvSpPr>
        <p:spPr>
          <a:xfrm>
            <a:off x="1328754" y="2050171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lus 17"/>
          <p:cNvSpPr/>
          <p:nvPr/>
        </p:nvSpPr>
        <p:spPr>
          <a:xfrm>
            <a:off x="3217720" y="2050171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Plus 18"/>
          <p:cNvSpPr/>
          <p:nvPr/>
        </p:nvSpPr>
        <p:spPr>
          <a:xfrm>
            <a:off x="5140291" y="2050171"/>
            <a:ext cx="2729368" cy="2874864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062314" y="3019551"/>
            <a:ext cx="2027914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la </a:t>
            </a:r>
            <a:r>
              <a:rPr lang="cs-CZ" sz="2800" dirty="0" err="1" smtClean="0">
                <a:solidFill>
                  <a:schemeClr val="tx1"/>
                </a:solidFill>
              </a:rPr>
              <a:t>esuela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23528" y="1582119"/>
            <a:ext cx="266657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el restaurante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3568447" y="1582119"/>
            <a:ext cx="2027914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la </a:t>
            </a:r>
            <a:r>
              <a:rPr lang="cs-CZ" sz="2800" dirty="0" err="1" smtClean="0">
                <a:solidFill>
                  <a:schemeClr val="tx1"/>
                </a:solidFill>
              </a:rPr>
              <a:t>iglesia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6200756" y="1586005"/>
            <a:ext cx="2889471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la </a:t>
            </a:r>
            <a:r>
              <a:rPr lang="cs-CZ" sz="2800" dirty="0" err="1" smtClean="0">
                <a:solidFill>
                  <a:schemeClr val="tx1"/>
                </a:solidFill>
              </a:rPr>
              <a:t>oficina</a:t>
            </a:r>
            <a:r>
              <a:rPr lang="cs-CZ" sz="2800" dirty="0" smtClean="0">
                <a:solidFill>
                  <a:schemeClr val="tx1"/>
                </a:solidFill>
              </a:rPr>
              <a:t> de </a:t>
            </a:r>
            <a:r>
              <a:rPr lang="cs-CZ" sz="2800" dirty="0" err="1" smtClean="0">
                <a:solidFill>
                  <a:schemeClr val="tx1"/>
                </a:solidFill>
              </a:rPr>
              <a:t>correos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7504" y="3019551"/>
            <a:ext cx="2027914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la </a:t>
            </a:r>
            <a:r>
              <a:rPr lang="cs-CZ" sz="2800" dirty="0" err="1" smtClean="0">
                <a:solidFill>
                  <a:schemeClr val="tx1"/>
                </a:solidFill>
              </a:rPr>
              <a:t>estación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Veselý obličej 9"/>
          <p:cNvSpPr/>
          <p:nvPr/>
        </p:nvSpPr>
        <p:spPr>
          <a:xfrm>
            <a:off x="4294372" y="6165304"/>
            <a:ext cx="648072" cy="53148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342589" y="240827"/>
            <a:ext cx="56747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err="1" smtClean="0"/>
              <a:t>Vas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recto</a:t>
            </a:r>
            <a:r>
              <a:rPr lang="cs-CZ" sz="2600" b="1" dirty="0" smtClean="0"/>
              <a:t>, </a:t>
            </a:r>
            <a:r>
              <a:rPr lang="cs-CZ" sz="2600" b="1" dirty="0" err="1" smtClean="0"/>
              <a:t>giras</a:t>
            </a:r>
            <a:r>
              <a:rPr lang="cs-CZ" sz="2600" b="1" dirty="0" smtClean="0"/>
              <a:t> en la </a:t>
            </a:r>
            <a:r>
              <a:rPr lang="cs-CZ" sz="2600" b="1" dirty="0" err="1" smtClean="0"/>
              <a:t>primera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calle</a:t>
            </a:r>
            <a:r>
              <a:rPr lang="cs-CZ" sz="2600" b="1" dirty="0" smtClean="0"/>
              <a:t> a la </a:t>
            </a:r>
            <a:r>
              <a:rPr lang="cs-CZ" sz="2600" b="1" dirty="0" err="1" smtClean="0"/>
              <a:t>derecha</a:t>
            </a:r>
            <a:r>
              <a:rPr lang="cs-CZ" sz="2600" b="1" dirty="0" smtClean="0"/>
              <a:t>, </a:t>
            </a:r>
            <a:r>
              <a:rPr lang="cs-CZ" sz="2600" b="1" dirty="0" err="1" smtClean="0"/>
              <a:t>luego</a:t>
            </a:r>
            <a:r>
              <a:rPr lang="cs-CZ" sz="2600" b="1" dirty="0" smtClean="0"/>
              <a:t> a la </a:t>
            </a:r>
            <a:r>
              <a:rPr lang="cs-CZ" sz="2600" b="1" dirty="0" err="1" smtClean="0"/>
              <a:t>izquierda</a:t>
            </a:r>
            <a:r>
              <a:rPr lang="cs-CZ" sz="2600" b="1" dirty="0" smtClean="0"/>
              <a:t> y </a:t>
            </a:r>
            <a:r>
              <a:rPr lang="cs-CZ" sz="2600" b="1" dirty="0" err="1" smtClean="0"/>
              <a:t>sigues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recto</a:t>
            </a:r>
            <a:r>
              <a:rPr lang="cs-CZ" sz="2600" b="1" dirty="0"/>
              <a:t>.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23528" y="63098"/>
            <a:ext cx="33843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 IR A…</a:t>
            </a:r>
          </a:p>
          <a:p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camino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Veselý obličej 36"/>
          <p:cNvSpPr/>
          <p:nvPr/>
        </p:nvSpPr>
        <p:spPr>
          <a:xfrm>
            <a:off x="2347085" y="6165304"/>
            <a:ext cx="692706" cy="599103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Veselý obličej 37"/>
          <p:cNvSpPr/>
          <p:nvPr/>
        </p:nvSpPr>
        <p:spPr>
          <a:xfrm>
            <a:off x="6179969" y="6097681"/>
            <a:ext cx="692706" cy="599103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121316" y="4049073"/>
            <a:ext cx="245347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err="1" smtClean="0"/>
              <a:t>Vas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recto</a:t>
            </a:r>
            <a:r>
              <a:rPr lang="cs-CZ" sz="2600" b="1" dirty="0" smtClean="0"/>
              <a:t>, </a:t>
            </a:r>
            <a:r>
              <a:rPr lang="cs-CZ" sz="2600" b="1" dirty="0" err="1" smtClean="0"/>
              <a:t>giras</a:t>
            </a:r>
            <a:r>
              <a:rPr lang="cs-CZ" sz="2600" b="1" dirty="0"/>
              <a:t> </a:t>
            </a:r>
            <a:r>
              <a:rPr lang="cs-CZ" sz="2600" b="1" dirty="0" smtClean="0"/>
              <a:t>en la </a:t>
            </a:r>
            <a:r>
              <a:rPr lang="cs-CZ" sz="2600" b="1" dirty="0" err="1" smtClean="0"/>
              <a:t>segunda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calle</a:t>
            </a:r>
            <a:r>
              <a:rPr lang="cs-CZ" sz="2600" b="1" dirty="0" smtClean="0"/>
              <a:t> a la </a:t>
            </a:r>
            <a:r>
              <a:rPr lang="cs-CZ" sz="2600" b="1" dirty="0" err="1" smtClean="0"/>
              <a:t>derecha</a:t>
            </a:r>
            <a:r>
              <a:rPr lang="cs-CZ" sz="2600" b="1" dirty="0" smtClean="0"/>
              <a:t> y </a:t>
            </a:r>
            <a:r>
              <a:rPr lang="cs-CZ" sz="2600" b="1" dirty="0" err="1" smtClean="0"/>
              <a:t>sigues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todo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recto</a:t>
            </a:r>
            <a:r>
              <a:rPr lang="cs-CZ" sz="2600" b="1" dirty="0" smtClean="0"/>
              <a:t>.</a:t>
            </a:r>
            <a:endParaRPr lang="cs-CZ" sz="2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861273" y="3849018"/>
            <a:ext cx="24299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err="1" smtClean="0"/>
              <a:t>Giras</a:t>
            </a:r>
            <a:r>
              <a:rPr lang="cs-CZ" sz="2600" b="1" dirty="0" smtClean="0"/>
              <a:t> en la </a:t>
            </a:r>
            <a:r>
              <a:rPr lang="cs-CZ" sz="2600" b="1" dirty="0" err="1" smtClean="0"/>
              <a:t>primera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calle</a:t>
            </a:r>
            <a:r>
              <a:rPr lang="cs-CZ" sz="2600" b="1" dirty="0" smtClean="0"/>
              <a:t> a la </a:t>
            </a:r>
            <a:r>
              <a:rPr lang="cs-CZ" sz="2600" b="1" dirty="0" err="1" smtClean="0"/>
              <a:t>izquierda</a:t>
            </a:r>
            <a:r>
              <a:rPr lang="cs-CZ" sz="2600" b="1" dirty="0" smtClean="0"/>
              <a:t> y </a:t>
            </a:r>
            <a:r>
              <a:rPr lang="cs-CZ" sz="2600" b="1" dirty="0" err="1" smtClean="0"/>
              <a:t>luego</a:t>
            </a:r>
            <a:r>
              <a:rPr lang="cs-CZ" sz="2600" b="1" dirty="0" smtClean="0"/>
              <a:t> en la </a:t>
            </a:r>
            <a:r>
              <a:rPr lang="cs-CZ" sz="2600" b="1" dirty="0" err="1" smtClean="0"/>
              <a:t>segunda</a:t>
            </a:r>
            <a:r>
              <a:rPr lang="cs-CZ" sz="2600" b="1" dirty="0" smtClean="0"/>
              <a:t> a la </a:t>
            </a:r>
            <a:r>
              <a:rPr lang="cs-CZ" sz="2600" b="1" dirty="0" err="1" smtClean="0"/>
              <a:t>derecha</a:t>
            </a:r>
            <a:r>
              <a:rPr lang="cs-CZ" sz="2600" b="1" dirty="0" smtClean="0"/>
              <a:t> y </a:t>
            </a:r>
            <a:r>
              <a:rPr lang="cs-CZ" sz="2600" b="1" dirty="0" err="1" smtClean="0"/>
              <a:t>sigues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recto</a:t>
            </a:r>
            <a:r>
              <a:rPr lang="cs-CZ" sz="2600" b="1" dirty="0" smtClean="0"/>
              <a:t>.</a:t>
            </a:r>
            <a:endParaRPr lang="cs-CZ" sz="2600" b="1" dirty="0"/>
          </a:p>
        </p:txBody>
      </p:sp>
      <p:sp>
        <p:nvSpPr>
          <p:cNvPr id="66" name="Volný tvar 65"/>
          <p:cNvSpPr/>
          <p:nvPr/>
        </p:nvSpPr>
        <p:spPr>
          <a:xfrm>
            <a:off x="4542503" y="2521974"/>
            <a:ext cx="2153265" cy="3672349"/>
          </a:xfrm>
          <a:custGeom>
            <a:avLst/>
            <a:gdLst>
              <a:gd name="connsiteX0" fmla="*/ 2020529 w 2153265"/>
              <a:gd name="connsiteY0" fmla="*/ 0 h 3672349"/>
              <a:gd name="connsiteX1" fmla="*/ 2005781 w 2153265"/>
              <a:gd name="connsiteY1" fmla="*/ 88491 h 3672349"/>
              <a:gd name="connsiteX2" fmla="*/ 2035278 w 2153265"/>
              <a:gd name="connsiteY2" fmla="*/ 280220 h 3672349"/>
              <a:gd name="connsiteX3" fmla="*/ 2050026 w 2153265"/>
              <a:gd name="connsiteY3" fmla="*/ 353961 h 3672349"/>
              <a:gd name="connsiteX4" fmla="*/ 2064774 w 2153265"/>
              <a:gd name="connsiteY4" fmla="*/ 516194 h 3672349"/>
              <a:gd name="connsiteX5" fmla="*/ 2094271 w 2153265"/>
              <a:gd name="connsiteY5" fmla="*/ 648929 h 3672349"/>
              <a:gd name="connsiteX6" fmla="*/ 2109020 w 2153265"/>
              <a:gd name="connsiteY6" fmla="*/ 737420 h 3672349"/>
              <a:gd name="connsiteX7" fmla="*/ 2123768 w 2153265"/>
              <a:gd name="connsiteY7" fmla="*/ 811161 h 3672349"/>
              <a:gd name="connsiteX8" fmla="*/ 2138516 w 2153265"/>
              <a:gd name="connsiteY8" fmla="*/ 958645 h 3672349"/>
              <a:gd name="connsiteX9" fmla="*/ 2153265 w 2153265"/>
              <a:gd name="connsiteY9" fmla="*/ 1032387 h 3672349"/>
              <a:gd name="connsiteX10" fmla="*/ 2138516 w 2153265"/>
              <a:gd name="connsiteY10" fmla="*/ 1548581 h 3672349"/>
              <a:gd name="connsiteX11" fmla="*/ 2123768 w 2153265"/>
              <a:gd name="connsiteY11" fmla="*/ 1769807 h 3672349"/>
              <a:gd name="connsiteX12" fmla="*/ 2094271 w 2153265"/>
              <a:gd name="connsiteY12" fmla="*/ 1858297 h 3672349"/>
              <a:gd name="connsiteX13" fmla="*/ 2079523 w 2153265"/>
              <a:gd name="connsiteY13" fmla="*/ 2772697 h 3672349"/>
              <a:gd name="connsiteX14" fmla="*/ 2050026 w 2153265"/>
              <a:gd name="connsiteY14" fmla="*/ 2890684 h 3672349"/>
              <a:gd name="connsiteX15" fmla="*/ 2005781 w 2153265"/>
              <a:gd name="connsiteY15" fmla="*/ 2993923 h 3672349"/>
              <a:gd name="connsiteX16" fmla="*/ 1991032 w 2153265"/>
              <a:gd name="connsiteY16" fmla="*/ 3038168 h 3672349"/>
              <a:gd name="connsiteX17" fmla="*/ 1858297 w 2153265"/>
              <a:gd name="connsiteY17" fmla="*/ 3111910 h 3672349"/>
              <a:gd name="connsiteX18" fmla="*/ 1784555 w 2153265"/>
              <a:gd name="connsiteY18" fmla="*/ 3126658 h 3672349"/>
              <a:gd name="connsiteX19" fmla="*/ 1519084 w 2153265"/>
              <a:gd name="connsiteY19" fmla="*/ 3156155 h 3672349"/>
              <a:gd name="connsiteX20" fmla="*/ 1312607 w 2153265"/>
              <a:gd name="connsiteY20" fmla="*/ 3200400 h 3672349"/>
              <a:gd name="connsiteX21" fmla="*/ 899652 w 2153265"/>
              <a:gd name="connsiteY21" fmla="*/ 3215149 h 3672349"/>
              <a:gd name="connsiteX22" fmla="*/ 73742 w 2153265"/>
              <a:gd name="connsiteY22" fmla="*/ 3215149 h 3672349"/>
              <a:gd name="connsiteX23" fmla="*/ 0 w 2153265"/>
              <a:gd name="connsiteY23" fmla="*/ 3229897 h 3672349"/>
              <a:gd name="connsiteX24" fmla="*/ 29497 w 2153265"/>
              <a:gd name="connsiteY24" fmla="*/ 3377381 h 3672349"/>
              <a:gd name="connsiteX25" fmla="*/ 58994 w 2153265"/>
              <a:gd name="connsiteY25" fmla="*/ 3421626 h 3672349"/>
              <a:gd name="connsiteX26" fmla="*/ 58994 w 2153265"/>
              <a:gd name="connsiteY26" fmla="*/ 3672349 h 367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53265" h="3672349">
                <a:moveTo>
                  <a:pt x="2020529" y="0"/>
                </a:moveTo>
                <a:cubicBezTo>
                  <a:pt x="2015613" y="29497"/>
                  <a:pt x="2005781" y="58587"/>
                  <a:pt x="2005781" y="88491"/>
                </a:cubicBezTo>
                <a:cubicBezTo>
                  <a:pt x="2005781" y="192992"/>
                  <a:pt x="2017466" y="200067"/>
                  <a:pt x="2035278" y="280220"/>
                </a:cubicBezTo>
                <a:cubicBezTo>
                  <a:pt x="2040716" y="304690"/>
                  <a:pt x="2045110" y="329381"/>
                  <a:pt x="2050026" y="353961"/>
                </a:cubicBezTo>
                <a:cubicBezTo>
                  <a:pt x="2054942" y="408039"/>
                  <a:pt x="2056719" y="462494"/>
                  <a:pt x="2064774" y="516194"/>
                </a:cubicBezTo>
                <a:cubicBezTo>
                  <a:pt x="2071497" y="561017"/>
                  <a:pt x="2085382" y="604485"/>
                  <a:pt x="2094271" y="648929"/>
                </a:cubicBezTo>
                <a:cubicBezTo>
                  <a:pt x="2100136" y="678252"/>
                  <a:pt x="2103671" y="707998"/>
                  <a:pt x="2109020" y="737420"/>
                </a:cubicBezTo>
                <a:cubicBezTo>
                  <a:pt x="2113504" y="762083"/>
                  <a:pt x="2118852" y="786581"/>
                  <a:pt x="2123768" y="811161"/>
                </a:cubicBezTo>
                <a:cubicBezTo>
                  <a:pt x="2128684" y="860322"/>
                  <a:pt x="2131986" y="909672"/>
                  <a:pt x="2138516" y="958645"/>
                </a:cubicBezTo>
                <a:cubicBezTo>
                  <a:pt x="2141829" y="983493"/>
                  <a:pt x="2153265" y="1007320"/>
                  <a:pt x="2153265" y="1032387"/>
                </a:cubicBezTo>
                <a:cubicBezTo>
                  <a:pt x="2153265" y="1204522"/>
                  <a:pt x="2145396" y="1376584"/>
                  <a:pt x="2138516" y="1548581"/>
                </a:cubicBezTo>
                <a:cubicBezTo>
                  <a:pt x="2135562" y="1622428"/>
                  <a:pt x="2134220" y="1696644"/>
                  <a:pt x="2123768" y="1769807"/>
                </a:cubicBezTo>
                <a:cubicBezTo>
                  <a:pt x="2119371" y="1800587"/>
                  <a:pt x="2094271" y="1858297"/>
                  <a:pt x="2094271" y="1858297"/>
                </a:cubicBezTo>
                <a:cubicBezTo>
                  <a:pt x="2089355" y="2163097"/>
                  <a:pt x="2088619" y="2467993"/>
                  <a:pt x="2079523" y="2772697"/>
                </a:cubicBezTo>
                <a:cubicBezTo>
                  <a:pt x="2078024" y="2822918"/>
                  <a:pt x="2062593" y="2846699"/>
                  <a:pt x="2050026" y="2890684"/>
                </a:cubicBezTo>
                <a:cubicBezTo>
                  <a:pt x="2009103" y="3033919"/>
                  <a:pt x="2065652" y="2874184"/>
                  <a:pt x="2005781" y="2993923"/>
                </a:cubicBezTo>
                <a:cubicBezTo>
                  <a:pt x="1998828" y="3007828"/>
                  <a:pt x="2002025" y="3027175"/>
                  <a:pt x="1991032" y="3038168"/>
                </a:cubicBezTo>
                <a:cubicBezTo>
                  <a:pt x="1954419" y="3074780"/>
                  <a:pt x="1907751" y="3099546"/>
                  <a:pt x="1858297" y="3111910"/>
                </a:cubicBezTo>
                <a:cubicBezTo>
                  <a:pt x="1833978" y="3117990"/>
                  <a:pt x="1809025" y="3121220"/>
                  <a:pt x="1784555" y="3126658"/>
                </a:cubicBezTo>
                <a:cubicBezTo>
                  <a:pt x="1635415" y="3159801"/>
                  <a:pt x="1824778" y="3134320"/>
                  <a:pt x="1519084" y="3156155"/>
                </a:cubicBezTo>
                <a:cubicBezTo>
                  <a:pt x="1470334" y="3168343"/>
                  <a:pt x="1368614" y="3197105"/>
                  <a:pt x="1312607" y="3200400"/>
                </a:cubicBezTo>
                <a:cubicBezTo>
                  <a:pt x="1175105" y="3208488"/>
                  <a:pt x="1037304" y="3210233"/>
                  <a:pt x="899652" y="3215149"/>
                </a:cubicBezTo>
                <a:cubicBezTo>
                  <a:pt x="524689" y="3205775"/>
                  <a:pt x="388343" y="3185187"/>
                  <a:pt x="73742" y="3215149"/>
                </a:cubicBezTo>
                <a:cubicBezTo>
                  <a:pt x="48787" y="3217526"/>
                  <a:pt x="24581" y="3224981"/>
                  <a:pt x="0" y="3229897"/>
                </a:cubicBezTo>
                <a:cubicBezTo>
                  <a:pt x="9832" y="3279058"/>
                  <a:pt x="1687" y="3335666"/>
                  <a:pt x="29497" y="3377381"/>
                </a:cubicBezTo>
                <a:cubicBezTo>
                  <a:pt x="39329" y="3392129"/>
                  <a:pt x="57230" y="3403989"/>
                  <a:pt x="58994" y="3421626"/>
                </a:cubicBezTo>
                <a:cubicBezTo>
                  <a:pt x="67310" y="3504786"/>
                  <a:pt x="58994" y="3588775"/>
                  <a:pt x="58994" y="367234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Volný tvar 67"/>
          <p:cNvSpPr/>
          <p:nvPr/>
        </p:nvSpPr>
        <p:spPr>
          <a:xfrm>
            <a:off x="2706853" y="3539613"/>
            <a:ext cx="4534605" cy="2654710"/>
          </a:xfrm>
          <a:custGeom>
            <a:avLst/>
            <a:gdLst>
              <a:gd name="connsiteX0" fmla="*/ 4534605 w 4534605"/>
              <a:gd name="connsiteY0" fmla="*/ 29497 h 2654710"/>
              <a:gd name="connsiteX1" fmla="*/ 4033160 w 4534605"/>
              <a:gd name="connsiteY1" fmla="*/ 44245 h 2654710"/>
              <a:gd name="connsiteX2" fmla="*/ 3959418 w 4534605"/>
              <a:gd name="connsiteY2" fmla="*/ 58993 h 2654710"/>
              <a:gd name="connsiteX3" fmla="*/ 3649702 w 4534605"/>
              <a:gd name="connsiteY3" fmla="*/ 73742 h 2654710"/>
              <a:gd name="connsiteX4" fmla="*/ 2396089 w 4534605"/>
              <a:gd name="connsiteY4" fmla="*/ 58993 h 2654710"/>
              <a:gd name="connsiteX5" fmla="*/ 2307599 w 4534605"/>
              <a:gd name="connsiteY5" fmla="*/ 29497 h 2654710"/>
              <a:gd name="connsiteX6" fmla="*/ 2145366 w 4534605"/>
              <a:gd name="connsiteY6" fmla="*/ 0 h 2654710"/>
              <a:gd name="connsiteX7" fmla="*/ 921250 w 4534605"/>
              <a:gd name="connsiteY7" fmla="*/ 14748 h 2654710"/>
              <a:gd name="connsiteX8" fmla="*/ 626282 w 4534605"/>
              <a:gd name="connsiteY8" fmla="*/ 58993 h 2654710"/>
              <a:gd name="connsiteX9" fmla="*/ 95341 w 4534605"/>
              <a:gd name="connsiteY9" fmla="*/ 88490 h 2654710"/>
              <a:gd name="connsiteX10" fmla="*/ 80592 w 4534605"/>
              <a:gd name="connsiteY10" fmla="*/ 1238864 h 2654710"/>
              <a:gd name="connsiteX11" fmla="*/ 110089 w 4534605"/>
              <a:gd name="connsiteY11" fmla="*/ 2654710 h 265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34605" h="2654710">
                <a:moveTo>
                  <a:pt x="4534605" y="29497"/>
                </a:moveTo>
                <a:cubicBezTo>
                  <a:pt x="4367457" y="34413"/>
                  <a:pt x="4200161" y="35681"/>
                  <a:pt x="4033160" y="44245"/>
                </a:cubicBezTo>
                <a:cubicBezTo>
                  <a:pt x="4008125" y="45529"/>
                  <a:pt x="3984412" y="57070"/>
                  <a:pt x="3959418" y="58993"/>
                </a:cubicBezTo>
                <a:cubicBezTo>
                  <a:pt x="3856367" y="66920"/>
                  <a:pt x="3752941" y="68826"/>
                  <a:pt x="3649702" y="73742"/>
                </a:cubicBezTo>
                <a:cubicBezTo>
                  <a:pt x="3231831" y="68826"/>
                  <a:pt x="2813762" y="72762"/>
                  <a:pt x="2396089" y="58993"/>
                </a:cubicBezTo>
                <a:cubicBezTo>
                  <a:pt x="2365014" y="57969"/>
                  <a:pt x="2337380" y="38431"/>
                  <a:pt x="2307599" y="29497"/>
                </a:cubicBezTo>
                <a:cubicBezTo>
                  <a:pt x="2244376" y="10530"/>
                  <a:pt x="2218088" y="10389"/>
                  <a:pt x="2145366" y="0"/>
                </a:cubicBezTo>
                <a:lnTo>
                  <a:pt x="921250" y="14748"/>
                </a:lnTo>
                <a:cubicBezTo>
                  <a:pt x="417343" y="25138"/>
                  <a:pt x="900283" y="10640"/>
                  <a:pt x="626282" y="58993"/>
                </a:cubicBezTo>
                <a:cubicBezTo>
                  <a:pt x="520057" y="77739"/>
                  <a:pt x="113962" y="87745"/>
                  <a:pt x="95341" y="88490"/>
                </a:cubicBezTo>
                <a:cubicBezTo>
                  <a:pt x="-96293" y="471757"/>
                  <a:pt x="56090" y="144415"/>
                  <a:pt x="80592" y="1238864"/>
                </a:cubicBezTo>
                <a:cubicBezTo>
                  <a:pt x="115985" y="2819763"/>
                  <a:pt x="110089" y="1517342"/>
                  <a:pt x="110089" y="2654710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Volný tvar 68"/>
          <p:cNvSpPr/>
          <p:nvPr/>
        </p:nvSpPr>
        <p:spPr>
          <a:xfrm>
            <a:off x="2654710" y="2536723"/>
            <a:ext cx="3819832" cy="3510116"/>
          </a:xfrm>
          <a:custGeom>
            <a:avLst/>
            <a:gdLst>
              <a:gd name="connsiteX0" fmla="*/ 0 w 3819832"/>
              <a:gd name="connsiteY0" fmla="*/ 0 h 3510116"/>
              <a:gd name="connsiteX1" fmla="*/ 29496 w 3819832"/>
              <a:gd name="connsiteY1" fmla="*/ 3038167 h 3510116"/>
              <a:gd name="connsiteX2" fmla="*/ 73742 w 3819832"/>
              <a:gd name="connsiteY2" fmla="*/ 3052916 h 3510116"/>
              <a:gd name="connsiteX3" fmla="*/ 176980 w 3819832"/>
              <a:gd name="connsiteY3" fmla="*/ 3067664 h 3510116"/>
              <a:gd name="connsiteX4" fmla="*/ 353961 w 3819832"/>
              <a:gd name="connsiteY4" fmla="*/ 3097161 h 3510116"/>
              <a:gd name="connsiteX5" fmla="*/ 471948 w 3819832"/>
              <a:gd name="connsiteY5" fmla="*/ 3126658 h 3510116"/>
              <a:gd name="connsiteX6" fmla="*/ 575187 w 3819832"/>
              <a:gd name="connsiteY6" fmla="*/ 3156154 h 3510116"/>
              <a:gd name="connsiteX7" fmla="*/ 722671 w 3819832"/>
              <a:gd name="connsiteY7" fmla="*/ 3170903 h 3510116"/>
              <a:gd name="connsiteX8" fmla="*/ 811161 w 3819832"/>
              <a:gd name="connsiteY8" fmla="*/ 3185651 h 3510116"/>
              <a:gd name="connsiteX9" fmla="*/ 1873045 w 3819832"/>
              <a:gd name="connsiteY9" fmla="*/ 3170903 h 3510116"/>
              <a:gd name="connsiteX10" fmla="*/ 1932038 w 3819832"/>
              <a:gd name="connsiteY10" fmla="*/ 3156154 h 3510116"/>
              <a:gd name="connsiteX11" fmla="*/ 2094271 w 3819832"/>
              <a:gd name="connsiteY11" fmla="*/ 3141406 h 3510116"/>
              <a:gd name="connsiteX12" fmla="*/ 3111909 w 3819832"/>
              <a:gd name="connsiteY12" fmla="*/ 3111909 h 3510116"/>
              <a:gd name="connsiteX13" fmla="*/ 3156155 w 3819832"/>
              <a:gd name="connsiteY13" fmla="*/ 3097161 h 3510116"/>
              <a:gd name="connsiteX14" fmla="*/ 3421625 w 3819832"/>
              <a:gd name="connsiteY14" fmla="*/ 3082412 h 3510116"/>
              <a:gd name="connsiteX15" fmla="*/ 3760838 w 3819832"/>
              <a:gd name="connsiteY15" fmla="*/ 3156154 h 3510116"/>
              <a:gd name="connsiteX16" fmla="*/ 3790335 w 3819832"/>
              <a:gd name="connsiteY16" fmla="*/ 3200400 h 3510116"/>
              <a:gd name="connsiteX17" fmla="*/ 3805084 w 3819832"/>
              <a:gd name="connsiteY17" fmla="*/ 3259393 h 3510116"/>
              <a:gd name="connsiteX18" fmla="*/ 3819832 w 3819832"/>
              <a:gd name="connsiteY18" fmla="*/ 3510116 h 3510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19832" h="3510116">
                <a:moveTo>
                  <a:pt x="0" y="0"/>
                </a:moveTo>
                <a:cubicBezTo>
                  <a:pt x="9832" y="1012722"/>
                  <a:pt x="5040" y="2025692"/>
                  <a:pt x="29496" y="3038167"/>
                </a:cubicBezTo>
                <a:cubicBezTo>
                  <a:pt x="29871" y="3053709"/>
                  <a:pt x="58497" y="3049867"/>
                  <a:pt x="73742" y="3052916"/>
                </a:cubicBezTo>
                <a:cubicBezTo>
                  <a:pt x="107829" y="3059733"/>
                  <a:pt x="142643" y="3062242"/>
                  <a:pt x="176980" y="3067664"/>
                </a:cubicBezTo>
                <a:cubicBezTo>
                  <a:pt x="236056" y="3076992"/>
                  <a:pt x="295315" y="3085432"/>
                  <a:pt x="353961" y="3097161"/>
                </a:cubicBezTo>
                <a:cubicBezTo>
                  <a:pt x="393713" y="3105111"/>
                  <a:pt x="432968" y="3115521"/>
                  <a:pt x="471948" y="3126658"/>
                </a:cubicBezTo>
                <a:cubicBezTo>
                  <a:pt x="506361" y="3136490"/>
                  <a:pt x="539942" y="3149934"/>
                  <a:pt x="575187" y="3156154"/>
                </a:cubicBezTo>
                <a:cubicBezTo>
                  <a:pt x="623842" y="3164740"/>
                  <a:pt x="673646" y="3164775"/>
                  <a:pt x="722671" y="3170903"/>
                </a:cubicBezTo>
                <a:cubicBezTo>
                  <a:pt x="752344" y="3174612"/>
                  <a:pt x="781664" y="3180735"/>
                  <a:pt x="811161" y="3185651"/>
                </a:cubicBezTo>
                <a:lnTo>
                  <a:pt x="1873045" y="3170903"/>
                </a:lnTo>
                <a:cubicBezTo>
                  <a:pt x="1893308" y="3170370"/>
                  <a:pt x="1911946" y="3158833"/>
                  <a:pt x="1932038" y="3156154"/>
                </a:cubicBezTo>
                <a:cubicBezTo>
                  <a:pt x="1985862" y="3148977"/>
                  <a:pt x="2040193" y="3146322"/>
                  <a:pt x="2094271" y="3141406"/>
                </a:cubicBezTo>
                <a:cubicBezTo>
                  <a:pt x="2448519" y="3023326"/>
                  <a:pt x="2078020" y="3141877"/>
                  <a:pt x="3111909" y="3111909"/>
                </a:cubicBezTo>
                <a:cubicBezTo>
                  <a:pt x="3127449" y="3111459"/>
                  <a:pt x="3140679" y="3098635"/>
                  <a:pt x="3156155" y="3097161"/>
                </a:cubicBezTo>
                <a:cubicBezTo>
                  <a:pt x="3244382" y="3088758"/>
                  <a:pt x="3333135" y="3087328"/>
                  <a:pt x="3421625" y="3082412"/>
                </a:cubicBezTo>
                <a:cubicBezTo>
                  <a:pt x="3805578" y="3100696"/>
                  <a:pt x="3674001" y="3004187"/>
                  <a:pt x="3760838" y="3156154"/>
                </a:cubicBezTo>
                <a:cubicBezTo>
                  <a:pt x="3769632" y="3171544"/>
                  <a:pt x="3780503" y="3185651"/>
                  <a:pt x="3790335" y="3200400"/>
                </a:cubicBezTo>
                <a:cubicBezTo>
                  <a:pt x="3795251" y="3220064"/>
                  <a:pt x="3803162" y="3239215"/>
                  <a:pt x="3805084" y="3259393"/>
                </a:cubicBezTo>
                <a:cubicBezTo>
                  <a:pt x="3813021" y="3342735"/>
                  <a:pt x="3819832" y="3510116"/>
                  <a:pt x="3819832" y="3510116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3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0486 -0.10324 L 0.20642 -0.10116 L 0.20312 -0.58079 " pathEditMode="relative" ptsTypes="AAAA">
                                      <p:cBhvr>
                                        <p:cTn id="12" dur="6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-0.00798 -0.44097 L 0.49601 -0.43055 " pathEditMode="relative" ptsTypes="AAA">
                                      <p:cBhvr>
                                        <p:cTn id="32" dur="6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00782 -0.10486 L -0.42518 -0.09445 L -0.43316 -0.5669 " pathEditMode="relative" ptsTypes="AAAA">
                                      <p:cBhvr>
                                        <p:cTn id="52" dur="6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5" grpId="0"/>
      <p:bldP spid="37" grpId="0" animBg="1"/>
      <p:bldP spid="38" grpId="0" animBg="1"/>
      <p:bldP spid="40" grpId="0"/>
      <p:bldP spid="41" grpId="0"/>
      <p:bldP spid="66" grpId="0" animBg="1"/>
      <p:bldP spid="68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67600" cy="634082"/>
          </a:xfrm>
        </p:spPr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280920" cy="590465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Cílem prezentace je seznámit se se slovní zásobou, jako je pojmenování jednotlivých objektů ve městě a dále orientace po městě.</a:t>
            </a:r>
          </a:p>
          <a:p>
            <a:pPr algn="just"/>
            <a:r>
              <a:rPr lang="cs-CZ" dirty="0" smtClean="0"/>
              <a:t>Nejdřív jsou studenti seznámeni se základní slovní zásobou, poté si ji mohou procvičit tak, že přiřadí správný překlad. Ten se po kliknutí přesune na správné místo.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N</a:t>
            </a:r>
            <a:r>
              <a:rPr lang="cs-CZ" dirty="0" smtClean="0"/>
              <a:t>ásledují fotografie, studenti pojmenují objekt na obrázku, po kliknutí se objeví správný překlad.</a:t>
            </a:r>
          </a:p>
          <a:p>
            <a:pPr algn="just"/>
            <a:r>
              <a:rPr lang="cs-CZ" dirty="0" smtClean="0"/>
              <a:t>Následují základní fráze a pojmy (po kliknutí se objeví překlad).</a:t>
            </a:r>
          </a:p>
          <a:p>
            <a:pPr algn="just"/>
            <a:r>
              <a:rPr lang="cs-CZ" dirty="0" smtClean="0"/>
              <a:t>Cílem posledního cvičení je popsat cestu, po níž se pohybují „</a:t>
            </a:r>
            <a:r>
              <a:rPr lang="cs-CZ" dirty="0" err="1" smtClean="0"/>
              <a:t>smajlíci</a:t>
            </a:r>
            <a:r>
              <a:rPr lang="cs-CZ" dirty="0" smtClean="0"/>
              <a:t>“. Po prvním kliknutí se nám objeví cíl cesty, druhé kliknutí se přesune do cíle, za třetí se vykreslí trasa. Poté studenti cestu popíší (rovně, doleva atd.) a při dalším kliknutí se objeví správný popis pro kontrolu.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0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LUGARES DE LA CIUDAD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0704658"/>
              </p:ext>
            </p:extLst>
          </p:nvPr>
        </p:nvGraphicFramePr>
        <p:xfrm>
          <a:off x="251520" y="1196752"/>
          <a:ext cx="8425631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033143"/>
              </a:tblGrid>
              <a:tr h="385256">
                <a:tc>
                  <a:txBody>
                    <a:bodyPr/>
                    <a:lstStyle/>
                    <a:p>
                      <a:endParaRPr lang="cs-CZ" sz="2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CENTRO</a:t>
                      </a:r>
                      <a:r>
                        <a:rPr lang="cs-CZ" sz="2600" baseline="0" dirty="0" smtClean="0"/>
                        <a:t> COMERCIAL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OBCHODNÍ CENTRUM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FARMACIA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LÉKÁRNA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</a:t>
                      </a:r>
                      <a:r>
                        <a:rPr lang="cs-CZ" sz="2600" baseline="0" dirty="0" smtClean="0"/>
                        <a:t> ESTACIÓN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NÁDRAŽÍ,</a:t>
                      </a:r>
                      <a:r>
                        <a:rPr lang="cs-CZ" sz="2600" baseline="0" dirty="0" smtClean="0"/>
                        <a:t> STANICE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HOSPITAL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NEMOCNICE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CIBERCAFÉ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INTERNET.</a:t>
                      </a:r>
                      <a:r>
                        <a:rPr lang="cs-CZ" sz="2600" baseline="0" dirty="0" smtClean="0"/>
                        <a:t> KAVÁRNA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HELADERÍA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PRODEJNA ZMRZLINY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AYUNTAMIENTO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RADNICE</a:t>
                      </a:r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ESCUELA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ŠKOLA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PARQUE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PARK</a:t>
                      </a:r>
                      <a:endParaRPr lang="cs-CZ" sz="2600" dirty="0"/>
                    </a:p>
                  </a:txBody>
                  <a:tcPr/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RESTAURANTE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RESTAURACE</a:t>
                      </a:r>
                      <a:endParaRPr lang="cs-CZ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7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2506479"/>
              </p:ext>
            </p:extLst>
          </p:nvPr>
        </p:nvGraphicFramePr>
        <p:xfrm>
          <a:off x="323528" y="1196752"/>
          <a:ext cx="8424936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3960440"/>
              </a:tblGrid>
              <a:tr h="370840">
                <a:tc>
                  <a:txBody>
                    <a:bodyPr/>
                    <a:lstStyle/>
                    <a:p>
                      <a:endParaRPr lang="cs-CZ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0" dirty="0" smtClean="0"/>
                        <a:t>LA IGLESIA</a:t>
                      </a:r>
                      <a:endParaRPr lang="cs-CZ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b="0" dirty="0" smtClean="0"/>
                        <a:t>KOSTEL</a:t>
                      </a:r>
                      <a:endParaRPr lang="cs-CZ" sz="2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FARMACIA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LÉKÁRNA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PARADA DEL</a:t>
                      </a:r>
                      <a:r>
                        <a:rPr lang="cs-CZ" sz="2600" baseline="0" dirty="0" smtClean="0"/>
                        <a:t> AUTOBÚS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AUTOBUS.</a:t>
                      </a:r>
                      <a:r>
                        <a:rPr lang="cs-CZ" sz="2600" baseline="0" dirty="0" smtClean="0"/>
                        <a:t> ZASTÁVKA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COMISARÍA DE POLICÍA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POLICEJNÍ STANICE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PARQUE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PARK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BANCO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BANKA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CAJERO AUTOMÁTICO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BANKOMAT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LA OFICINA</a:t>
                      </a:r>
                      <a:r>
                        <a:rPr lang="cs-CZ" sz="2600" baseline="0" dirty="0" smtClean="0"/>
                        <a:t> DE CORREOS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POŠTA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CAMPO</a:t>
                      </a:r>
                      <a:r>
                        <a:rPr lang="cs-CZ" sz="2600" baseline="0" dirty="0" smtClean="0"/>
                        <a:t> DE FÚTBOL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FOTBALOVÉ HŘIŠTĚ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EL ESTADIO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STADION</a:t>
                      </a:r>
                      <a:endParaRPr lang="cs-CZ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1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TRADUCE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424936" cy="576064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LA ESCUELA</a:t>
            </a:r>
          </a:p>
          <a:p>
            <a:r>
              <a:rPr lang="cs-CZ" sz="2800" dirty="0" smtClean="0"/>
              <a:t>LA FARMACIA</a:t>
            </a:r>
          </a:p>
          <a:p>
            <a:r>
              <a:rPr lang="cs-CZ" sz="2800" dirty="0" smtClean="0"/>
              <a:t>EL HOSPITAL</a:t>
            </a:r>
          </a:p>
          <a:p>
            <a:r>
              <a:rPr lang="cs-CZ" sz="2800" dirty="0" smtClean="0"/>
              <a:t>EL CIBERCAFÉ</a:t>
            </a:r>
          </a:p>
          <a:p>
            <a:r>
              <a:rPr lang="cs-CZ" sz="2800" dirty="0" smtClean="0"/>
              <a:t>LA PARADA DEL AUTOBÚS</a:t>
            </a:r>
          </a:p>
          <a:p>
            <a:r>
              <a:rPr lang="cs-CZ" sz="2800" dirty="0" smtClean="0"/>
              <a:t>EL BANCO</a:t>
            </a:r>
          </a:p>
          <a:p>
            <a:r>
              <a:rPr lang="cs-CZ" sz="2800" dirty="0" smtClean="0"/>
              <a:t>LA IGLESIA</a:t>
            </a:r>
          </a:p>
          <a:p>
            <a:r>
              <a:rPr lang="cs-CZ" sz="2800" dirty="0" smtClean="0"/>
              <a:t>EL PARQUE</a:t>
            </a:r>
          </a:p>
          <a:p>
            <a:r>
              <a:rPr lang="cs-CZ" sz="2800" dirty="0" smtClean="0"/>
              <a:t>LA COMISARÍA DE POLICÍA</a:t>
            </a:r>
          </a:p>
          <a:p>
            <a:r>
              <a:rPr lang="cs-CZ" sz="2800" dirty="0" smtClean="0"/>
              <a:t>EL RESTAURANTE</a:t>
            </a:r>
          </a:p>
          <a:p>
            <a:r>
              <a:rPr lang="cs-CZ" sz="2800" dirty="0" smtClean="0"/>
              <a:t>EL AYUNTAMIENTO</a:t>
            </a:r>
          </a:p>
          <a:p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6516216" y="836712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restaurace</a:t>
            </a:r>
            <a:endParaRPr lang="cs-CZ" sz="2800" dirty="0"/>
          </a:p>
        </p:txBody>
      </p:sp>
      <p:sp>
        <p:nvSpPr>
          <p:cNvPr id="5" name="Zaoblený obdélník 4"/>
          <p:cNvSpPr/>
          <p:nvPr/>
        </p:nvSpPr>
        <p:spPr>
          <a:xfrm>
            <a:off x="5763191" y="1367737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policie</a:t>
            </a:r>
            <a:endParaRPr lang="cs-CZ" sz="2800" dirty="0"/>
          </a:p>
        </p:txBody>
      </p:sp>
      <p:sp>
        <p:nvSpPr>
          <p:cNvPr id="6" name="Zaoblený obdélník 5"/>
          <p:cNvSpPr/>
          <p:nvPr/>
        </p:nvSpPr>
        <p:spPr>
          <a:xfrm>
            <a:off x="6917112" y="1871793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radnice</a:t>
            </a:r>
            <a:endParaRPr lang="cs-CZ" sz="2800" dirty="0"/>
          </a:p>
        </p:txBody>
      </p:sp>
      <p:sp>
        <p:nvSpPr>
          <p:cNvPr id="7" name="Zaoblený obdélník 6"/>
          <p:cNvSpPr/>
          <p:nvPr/>
        </p:nvSpPr>
        <p:spPr>
          <a:xfrm>
            <a:off x="6084168" y="2375849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park</a:t>
            </a:r>
            <a:endParaRPr lang="cs-CZ" sz="2800" dirty="0"/>
          </a:p>
        </p:txBody>
      </p:sp>
      <p:sp>
        <p:nvSpPr>
          <p:cNvPr id="8" name="Zaoblený obdélník 7"/>
          <p:cNvSpPr/>
          <p:nvPr/>
        </p:nvSpPr>
        <p:spPr>
          <a:xfrm>
            <a:off x="6650439" y="2913737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škola</a:t>
            </a:r>
            <a:endParaRPr lang="cs-CZ" sz="2800" dirty="0"/>
          </a:p>
        </p:txBody>
      </p:sp>
      <p:sp>
        <p:nvSpPr>
          <p:cNvPr id="9" name="Zaoblený obdélník 8"/>
          <p:cNvSpPr/>
          <p:nvPr/>
        </p:nvSpPr>
        <p:spPr>
          <a:xfrm>
            <a:off x="6128473" y="343644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zastávka</a:t>
            </a:r>
            <a:endParaRPr lang="cs-CZ" sz="2800" dirty="0"/>
          </a:p>
        </p:txBody>
      </p:sp>
      <p:sp>
        <p:nvSpPr>
          <p:cNvPr id="10" name="Zaoblený obdélník 9"/>
          <p:cNvSpPr/>
          <p:nvPr/>
        </p:nvSpPr>
        <p:spPr>
          <a:xfrm>
            <a:off x="6680054" y="4002423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banka</a:t>
            </a:r>
            <a:endParaRPr lang="cs-CZ" sz="28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6084168" y="4567748"/>
            <a:ext cx="2993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internet.kavárna</a:t>
            </a:r>
            <a:endParaRPr lang="cs-CZ" sz="28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6683424" y="507180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kostel</a:t>
            </a:r>
            <a:endParaRPr lang="cs-CZ" sz="28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6158029" y="557586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lékárna</a:t>
            </a:r>
            <a:endParaRPr lang="cs-CZ" sz="2800" dirty="0"/>
          </a:p>
        </p:txBody>
      </p:sp>
      <p:sp>
        <p:nvSpPr>
          <p:cNvPr id="16" name="Zaoblený obdélník 15"/>
          <p:cNvSpPr/>
          <p:nvPr/>
        </p:nvSpPr>
        <p:spPr>
          <a:xfrm>
            <a:off x="6516275" y="6079916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nemocnice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938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5.55556E-6 L -0.33871 -0.29444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-0.30486 -0.60208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-0.34357 -0.6044 " pathEditMode="relative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29844 -0.3118 " pathEditMode="relative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-0.0967 -0.07754 " pathEditMode="relative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43698 -0.09028 " pathEditMode="relative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1.48148E-6 L -0.4033 -0.17199 " pathEditMode="relative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2963E-6 L -0.35 0.30116 " pathEditMode="relative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5.18519E-6 L -0.05329 0.52477 " pathEditMode="relative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28073 0.66666 " pathEditMode="relative" ptsTypes="AA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30469 0.5956 " pathEditMode="relative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HAY EN LA FOTO?</a:t>
            </a:r>
            <a:endParaRPr lang="cs-CZ" sz="2800" b="1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26" y="1108078"/>
            <a:ext cx="2027334" cy="304100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736" y="3878875"/>
            <a:ext cx="4101252" cy="27363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95710"/>
            <a:ext cx="3456384" cy="241946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694" y="404664"/>
            <a:ext cx="2016224" cy="288927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555776" y="1181639"/>
            <a:ext cx="2486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CENTRO </a:t>
            </a:r>
          </a:p>
          <a:p>
            <a:r>
              <a:rPr lang="cs-CZ" sz="2800" b="1" dirty="0" smtClean="0"/>
              <a:t>COMERCIAL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01735" y="3293941"/>
            <a:ext cx="3711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RESTAURANTE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826966" y="422108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ESCUELA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57639" y="2763352"/>
            <a:ext cx="3546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AYUNTAMIENTO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502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2590264" cy="172819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32656"/>
            <a:ext cx="2790814" cy="209967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04692"/>
            <a:ext cx="3888432" cy="29163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2656"/>
            <a:ext cx="2104008" cy="315601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78" y="4106964"/>
            <a:ext cx="3999880" cy="2587422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395536" y="217071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ESTACIÓN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176385" y="3411577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BANCO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868144" y="2338821"/>
            <a:ext cx="2792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LA OFICINA DE CORREOS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314745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CIBERCAFÉ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35688" y="3615868"/>
            <a:ext cx="26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HOSPITAL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981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872320"/>
            <a:ext cx="1728192" cy="172819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783868"/>
            <a:ext cx="2632208" cy="36306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3744416" cy="28083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15" y="3809341"/>
            <a:ext cx="3592929" cy="269469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75015" y="3068960"/>
            <a:ext cx="2368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IGLESIA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19464" y="26064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CAJERO AUTOMÁTICO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12160" y="607729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FARMACIA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067944" y="4316531"/>
            <a:ext cx="311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HELADERÍA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773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Vocabulario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básico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052736"/>
            <a:ext cx="9144000" cy="56166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¿</a:t>
            </a:r>
            <a:r>
              <a:rPr lang="cs-CZ" sz="2800" dirty="0" err="1" smtClean="0"/>
              <a:t>Cómo</a:t>
            </a:r>
            <a:r>
              <a:rPr lang="cs-CZ" sz="2800" dirty="0" smtClean="0"/>
              <a:t> </a:t>
            </a:r>
            <a:r>
              <a:rPr lang="cs-CZ" sz="2800" dirty="0" err="1" smtClean="0"/>
              <a:t>voy</a:t>
            </a:r>
            <a:r>
              <a:rPr lang="cs-CZ" sz="2800" dirty="0" smtClean="0"/>
              <a:t>?				Jak se dostanu?</a:t>
            </a:r>
          </a:p>
          <a:p>
            <a:r>
              <a:rPr lang="cs-CZ" sz="2800" dirty="0" smtClean="0"/>
              <a:t>¿</a:t>
            </a:r>
            <a:r>
              <a:rPr lang="cs-CZ" sz="2800" dirty="0" err="1" smtClean="0"/>
              <a:t>Cómo</a:t>
            </a:r>
            <a:r>
              <a:rPr lang="cs-CZ" sz="2800" dirty="0" smtClean="0"/>
              <a:t> se </a:t>
            </a:r>
            <a:r>
              <a:rPr lang="cs-CZ" sz="2800" dirty="0" err="1" smtClean="0"/>
              <a:t>va</a:t>
            </a:r>
            <a:r>
              <a:rPr lang="cs-CZ" sz="2800" dirty="0" smtClean="0"/>
              <a:t>?				Jak se jde?</a:t>
            </a:r>
          </a:p>
          <a:p>
            <a:r>
              <a:rPr lang="cs-CZ" sz="2800" dirty="0" err="1" smtClean="0"/>
              <a:t>Sigues</a:t>
            </a:r>
            <a:r>
              <a:rPr lang="cs-CZ" sz="2800" dirty="0" smtClean="0"/>
              <a:t> </a:t>
            </a:r>
            <a:r>
              <a:rPr lang="cs-CZ" sz="2800" dirty="0" err="1" smtClean="0"/>
              <a:t>todo</a:t>
            </a:r>
            <a:r>
              <a:rPr lang="cs-CZ" sz="2800" dirty="0" smtClean="0"/>
              <a:t> </a:t>
            </a:r>
            <a:r>
              <a:rPr lang="cs-CZ" sz="2800" dirty="0" err="1" smtClean="0"/>
              <a:t>recto</a:t>
            </a:r>
            <a:r>
              <a:rPr lang="cs-CZ" sz="2800" dirty="0" smtClean="0"/>
              <a:t>.			Půjdeš rovně.</a:t>
            </a:r>
          </a:p>
          <a:p>
            <a:r>
              <a:rPr lang="cs-CZ" sz="2800" dirty="0" err="1" smtClean="0"/>
              <a:t>Giras</a:t>
            </a:r>
            <a:r>
              <a:rPr lang="cs-CZ" sz="2800" dirty="0" smtClean="0"/>
              <a:t> a la </a:t>
            </a:r>
            <a:r>
              <a:rPr lang="cs-CZ" sz="2800" dirty="0" err="1" smtClean="0"/>
              <a:t>derecha</a:t>
            </a:r>
            <a:r>
              <a:rPr lang="cs-CZ" sz="2800" dirty="0" smtClean="0"/>
              <a:t>.			Odbočíš doprava.</a:t>
            </a:r>
          </a:p>
          <a:p>
            <a:r>
              <a:rPr lang="cs-CZ" sz="2800" dirty="0" err="1" smtClean="0"/>
              <a:t>Giras</a:t>
            </a:r>
            <a:r>
              <a:rPr lang="cs-CZ" sz="2800" dirty="0" smtClean="0"/>
              <a:t> a la </a:t>
            </a:r>
            <a:r>
              <a:rPr lang="cs-CZ" sz="2800" dirty="0" err="1" smtClean="0"/>
              <a:t>izquierda</a:t>
            </a:r>
            <a:r>
              <a:rPr lang="cs-CZ" sz="2800" dirty="0" smtClean="0"/>
              <a:t>.			Odbočíš doleva.</a:t>
            </a:r>
          </a:p>
          <a:p>
            <a:r>
              <a:rPr lang="cs-CZ" sz="2800" dirty="0" err="1" smtClean="0"/>
              <a:t>Cruzas</a:t>
            </a:r>
            <a:r>
              <a:rPr lang="cs-CZ" sz="2800" dirty="0" smtClean="0"/>
              <a:t> la plaza.			Přejdeš náměstí.</a:t>
            </a:r>
          </a:p>
          <a:p>
            <a:r>
              <a:rPr lang="cs-CZ" sz="2800" dirty="0" err="1" smtClean="0"/>
              <a:t>Coges</a:t>
            </a:r>
            <a:r>
              <a:rPr lang="cs-CZ" sz="2800" dirty="0" smtClean="0"/>
              <a:t>/</a:t>
            </a:r>
            <a:r>
              <a:rPr lang="cs-CZ" sz="2800" dirty="0" err="1" smtClean="0"/>
              <a:t>tomas</a:t>
            </a:r>
            <a:r>
              <a:rPr lang="cs-CZ" sz="2800" dirty="0" smtClean="0"/>
              <a:t> el </a:t>
            </a:r>
            <a:r>
              <a:rPr lang="cs-CZ" sz="2800" dirty="0" err="1" smtClean="0"/>
              <a:t>autobús</a:t>
            </a:r>
            <a:r>
              <a:rPr lang="cs-CZ" sz="2800" dirty="0" smtClean="0"/>
              <a:t>.		Pojedeš autobusem.</a:t>
            </a:r>
          </a:p>
          <a:p>
            <a:r>
              <a:rPr lang="cs-CZ" sz="2800" dirty="0" err="1" smtClean="0"/>
              <a:t>Bajas</a:t>
            </a:r>
            <a:r>
              <a:rPr lang="cs-CZ" sz="2800" dirty="0" smtClean="0"/>
              <a:t> en la </a:t>
            </a:r>
            <a:r>
              <a:rPr lang="cs-CZ" sz="2800" dirty="0" err="1" smtClean="0"/>
              <a:t>estación</a:t>
            </a:r>
            <a:r>
              <a:rPr lang="cs-CZ" sz="2800" dirty="0" smtClean="0"/>
              <a:t>/</a:t>
            </a:r>
            <a:r>
              <a:rPr lang="cs-CZ" sz="2800" dirty="0" err="1" smtClean="0"/>
              <a:t>parada</a:t>
            </a:r>
            <a:r>
              <a:rPr lang="cs-CZ" sz="2800" dirty="0" smtClean="0"/>
              <a:t>.	Vystoupíš na stanici</a:t>
            </a:r>
          </a:p>
          <a:p>
            <a:r>
              <a:rPr lang="cs-CZ" sz="2800" dirty="0" err="1" smtClean="0"/>
              <a:t>Vas</a:t>
            </a:r>
            <a:r>
              <a:rPr lang="cs-CZ" sz="2800" dirty="0" smtClean="0"/>
              <a:t> en </a:t>
            </a:r>
            <a:r>
              <a:rPr lang="cs-CZ" sz="2800" dirty="0" err="1" smtClean="0"/>
              <a:t>autobús</a:t>
            </a:r>
            <a:r>
              <a:rPr lang="cs-CZ" sz="2800" dirty="0" smtClean="0"/>
              <a:t>, metro, </a:t>
            </a:r>
            <a:r>
              <a:rPr lang="cs-CZ" sz="2800" dirty="0" err="1" smtClean="0"/>
              <a:t>tranvía</a:t>
            </a:r>
            <a:r>
              <a:rPr lang="cs-CZ" sz="2800" dirty="0" smtClean="0"/>
              <a:t>.	Pojedeš autobusem...</a:t>
            </a:r>
          </a:p>
          <a:p>
            <a:r>
              <a:rPr lang="cs-CZ" sz="2800" dirty="0" err="1" smtClean="0"/>
              <a:t>Cambias</a:t>
            </a:r>
            <a:r>
              <a:rPr lang="cs-CZ" sz="2800" dirty="0" smtClean="0"/>
              <a:t> a …				Přestoupíš na…</a:t>
            </a:r>
          </a:p>
          <a:p>
            <a:r>
              <a:rPr lang="cs-CZ" sz="2800" dirty="0" err="1" smtClean="0"/>
              <a:t>Vas</a:t>
            </a:r>
            <a:r>
              <a:rPr lang="cs-CZ" sz="2800" dirty="0" smtClean="0"/>
              <a:t> en </a:t>
            </a:r>
            <a:r>
              <a:rPr lang="cs-CZ" sz="2800" dirty="0" err="1" smtClean="0"/>
              <a:t>dirección</a:t>
            </a:r>
            <a:r>
              <a:rPr lang="cs-CZ" sz="2800" dirty="0" smtClean="0"/>
              <a:t> a …			Pojedeš směrem na...</a:t>
            </a:r>
          </a:p>
          <a:p>
            <a:pPr lvl="1"/>
            <a:endParaRPr lang="cs-CZ" sz="25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2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</TotalTime>
  <Words>408</Words>
  <Application>Microsoft Office PowerPoint</Application>
  <PresentationFormat>Předvádění na obrazovce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Arkýř</vt:lpstr>
      <vt:lpstr> ¿CÓMO VOY?</vt:lpstr>
      <vt:lpstr>popis:</vt:lpstr>
      <vt:lpstr>LOS LUGARES DE LA CIUDAD</vt:lpstr>
      <vt:lpstr>Prezentace aplikace PowerPoint</vt:lpstr>
      <vt:lpstr>TRADUCE</vt:lpstr>
      <vt:lpstr>¿QUÉ HAY EN LA FOTO?</vt:lpstr>
      <vt:lpstr>Prezentace aplikace PowerPoint</vt:lpstr>
      <vt:lpstr>Prezentace aplikace PowerPoint</vt:lpstr>
      <vt:lpstr>Vocabulario básico:</vt:lpstr>
      <vt:lpstr>Completa las instrucciones: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VOY?</dc:title>
  <dc:creator>Eva Šimonková</dc:creator>
  <cp:lastModifiedBy>Eva Šimonková</cp:lastModifiedBy>
  <cp:revision>25</cp:revision>
  <dcterms:created xsi:type="dcterms:W3CDTF">2013-10-27T20:31:05Z</dcterms:created>
  <dcterms:modified xsi:type="dcterms:W3CDTF">2014-03-27T07:41:01Z</dcterms:modified>
</cp:coreProperties>
</file>