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7" r:id="rId11"/>
    <p:sldId id="270" r:id="rId12"/>
    <p:sldId id="281" r:id="rId13"/>
    <p:sldId id="282" r:id="rId14"/>
    <p:sldId id="264" r:id="rId15"/>
    <p:sldId id="269" r:id="rId16"/>
    <p:sldId id="268" r:id="rId17"/>
    <p:sldId id="26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687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980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593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95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337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558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057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99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841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049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646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C4D4-D284-4ECB-A417-B0B7C92BDD0F}" type="datetimeFigureOut">
              <a:rPr lang="es-ES_tradnl" smtClean="0"/>
              <a:t>06/06/2017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1051-5E08-4647-8DA1-B291065BD1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856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png"/><Relationship Id="rId7" Type="http://schemas.openxmlformats.org/officeDocument/2006/relationships/image" Target="../media/image3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44.png"/><Relationship Id="rId4" Type="http://schemas.openxmlformats.org/officeDocument/2006/relationships/image" Target="../media/image30.jp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7.jp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hite_cane_sugar.JPG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%C4%8Derven%C3%A1-paprika-biologick%C3%BD-417106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potraviny-zv%C3%AD%C5%99ata-vejce-316412/" TargetMode="External"/><Relationship Id="rId5" Type="http://schemas.openxmlformats.org/officeDocument/2006/relationships/hyperlink" Target="http://pixabay.com/es/frutas-dulce-ex%C3%B3ticas-pi%C3%B1a-82524/" TargetMode="External"/><Relationship Id="rId4" Type="http://schemas.openxmlformats.org/officeDocument/2006/relationships/hyperlink" Target="http://pixabay.com/cs/kytara-afrika-%C4%8Dern%C3%A1-d%C4%9Bti-u%C4%8Den%C3%AD-435094/" TargetMode="External"/><Relationship Id="rId9" Type="http://schemas.openxmlformats.org/officeDocument/2006/relationships/hyperlink" Target="http://commons.wikimedia.org/w/index.php?title=User:Fritzs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Italian_olive_oil_2007.jpg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en.wikipedia.org/wiki/de:Benutzer:Zerohund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anchego.jpg?uselang=cs" TargetMode="External"/><Relationship Id="rId5" Type="http://schemas.openxmlformats.org/officeDocument/2006/relationships/hyperlink" Target="http://pixabay.com/es/carne-parrilla-los-alimentos-448494/" TargetMode="External"/><Relationship Id="rId10" Type="http://schemas.openxmlformats.org/officeDocument/2006/relationships/hyperlink" Target="http://pixabay.com/cs/ku%C5%99e-brojler-maso-1140/" TargetMode="External"/><Relationship Id="rId4" Type="http://schemas.openxmlformats.org/officeDocument/2006/relationships/hyperlink" Target="http://pixabay.com/cs/ryby-cejn-provence-sar-mo%C5%99e-595317/" TargetMode="External"/><Relationship Id="rId9" Type="http://schemas.openxmlformats.org/officeDocument/2006/relationships/hyperlink" Target="http://commons.wikimedia.org/wiki/User:Alex_E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ser_talk:FiveRings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en.wikipedia.org/wiki/User:FiveRings" TargetMode="External"/><Relationship Id="rId12" Type="http://schemas.openxmlformats.org/officeDocument/2006/relationships/hyperlink" Target="http://commons.wikimedia.org/wiki/User:Agne27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ilk-bottle.jpg?uselang=cs" TargetMode="External"/><Relationship Id="rId11" Type="http://schemas.openxmlformats.org/officeDocument/2006/relationships/hyperlink" Target="http://commons.wikimedia.org/wiki/File:Graciano_wine_from_Rioja.jpg?uselang=cs" TargetMode="External"/><Relationship Id="rId5" Type="http://schemas.openxmlformats.org/officeDocument/2006/relationships/hyperlink" Target="http://commons.wikimedia.org/wiki/User:Ranveig" TargetMode="External"/><Relationship Id="rId10" Type="http://schemas.openxmlformats.org/officeDocument/2006/relationships/hyperlink" Target="http://pixabay.com/cs/role-weizenbroetchen-pek%C3%A1rna-276774/" TargetMode="External"/><Relationship Id="rId4" Type="http://schemas.openxmlformats.org/officeDocument/2006/relationships/hyperlink" Target="http://commons.wikimedia.org/wiki/File:Mj%C3%B8l.jpg" TargetMode="External"/><Relationship Id="rId9" Type="http://schemas.openxmlformats.org/officeDocument/2006/relationships/hyperlink" Target="http://en.wikipedia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potraviny-zv%C3%AD%C5%99ata-vejce-316412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ku%C5%99e-brojler-maso-1140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jam-p%C5%99%C3%ADpravky-sklenice-ovoce-428094/" TargetMode="External"/><Relationship Id="rId5" Type="http://schemas.openxmlformats.org/officeDocument/2006/relationships/hyperlink" Target="http://commons.wikimedia.org/wiki/File:Tuna_can_(2).jpg?uselang=cs" TargetMode="External"/><Relationship Id="rId4" Type="http://schemas.openxmlformats.org/officeDocument/2006/relationships/hyperlink" Target="http://pixabay.com/cs/madrid-%C5%A1pan%C4%9Blsko-museo-del-jam%C3%B3n-250090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hite_cane_sugar.JPG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r%C3%BD%C5%BEe-potraviny-zdrav%C3%A1-kuchyn%C4%9B-498688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lex_Ex" TargetMode="External"/><Relationship Id="rId5" Type="http://schemas.openxmlformats.org/officeDocument/2006/relationships/hyperlink" Target="http://commons.wikimedia.org/wiki/File:Italian_olive_oil_2007.jpg" TargetMode="External"/><Relationship Id="rId10" Type="http://schemas.openxmlformats.org/officeDocument/2006/relationships/hyperlink" Target="http://pixabay.com/cs/madrid-%C5%A1pan%C4%9Blsko-museo-del-jam%C3%B3n-250090/" TargetMode="External"/><Relationship Id="rId4" Type="http://schemas.openxmlformats.org/officeDocument/2006/relationships/hyperlink" Target="http://pixabay.com/es/frutas-dulce-ex%C3%B3ticas-pi%C3%B1a-82524/" TargetMode="External"/><Relationship Id="rId9" Type="http://schemas.openxmlformats.org/officeDocument/2006/relationships/hyperlink" Target="http://commons.wikimedia.org/w/index.php?title=User:Fritzs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jahoda-ovoce-%C4%8Derven%C3%A1-539138/" TargetMode="External"/><Relationship Id="rId3" Type="http://schemas.openxmlformats.org/officeDocument/2006/relationships/hyperlink" Target="http://commons.wikimedia.org/wiki/User:Agne27" TargetMode="External"/><Relationship Id="rId7" Type="http://schemas.openxmlformats.org/officeDocument/2006/relationships/hyperlink" Target="http://commons.wikimedia.org/wiki/User:Ranveig" TargetMode="External"/><Relationship Id="rId2" Type="http://schemas.openxmlformats.org/officeDocument/2006/relationships/hyperlink" Target="http://commons.wikimedia.org/wiki/File:Graciano_wine_from_Rioja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j%C3%B8l.jpg" TargetMode="External"/><Relationship Id="rId5" Type="http://schemas.openxmlformats.org/officeDocument/2006/relationships/hyperlink" Target="http://pixabay.com/cs/service/faq/" TargetMode="External"/><Relationship Id="rId4" Type="http://schemas.openxmlformats.org/officeDocument/2006/relationships/hyperlink" Target="http://pixabay.com/go/?t=/service/terms/" TargetMode="External"/><Relationship Id="rId9" Type="http://schemas.openxmlformats.org/officeDocument/2006/relationships/hyperlink" Target="http://pixabay.com/cs/citron-zral%C3%A9-%C4%8Derstv%C3%A9-split-citrus-566551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modr%C3%A9-hrozny-samoz%C5%99ejm%C4%9B-modr%C3%A1-439302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ban%C3%A1n-ovoce-%C5%BElut%C3%A1-tropick%C3%BD-161100/" TargetMode="External"/><Relationship Id="rId5" Type="http://schemas.openxmlformats.org/officeDocument/2006/relationships/hyperlink" Target="http://pixabay.com/cs/kantalup-sladk%C3%BD-meloun-meloun-470252/" TargetMode="External"/><Relationship Id="rId4" Type="http://schemas.openxmlformats.org/officeDocument/2006/relationships/hyperlink" Target="http://pixabay.com/cs/pomeran%C4%8De-ovoce-vitam%C3%ADny-428073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mrkev-zelenina-potraviny-oran%C5%BEov%C3%BD-382686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paprika-zelenina-%C5%BElut%C3%A1-%C4%8Derven%C3%A1-421088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okurka-zeleniny-zelen%C3%A1-zahrada-18742/" TargetMode="External"/><Relationship Id="rId5" Type="http://schemas.openxmlformats.org/officeDocument/2006/relationships/hyperlink" Target="http://pixabay.com/cs/vinice-broskev-346325/" TargetMode="External"/><Relationship Id="rId4" Type="http://schemas.openxmlformats.org/officeDocument/2006/relationships/hyperlink" Target="http://pixabay.com/cs/vodn%C3%AD-meloun-ovoce-%C4%8Derven%C3%A1-166842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pomeran%C4%8De-ovoce-vitam%C3%ADny-428073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%C4%8Desnek-ko%C5%99en%C3%AD-v%C5%AFn%C4%9B-chu%C5%A5-potraviny-1808/" TargetMode="External"/><Relationship Id="rId5" Type="http://schemas.openxmlformats.org/officeDocument/2006/relationships/hyperlink" Target="http://pixabay.com/cs/cibule-allium-cepa-%C4%8Derven%C3%A1-cibule-276590/" TargetMode="External"/><Relationship Id="rId4" Type="http://schemas.openxmlformats.org/officeDocument/2006/relationships/hyperlink" Target="http://pixabay.com/cs/raj%C4%8De-klastr-dosp%C4%9Bl%C3%BD-%C4%8Derven%C3%A1-j%C3%ADdlo-473764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modr%C3%A9-hrozny-samoz%C5%99ejm%C4%9B-modr%C3%A1-439302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p%C4%9Bkn%C3%BD-jablka-zelen%C3%A1-j%C3%ADst-zdrav%C4%9B-214170/" TargetMode="External"/><Relationship Id="rId5" Type="http://schemas.openxmlformats.org/officeDocument/2006/relationships/hyperlink" Target="http://pixabay.com/cs/jahoda-ovoce-%C4%8Derven%C3%A1-539138/" TargetMode="External"/><Relationship Id="rId4" Type="http://schemas.openxmlformats.org/officeDocument/2006/relationships/hyperlink" Target="http://pixabay.com/cs/ban%C3%A1n-ovoce-%C5%BElut%C3%A1-tropick%C3%BD-161100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mrkev-zelenina-potraviny-oran%C5%BEov%C3%BD-382686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paprika-zelenina-%C5%BElut%C3%A1-%C4%8Derven%C3%A1-421088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okurka-zeleniny-zelen%C3%A1-zahrada-18742/" TargetMode="External"/><Relationship Id="rId5" Type="http://schemas.openxmlformats.org/officeDocument/2006/relationships/hyperlink" Target="http://pixabay.com/cs/citron-zral%C3%A9-%C4%8Derstv%C3%A9-split-citrus-566551/" TargetMode="External"/><Relationship Id="rId4" Type="http://schemas.openxmlformats.org/officeDocument/2006/relationships/hyperlink" Target="http://pixabay.com/cs/vodn%C3%AD-meloun-ovoce-%C4%8Derven%C3%A1-166842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lato_de_aceitunas_-_Toledo.JPG?uselang=cs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raj%C4%8De-klastr-dosp%C4%9Bl%C3%BD-%C4%8Derven%C3%A1-j%C3%ADdlo-473764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hn%C4%9Bd%C3%A1-detail-potraviny-%C4%8Derstv%C3%A9-2795/" TargetMode="External"/><Relationship Id="rId5" Type="http://schemas.openxmlformats.org/officeDocument/2006/relationships/hyperlink" Target="http://pixabay.com/cs/cibule-allium-cepa-%C4%8Derven%C3%A1-cibule-276590/" TargetMode="External"/><Relationship Id="rId4" Type="http://schemas.openxmlformats.org/officeDocument/2006/relationships/hyperlink" Target="http://pixabay.com/cs/%C4%8Desnek-ko%C5%99en%C3%AD-v%C5%AFn%C4%9B-chu%C5%A5-potraviny-1808/" TargetMode="External"/><Relationship Id="rId9" Type="http://schemas.openxmlformats.org/officeDocument/2006/relationships/hyperlink" Target="http://commons.wikimedia.org/wiki/User:Tamorlan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roquettes_with_salad.jpg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commons.wikimedia.org/wiki/File:Orejas_de_cerdo_-_Cerca.jpg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eople/29949792@N00" TargetMode="External"/><Relationship Id="rId5" Type="http://schemas.openxmlformats.org/officeDocument/2006/relationships/hyperlink" Target="http://commons.wikimedia.org/wiki/File:Chorizo_(2510364627).jpg" TargetMode="External"/><Relationship Id="rId10" Type="http://schemas.openxmlformats.org/officeDocument/2006/relationships/hyperlink" Target="http://www.flickr.com/people/73606414@N00" TargetMode="External"/><Relationship Id="rId4" Type="http://schemas.openxmlformats.org/officeDocument/2006/relationships/hyperlink" Target="http://pixabay.com/cs/calamaris-francouz%C5%A1tina-mo%C5%99sk%C3%A9-plody-388365/" TargetMode="External"/><Relationship Id="rId9" Type="http://schemas.openxmlformats.org/officeDocument/2006/relationships/hyperlink" Target="http://commons.wikimedia.org/wiki/File:Plato_de_patatas_bravas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eople/23178876@N03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commons.wikimedia.org/wiki/File:Gazpacho_(8894306052).jpg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paella-%C5%A1pan%C4%9Blsko-%C4%8Derstv%C3%A9-chutn%C3%BD-371880/" TargetMode="External"/><Relationship Id="rId11" Type="http://schemas.openxmlformats.org/officeDocument/2006/relationships/hyperlink" Target="http://www.flickr.com/people/55935853@N00" TargetMode="External"/><Relationship Id="rId5" Type="http://schemas.openxmlformats.org/officeDocument/2006/relationships/hyperlink" Target="http://commons.wikimedia.org/w/index.php?title=User:Lluisanunez&amp;action=edit&amp;redlink=1" TargetMode="External"/><Relationship Id="rId10" Type="http://schemas.openxmlformats.org/officeDocument/2006/relationships/hyperlink" Target="http://commons.wikimedia.org/wiki/File:Bar_Pepito,_Pentonville,_London_(4752264997).jpg" TargetMode="External"/><Relationship Id="rId4" Type="http://schemas.openxmlformats.org/officeDocument/2006/relationships/hyperlink" Target="http://commons.wikimedia.org/wiki/File:Tortilla_patatas.jpg" TargetMode="External"/><Relationship Id="rId9" Type="http://schemas.openxmlformats.org/officeDocument/2006/relationships/hyperlink" Target="http://pixabay.com/cs/chobotnice-mo%C5%99sk%C3%A9-plody-mo%C5%99e-oce%C3%A1n-489868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service/faq/" TargetMode="External"/><Relationship Id="rId2" Type="http://schemas.openxmlformats.org/officeDocument/2006/relationships/hyperlink" Target="http://pixabay.com/go/?t=/service/ter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abay.com/cs/%C5%A1unka-klob%C3%A1sa-prodej-stojan-maso-116754/" TargetMode="External"/><Relationship Id="rId4" Type="http://schemas.openxmlformats.org/officeDocument/2006/relationships/hyperlink" Target="http://pixabay.com/cs/va%C5%99en%C3%A9-krevety-mo%C5%99sk%C3%A9-plody-krevety-7109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3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COMIDA, FRUTA, VERDURA</a:t>
            </a:r>
            <a:endParaRPr lang="es-ES_tradn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8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39777"/>
              </p:ext>
            </p:extLst>
          </p:nvPr>
        </p:nvGraphicFramePr>
        <p:xfrm>
          <a:off x="2998416" y="1326527"/>
          <a:ext cx="6068310" cy="5043620"/>
        </p:xfrm>
        <a:graphic>
          <a:graphicData uri="http://schemas.openxmlformats.org/drawingml/2006/table">
            <a:tbl>
              <a:tblPr/>
              <a:tblGrid>
                <a:gridCol w="606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68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3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ES_tradnl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_tradnl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_tradnl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_tradnl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ES_tradnl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s-ES_tradnl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_tradnl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0"/>
            <a:ext cx="1664293" cy="11054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31" y="191846"/>
            <a:ext cx="898134" cy="95960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81" y="978795"/>
            <a:ext cx="1689576" cy="11263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25" y="2856961"/>
            <a:ext cx="1947920" cy="12996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54" y="4768407"/>
            <a:ext cx="1955543" cy="130854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82" y="4641118"/>
            <a:ext cx="1205508" cy="1905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2" y="2849030"/>
            <a:ext cx="1757468" cy="116157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9" y="1541987"/>
            <a:ext cx="1916168" cy="91916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06062" y="191846"/>
            <a:ext cx="534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NAJDI 8 NÁZVŮ OVOCE:</a:t>
            </a:r>
            <a:endParaRPr lang="es-ES_tradn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666250" y="260329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337728" y="453456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0095457" y="1104358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9848851" y="2716997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215447" y="4615983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3093" y="4451951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8299" y="2995682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572114" y="1055659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4353059" y="2001568"/>
            <a:ext cx="0" cy="319919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6748597" y="3016388"/>
            <a:ext cx="0" cy="319919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7358063" y="2001568"/>
            <a:ext cx="4896" cy="175604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3866248" y="3288069"/>
            <a:ext cx="277427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3286125" y="4254849"/>
            <a:ext cx="3662497" cy="282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3281748" y="5224454"/>
            <a:ext cx="125847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5808372" y="5731035"/>
            <a:ext cx="3107028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5117373" y="6215578"/>
            <a:ext cx="2583590" cy="1551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4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06194"/>
              </p:ext>
            </p:extLst>
          </p:nvPr>
        </p:nvGraphicFramePr>
        <p:xfrm>
          <a:off x="2757487" y="1571154"/>
          <a:ext cx="6072190" cy="4720110"/>
        </p:xfrm>
        <a:graphic>
          <a:graphicData uri="http://schemas.openxmlformats.org/drawingml/2006/table">
            <a:tbl>
              <a:tblPr/>
              <a:tblGrid>
                <a:gridCol w="6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Í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Í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0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8169" marR="8169" marT="8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25" y="171450"/>
            <a:ext cx="1504323" cy="11282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23" y="1124522"/>
            <a:ext cx="2101310" cy="13957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42" y="3285908"/>
            <a:ext cx="1810757" cy="12250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42" y="4857750"/>
            <a:ext cx="2076791" cy="13823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8" y="5300662"/>
            <a:ext cx="1974377" cy="13141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7" y="3158935"/>
            <a:ext cx="2222028" cy="147903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1" y="1124522"/>
            <a:ext cx="1454362" cy="218495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06062" y="191846"/>
            <a:ext cx="534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NAJDI 7 NÁZVŮ ZELENINY:</a:t>
            </a:r>
            <a:endParaRPr lang="es-ES_tradn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20873" y="715066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070296" y="714917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104543" y="3158935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333815" y="5256544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74356" y="4796856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1466" y="2883374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73353" y="1128776"/>
            <a:ext cx="39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4134118" y="1713551"/>
            <a:ext cx="25758" cy="265238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4262907" y="1970468"/>
            <a:ext cx="4224270" cy="2575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2884868" y="1847022"/>
            <a:ext cx="12878" cy="380680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7120873" y="2266682"/>
            <a:ext cx="0" cy="10427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3631842" y="2408349"/>
            <a:ext cx="3671483" cy="128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4159876" y="5256544"/>
            <a:ext cx="364472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7675808" y="1713551"/>
            <a:ext cx="12879" cy="243344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6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032" y="193183"/>
            <a:ext cx="11874320" cy="6426557"/>
          </a:xfrm>
        </p:spPr>
        <p:txBody>
          <a:bodyPr/>
          <a:lstStyle/>
          <a:p>
            <a:pPr marL="0" indent="0">
              <a:buNone/>
            </a:pPr>
            <a:r>
              <a:rPr lang="cs-CZ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TAPAS o COMIDAS TÍPICAS de </a:t>
            </a:r>
            <a:r>
              <a:rPr lang="cs-CZ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Espaňa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conoces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8" y="980498"/>
            <a:ext cx="2487054" cy="1657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23" y="1024107"/>
            <a:ext cx="2670219" cy="18983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47" y="3860367"/>
            <a:ext cx="2605755" cy="19543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64" y="1089639"/>
            <a:ext cx="2671654" cy="20037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3" y="3574476"/>
            <a:ext cx="2487054" cy="1657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16" y="3343984"/>
            <a:ext cx="1768579" cy="2650105"/>
          </a:xfrm>
          <a:prstGeom prst="rect">
            <a:avLst/>
          </a:prstGeom>
        </p:spPr>
      </p:pic>
      <p:pic>
        <p:nvPicPr>
          <p:cNvPr id="15" name="Zástupný symbol pro obsah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354" y="4064410"/>
            <a:ext cx="2816597" cy="211244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37736" y="2660856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ACEITUNAS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71328" y="3086939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CALAMARES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196886" y="1829899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CHORIZO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2410" y="5448554"/>
            <a:ext cx="255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OREJAS DE CERDO</a:t>
            </a:r>
            <a:endParaRPr lang="es-ES_tradn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458348" y="5899267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CROQUETAS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077402" y="5747202"/>
            <a:ext cx="255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PATATAS BRAVAS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740819" y="3560908"/>
            <a:ext cx="255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TORTILLA DE PATATAS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6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09" y="4215428"/>
            <a:ext cx="2830589" cy="21715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7" y="349854"/>
            <a:ext cx="2541431" cy="16916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1" y="2906016"/>
            <a:ext cx="2716812" cy="18120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39" y="348583"/>
            <a:ext cx="2935963" cy="22019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68" y="3113225"/>
            <a:ext cx="2525972" cy="18944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25" y="826372"/>
            <a:ext cx="2438400" cy="161848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30" y="4358200"/>
            <a:ext cx="2467363" cy="163848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2701" y="2293183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PAELLA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20050" y="2590005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GAZPACHO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064316" y="2669548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91417" y="5059410"/>
            <a:ext cx="255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CON TOMATE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397563" y="3977747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GAMBAS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86832" y="5308763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JAMÓN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903585" y="3798854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SARDINAS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5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788" y="742950"/>
            <a:ext cx="11144250" cy="558641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 A LAS PREGUNTAS: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MUCHA FRUTA Y VERDURA?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 FRUTA O VERDURA TE GUSTA?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 FRUTA PODEMOS CULTIVAR EN NUESTRO PAÍS?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 FRUTA IMPORTAMOS?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PROBADO ALGUNA VEZ UN PLATO ESPAŇOL?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PREFIERES CARNE O PESCADO Y MARISCO?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8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365" y="347730"/>
            <a:ext cx="11372045" cy="62462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http://pixabay.com/es/frutas-dulce-ex%C3%B3ticas-pi%C3%B1a-82524/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http://pixabay.com/cs/potraviny-zv%C3%AD%C5%99ata-vejce-316412/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http://pixabay.com/cs/%C4%8Derven%C3%A1-paprika-biologick%C3%BD-417106/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4: [cit. 2015-01-30] Dostupný pod licencí </a:t>
            </a:r>
            <a:r>
              <a:rPr 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http://commons.wikimedia.org/wiki/File:White_cane_sugar.JPG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9" tooltip="User:Fritzs (page does not exist)"/>
              </a:rPr>
              <a:t>Fritzs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</a:rPr>
              <a:t>http://pixabay.com/</a:t>
            </a:r>
            <a:r>
              <a:rPr lang="cs-CZ" sz="2000" u="sng" dirty="0" err="1">
                <a:solidFill>
                  <a:schemeClr val="accent5">
                    <a:lumMod val="75000"/>
                  </a:schemeClr>
                </a:solidFill>
              </a:rPr>
              <a:t>cs</a:t>
            </a: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</a:rPr>
              <a:t>/r%C3%BD%C5%BEe-potraviny-zdrav%C3%A1-kuchyn%C4%9B-498688/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r>
              <a:rPr lang="es-ES_tradnl" sz="20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803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214" y="257576"/>
            <a:ext cx="11655380" cy="641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http://pixabay.com/cs/ryby-cejn-provence-sar-mo%C5%99e-595317/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7: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http://pixabay.com/es/carne-parrilla-los-alimentos-448494/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8: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http://commons.wikimedia.org/wiki/File:Manchego.jpg?uselang=cs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</a:t>
            </a:r>
            <a:r>
              <a:rPr lang="cs-CZ" sz="2000" dirty="0"/>
              <a:t>: </a:t>
            </a:r>
            <a:r>
              <a:rPr lang="es-ES_tradnl" sz="2000" dirty="0">
                <a:hlinkClick r:id="rId7" tooltip="w:de:Benutzer:Zerohund"/>
              </a:rPr>
              <a:t>Zerohund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9: [cit. 2015-01-30] Dostupný pod licencí </a:t>
            </a:r>
            <a:r>
              <a:rPr 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http://commons.wikimedia.org/wiki/File:Italian_olive_oil_2007.jpg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>
                <a:hlinkClick r:id="rId9" tooltip="User:Alex Ex"/>
              </a:rPr>
              <a:t>Alex Ex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10: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10"/>
              </a:rPr>
              <a:t>http://pixabay.com/cs/ku%C5%99e-brojler-maso-1140/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39241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667" y="231819"/>
            <a:ext cx="11848564" cy="6387922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11: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http://commons.wikimedia.org/wiki/File:Mj%C3%B8l.jpg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5" tooltip="User:Ranveig"/>
              </a:rPr>
              <a:t>Ranveig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12: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http://commons.wikimedia.org/wiki/File:Milk-bottle.jpg?uselang=cs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7" tooltip="en:User:FiveRings"/>
              </a:rPr>
              <a:t>FiveRings</a:t>
            </a:r>
            <a:r>
              <a:rPr lang="es-ES_tradnl" sz="2000" dirty="0"/>
              <a:t> (</a:t>
            </a:r>
            <a:r>
              <a:rPr lang="es-ES_tradnl" sz="2000" u="sng" dirty="0" err="1">
                <a:hlinkClick r:id="rId8" tooltip="en:User talk:FiveRings"/>
              </a:rPr>
              <a:t>talk</a:t>
            </a:r>
            <a:r>
              <a:rPr lang="es-ES_tradnl" sz="2000" dirty="0"/>
              <a:t>). Original </a:t>
            </a:r>
            <a:r>
              <a:rPr lang="es-ES_tradnl" sz="2000" dirty="0" err="1"/>
              <a:t>uploader</a:t>
            </a:r>
            <a:r>
              <a:rPr lang="es-ES_tradnl" sz="2000" dirty="0"/>
              <a:t> </a:t>
            </a:r>
            <a:r>
              <a:rPr lang="es-ES_tradnl" sz="2000" dirty="0" err="1"/>
              <a:t>was</a:t>
            </a:r>
            <a:r>
              <a:rPr lang="es-ES_tradnl" sz="2000" dirty="0"/>
              <a:t> </a:t>
            </a:r>
            <a:r>
              <a:rPr lang="es-ES_tradnl" sz="2000" u="sng" dirty="0" err="1">
                <a:hlinkClick r:id="rId7" tooltip="en:User:FiveRings"/>
              </a:rPr>
              <a:t>FiveRings</a:t>
            </a:r>
            <a:r>
              <a:rPr lang="es-ES_tradnl" sz="2000" dirty="0"/>
              <a:t> at </a:t>
            </a:r>
            <a:r>
              <a:rPr lang="es-ES_tradnl" sz="2000" u="sng" dirty="0" err="1">
                <a:hlinkClick r:id="rId9"/>
              </a:rPr>
              <a:t>en.Wikipedia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13: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10"/>
              </a:rPr>
              <a:t>http://pixabay.com/cs/role-weizenbroetchen-pek%C3%A1rna-276774/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14: [cit. 2015-01-30] Dostupný pod licencí </a:t>
            </a:r>
            <a:r>
              <a:rPr 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11"/>
              </a:rPr>
              <a:t>http://commons.wikimedia.org/wiki/File:Graciano_wine_from_Rioja.jpg?uselang=cs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>
                <a:hlinkClick r:id="rId12" tooltip="User:Agne27"/>
              </a:rPr>
              <a:t>Agne27</a:t>
            </a:r>
            <a:endParaRPr lang="es-ES_tradnl" sz="2000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49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213" y="283334"/>
            <a:ext cx="11758411" cy="6349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15: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http://pixabay.com/cs/madrid-%C5%A1pan%C4%9Blsko-museo-del-jam%C3%B3n-250090/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16: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http://commons.wikimedia.org/wiki/File:Tuna_can_(2).jpg?uselang=cs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cs-CZ" sz="2000" dirty="0"/>
              <a:t>Pavel Ševela / </a:t>
            </a:r>
            <a:r>
              <a:rPr lang="cs-CZ" sz="2000" dirty="0" err="1"/>
              <a:t>Wikimedia</a:t>
            </a:r>
            <a:r>
              <a:rPr lang="cs-CZ" sz="2000" dirty="0"/>
              <a:t> </a:t>
            </a:r>
            <a:r>
              <a:rPr lang="cs-CZ" sz="2000" dirty="0" err="1"/>
              <a:t>Commons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17: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http://pixabay.com/cs/jam-p%C5%99%C3%ADpravky-sklenice-ovoce-428094/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18: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http://pixabay.com/cs/ku%C5%99e-brojler-maso-1140/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19: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http://pixabay.com/cs/potraviny-zv%C3%AD%C5%99ata-vejce-316412/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_tradnl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592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335" y="257576"/>
            <a:ext cx="11908665" cy="6349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20: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http://pixabay.com/es/frutas-dulce-ex%C3%B3ticas-pi%C3%B1a-82524/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21: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http://commons.wikimedia.org/wiki/File:Italian_olive_oil_2007.jpg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>
                <a:hlinkClick r:id="rId6" tooltip="User:Alex Ex"/>
              </a:rPr>
              <a:t>Alex Ex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22: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http://pixabay.com/</a:t>
            </a:r>
            <a:r>
              <a:rPr lang="cs-CZ" sz="2000" u="sng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cs</a:t>
            </a: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/r%C3%BD%C5%BEe-potraviny-zdrav%C3%A1-kuchyn%C4%9B-498688/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23: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http://commons.wikimedia.org/wiki/File:White_cane_sugar.JPG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9" tooltip="User:Fritzs (page does not exist)"/>
              </a:rPr>
              <a:t>Fritzs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24: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10"/>
              </a:rPr>
              <a:t>http://pixabay.com/cs/madrid-%C5%A1pan%C4%9Blsko-museo-del-jam%C3%B3n-250090/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22605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941" y="128789"/>
            <a:ext cx="11797048" cy="6503831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ALIMENTOS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" y="361131"/>
            <a:ext cx="3164175" cy="21061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50" y="361131"/>
            <a:ext cx="3479650" cy="23161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64" y="3763817"/>
            <a:ext cx="3433303" cy="21243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7" y="3544244"/>
            <a:ext cx="3164175" cy="21104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93" y="1614501"/>
            <a:ext cx="3327851" cy="219950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58664" y="2449643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FRUTA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586270" y="4380146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HUEVOS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502840" y="2857484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VERDURA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87820" y="5747523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AZÚCAR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624392" y="5950295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ARROZ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4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9" y="180304"/>
            <a:ext cx="11848563" cy="645231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25: [cit. 2015-01-30] Dostupný pod licencí </a:t>
            </a:r>
            <a:r>
              <a:rPr 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2"/>
              </a:rPr>
              <a:t>http://commons.wikimedia.org/wiki/File:Graciano_wine_from_Rioja.jpg?uselang=cs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>
                <a:hlinkClick r:id="rId3" tooltip="User:Agne27"/>
              </a:rPr>
              <a:t>Agne27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26: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http://commons.wikimedia.org/wiki/File:Mj%C3%B8l.jpg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7" tooltip="User:Ranveig"/>
              </a:rPr>
              <a:t>Ranveig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27: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http://pixabay.com/cs/jahoda-ovoce-%C4%8Derven%C3%A1-539138/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28: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9"/>
              </a:rPr>
              <a:t>http://pixabay.com/cs/citron-zral%C3%A9-%C4%8Derstv%C3%A9-split-citrus-566551/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29: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</a:rPr>
              <a:t>http://pixabay.com/</a:t>
            </a:r>
            <a:r>
              <a:rPr lang="cs-CZ" sz="2000" u="sng" dirty="0" err="1">
                <a:solidFill>
                  <a:schemeClr val="accent5">
                    <a:lumMod val="75000"/>
                  </a:schemeClr>
                </a:solidFill>
              </a:rPr>
              <a:t>cs</a:t>
            </a: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</a:rPr>
              <a:t>/p%C4%9Bkn%C3%BD-jablka-zelen%C3%A1-j%C3%ADst-zdrav%C4%9B-214170/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340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699" y="347730"/>
            <a:ext cx="11681138" cy="6297769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30: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http://pixabay.com/cs/pomeran%C4%8De-ovoce-vitam%C3%ADny-428073/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31: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 http://pixabay.com/</a:t>
            </a:r>
            <a:r>
              <a:rPr lang="cs-CZ" sz="20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/potraviny-%C4%8Derstv%C3%A9-ovoce-zelen%C3%A1-2280/&gt;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32: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http://pixabay.com/cs/kantalup-sladk%C3%BD-meloun-meloun-470252/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33: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http://pixabay.com/cs/ban%C3%A1n-ovoce-%C5%BElut%C3%A1-tropick%C3%BD-161100/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34: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http://pixabay.com/cs/modr%C3%A9-hrozny-samoz%C5%99ejm%C4%9B-modr%C3%A1-439302/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10345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456" y="309093"/>
            <a:ext cx="11771290" cy="6349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35: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http://pixabay.com/cs/vodn%C3%AD-meloun-ovoce-%C4%8Derven%C3%A1-166842/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36: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http://pixabay.com/cs/vinice-broskev-346325/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37: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http://pixabay.com/cs/okurka-zeleniny-zelen%C3%A1-zahrada-18742/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38: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http://pixabay.com/cs/paprika-zelenina-%C5%BElut%C3%A1-%C4%8Derven%C3%A1-421088/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39: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http://pixabay.com/cs/mrkev-zelenina-potraviny-oran%C5%BEov%C3%BD-382686/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47304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257576"/>
            <a:ext cx="11668259" cy="6439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40: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http://pixabay.com/cs/raj%C4%8De-klastr-dosp%C4%9Bl%C3%BD-%C4%8Derven%C3%A1-j%C3%ADdlo-473764/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41: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http://pixabay.com/cs/cibule-allium-cepa-%C4%8Derven%C3%A1-cibule-276590/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42: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http://pixabay.com/cs/%C4%8Desnek-ko%C5%99en%C3%AD-v%C5%AFn%C4%9B-chu%C5%A5-potraviny-1808/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43: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solidFill>
                  <a:schemeClr val="accent5">
                    <a:lumMod val="75000"/>
                  </a:schemeClr>
                </a:solidFill>
              </a:rPr>
              <a:t>http://pixabay.com/cs/hn%C4%9Bd%C3%A1-detail-potraviny-%C4%8Derstv%C3%A9-2795/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44: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http://pixabay.com/cs/pomeran%C4%8De-ovoce-vitam%C3%ADny-428073/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200772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699" y="231820"/>
            <a:ext cx="11706895" cy="643943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45: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http://pixabay.com/cs/ban%C3%A1n-ovoce-%C5%BElut%C3%A1-tropick%C3%BD-161100/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46: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 http://pixabay.com/</a:t>
            </a:r>
            <a:r>
              <a:rPr lang="cs-CZ" sz="20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/potraviny-%C4%8Derstv%C3%A9-ovoce-zelen%C3%A1-2280/&gt;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47: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http://pixabay.com/cs/jahoda-ovoce-%C4%8Derven%C3%A1-539138/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48: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http://pixabay.com/</a:t>
            </a:r>
            <a:r>
              <a:rPr lang="cs-CZ" sz="2000" u="sng" dirty="0" err="1">
                <a:solidFill>
                  <a:schemeClr val="accent5">
                    <a:lumMod val="75000"/>
                  </a:schemeClr>
                </a:solidFill>
                <a:hlinkClick r:id="rId6"/>
              </a:rPr>
              <a:t>cs</a:t>
            </a: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/p%C4%9Bkn%C3%BD-jablka-zelen%C3%A1-j%C3%ADst-zdrav%C4%9B-214170/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49: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http://pixabay.com/cs/modr%C3%A9-hrozny-samoz%C5%99ejm%C4%9B-modr%C3%A1-439302/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313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014" y="293038"/>
            <a:ext cx="11692944" cy="633958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50: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http://pixabay.com/cs/vodn%C3%AD-meloun-ovoce-%C4%8Derven%C3%A1-166842/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51: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http://pixabay.com/cs/citron-zral%C3%A9-%C4%8Derstv%C3%A9-split-citrus-566551/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52: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http://pixabay.com/cs/okurka-zeleniny-zelen%C3%A1-zahrada-18742/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53: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http://pixabay.com/cs/paprika-zelenina-%C5%BElut%C3%A1-%C4%8Derven%C3%A1-421088/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54: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http://pixabay.com/cs/mrkev-zelenina-potraviny-oran%C5%BEov%C3%BD-382686/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524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941" y="309092"/>
            <a:ext cx="11629622" cy="63879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55: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http://pixabay.com/cs/%C4%8Desnek-ko%C5%99en%C3%AD-v%C5%AFn%C4%9B-chu%C5%A5-potraviny-1808/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56: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http://pixabay.com/cs/cibule-allium-cepa-%C4%8Derven%C3%A1-cibule-276590/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57: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http://pixabay.com/cs/hn%C4%9Bd%C3%A1-detail-potraviny-%C4%8Derstv%C3%A9-2795/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58: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http://pixabay.com/cs/raj%C4%8De-klastr-dosp%C4%9Bl%C3%BD-%C4%8Derven%C3%A1-j%C3%ADdlo-473764/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59: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http://commons.wikimedia.org/wiki/File:Plato_de_aceitunas_-_Toledo.JPG?uselang=cs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9" tooltip="User:Tamorlan"/>
              </a:rPr>
              <a:t>Tamorlan</a:t>
            </a:r>
            <a:endParaRPr lang="cs-CZ" sz="2000" u="sng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250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819" y="244698"/>
            <a:ext cx="11732653" cy="6336405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60: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http://pixabay.com/cs/calamaris-francouz%C5%A1tina-mo%C5%99sk%C3%A9-plody-388365/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61: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http://commons.wikimedia.org/wiki/File:Chorizo_(2510364627).jpg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6"/>
              </a:rPr>
              <a:t>Father.Jack</a:t>
            </a:r>
            <a:r>
              <a:rPr lang="es-ES_tradnl" sz="2000" dirty="0"/>
              <a:t> </a:t>
            </a:r>
            <a:r>
              <a:rPr lang="es-ES_tradnl" sz="2000" dirty="0" err="1"/>
              <a:t>from</a:t>
            </a:r>
            <a:r>
              <a:rPr lang="es-ES_tradnl" sz="2000" dirty="0"/>
              <a:t> </a:t>
            </a:r>
            <a:r>
              <a:rPr lang="es-ES_tradnl" sz="2000" dirty="0" err="1"/>
              <a:t>Coventry</a:t>
            </a:r>
            <a:r>
              <a:rPr lang="es-ES_tradnl" sz="2000" dirty="0"/>
              <a:t>, UK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62: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http://commons.wikimedia.org/wiki/File:Orejas_de_cerdo_-_Cerca.jpg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dirty="0" err="1"/>
              <a:t>Tamorlan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63: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http://commons.wikimedia.org/wiki/File:Croquettes_with_salad.jpg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/>
              <a:t>Flickr.com </a:t>
            </a:r>
            <a:r>
              <a:rPr lang="es-ES_tradnl" sz="2000" u="sng" dirty="0" err="1"/>
              <a:t>user</a:t>
            </a:r>
            <a:r>
              <a:rPr lang="es-ES_tradnl" sz="2000" u="sng" dirty="0"/>
              <a:t> "</a:t>
            </a:r>
            <a:r>
              <a:rPr lang="es-ES_tradnl" sz="2000" u="sng" dirty="0" err="1"/>
              <a:t>deramaenrama</a:t>
            </a:r>
            <a:r>
              <a:rPr lang="es-ES_tradnl" sz="2000" u="sng" dirty="0"/>
              <a:t>„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64: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9"/>
              </a:rPr>
              <a:t>http://commons.wikimedia.org/wiki/File:Plato_de_patatas_bravas.jpg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10"/>
              </a:rPr>
              <a:t>orvalrochefort</a:t>
            </a:r>
            <a:r>
              <a:rPr lang="es-ES_tradnl" sz="2000" dirty="0"/>
              <a:t> </a:t>
            </a:r>
            <a:r>
              <a:rPr lang="es-ES_tradnl" sz="2000" dirty="0" err="1"/>
              <a:t>from</a:t>
            </a:r>
            <a:r>
              <a:rPr lang="es-ES_tradnl" sz="2000" dirty="0"/>
              <a:t> </a:t>
            </a:r>
            <a:r>
              <a:rPr lang="es-ES_tradnl" sz="2000" dirty="0" err="1"/>
              <a:t>Belgium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0119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335" y="566670"/>
            <a:ext cx="11668259" cy="6156102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65: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http://commons.wikimedia.org/wiki/File:Tortilla_patatas.jpg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5" tooltip="User:Lluisanunez (page does not exist)"/>
              </a:rPr>
              <a:t>LLuisa</a:t>
            </a:r>
            <a:r>
              <a:rPr lang="es-ES_tradnl" sz="2000" u="sng" dirty="0">
                <a:hlinkClick r:id="rId5" tooltip="User:Lluisanunez (page does not exist)"/>
              </a:rPr>
              <a:t> </a:t>
            </a:r>
            <a:r>
              <a:rPr lang="es-ES_tradnl" sz="2000" u="sng" dirty="0" err="1">
                <a:hlinkClick r:id="rId5" tooltip="User:Lluisanunez (page does not exist)"/>
              </a:rPr>
              <a:t>Nunez</a:t>
            </a:r>
            <a:r>
              <a:rPr lang="es-ES_tradnl" sz="2000" dirty="0"/>
              <a:t> </a:t>
            </a:r>
            <a:r>
              <a:rPr lang="es-ES_tradnl" sz="2000" dirty="0" err="1"/>
              <a:t>on</a:t>
            </a:r>
            <a:r>
              <a:rPr lang="es-ES_tradnl" sz="2000" dirty="0"/>
              <a:t> 19th of </a:t>
            </a:r>
            <a:r>
              <a:rPr lang="es-ES_tradnl" sz="2000" dirty="0" err="1"/>
              <a:t>July</a:t>
            </a:r>
            <a:r>
              <a:rPr lang="es-ES_tradnl" sz="2000" dirty="0"/>
              <a:t> 2005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66: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http://pixabay.com/cs/paella-%C5%A1pan%C4%9Blsko-%C4%8Derstv%C3%A9-chutn%C3%BD-371880/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67: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http://commons.wikimedia.org/wiki/File:Gazpacho_(8894306052).jpg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/>
              <a:t>autor: </a:t>
            </a:r>
            <a:r>
              <a:rPr lang="es-ES_tradnl" sz="2000" dirty="0" err="1">
                <a:hlinkClick r:id="rId8"/>
              </a:rPr>
              <a:t>cyclonebill</a:t>
            </a:r>
            <a:r>
              <a:rPr lang="es-ES_tradnl" sz="2000" dirty="0"/>
              <a:t> </a:t>
            </a:r>
            <a:r>
              <a:rPr lang="es-ES_tradnl" sz="2000" dirty="0" err="1"/>
              <a:t>from</a:t>
            </a:r>
            <a:r>
              <a:rPr lang="es-ES_tradnl" sz="2000" dirty="0"/>
              <a:t> </a:t>
            </a:r>
            <a:r>
              <a:rPr lang="es-ES_tradnl" sz="2000" dirty="0" err="1"/>
              <a:t>Copenhagen</a:t>
            </a:r>
            <a:r>
              <a:rPr lang="es-ES_tradnl" sz="2000" dirty="0"/>
              <a:t>, </a:t>
            </a:r>
            <a:r>
              <a:rPr lang="es-ES_tradnl" sz="2000" dirty="0" err="1"/>
              <a:t>Denmark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68: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9"/>
              </a:rPr>
              <a:t>http://pixabay.com/cs/chobotnice-mo%C5%99sk%C3%A9-plody-mo%C5%99e-oce%C3%A1n-489868/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69: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10"/>
              </a:rPr>
              <a:t>http://commons.wikimedia.org/wiki/File:Bar_Pepito,_Pentonville,_London_(4752264997).jpg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autor: </a:t>
            </a:r>
            <a:r>
              <a:rPr lang="es-ES_tradnl" sz="2000" u="sng" dirty="0" err="1">
                <a:hlinkClick r:id="rId11"/>
              </a:rPr>
              <a:t>Ewan</a:t>
            </a:r>
            <a:r>
              <a:rPr lang="es-ES_tradnl" sz="2000" u="sng" dirty="0">
                <a:hlinkClick r:id="rId11"/>
              </a:rPr>
              <a:t> </a:t>
            </a:r>
            <a:r>
              <a:rPr lang="es-ES_tradnl" sz="2000" u="sng" dirty="0" err="1">
                <a:hlinkClick r:id="rId11"/>
              </a:rPr>
              <a:t>Munro</a:t>
            </a:r>
            <a:r>
              <a:rPr lang="es-ES_tradnl" sz="2000" dirty="0"/>
              <a:t> </a:t>
            </a:r>
            <a:r>
              <a:rPr lang="es-ES_tradnl" sz="2000" dirty="0" err="1"/>
              <a:t>from</a:t>
            </a:r>
            <a:r>
              <a:rPr lang="es-ES_tradnl" sz="2000" dirty="0"/>
              <a:t> London, UK</a:t>
            </a:r>
            <a:endParaRPr lang="cs-CZ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35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971" y="283334"/>
            <a:ext cx="11552349" cy="6297769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70: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http://pixabay.com/cs/va%C5%99en%C3%A9-krevety-mo%C5%99sk%C3%A9-plody-krevety-71099/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71: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http://pixabay.com/cs/%C5%A1unka-klob%C3%A1sa-prodej-stojan-maso-116754/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72: [cit. 2015-01-30]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cs-CZ" sz="2000" u="sng" dirty="0">
                <a:solidFill>
                  <a:schemeClr val="accent1">
                    <a:lumMod val="75000"/>
                  </a:schemeClr>
                </a:solidFill>
              </a:rPr>
              <a:t>http://pixabay.com/</a:t>
            </a:r>
            <a:r>
              <a:rPr lang="cs-CZ" sz="2000" u="sng" dirty="0" err="1">
                <a:solidFill>
                  <a:schemeClr val="accent1">
                    <a:lumMod val="75000"/>
                  </a:schemeClr>
                </a:solidFill>
              </a:rPr>
              <a:t>cs</a:t>
            </a:r>
            <a:r>
              <a:rPr lang="cs-CZ" sz="2000" u="sng" dirty="0">
                <a:solidFill>
                  <a:schemeClr val="accent1">
                    <a:lumMod val="75000"/>
                  </a:schemeClr>
                </a:solidFill>
              </a:rPr>
              <a:t>/sardinky-j%C3%ADst-ryby-ve%C4%8De%C5%99et-va%C5%99it-504792/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988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61" y="321162"/>
            <a:ext cx="2851276" cy="21384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" y="844382"/>
            <a:ext cx="2743261" cy="18259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45" y="3902297"/>
            <a:ext cx="2878029" cy="25020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89" y="3110616"/>
            <a:ext cx="1016399" cy="32937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45" y="924614"/>
            <a:ext cx="2754178" cy="218296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71098" y="321162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PESCADO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02561" y="2584362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CARNE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618645" y="280117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86016" y="4217720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ACEITE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719130" y="3243329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HARINA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4" y="3285368"/>
            <a:ext cx="3335628" cy="2220277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651595" y="5589469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2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50" y="622255"/>
            <a:ext cx="1775882" cy="26638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31" y="514471"/>
            <a:ext cx="2136182" cy="28609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7" y="4021793"/>
            <a:ext cx="3225288" cy="2131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97" y="392032"/>
            <a:ext cx="3800475" cy="25296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46" y="3164833"/>
            <a:ext cx="1824468" cy="266995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6" y="4021793"/>
            <a:ext cx="3214687" cy="212470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180208" y="2323820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LECHE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55187" y="2390561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3498" y="3476507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JAMÓN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33416" y="5834786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ATÚN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117226" y="3498573"/>
            <a:ext cx="292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MERMELADA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44097" y="479501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6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ulk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9626"/>
              </p:ext>
            </p:extLst>
          </p:nvPr>
        </p:nvGraphicFramePr>
        <p:xfrm>
          <a:off x="2208740" y="954054"/>
          <a:ext cx="6783376" cy="5304152"/>
        </p:xfrm>
        <a:graphic>
          <a:graphicData uri="http://schemas.openxmlformats.org/drawingml/2006/table">
            <a:tbl>
              <a:tblPr/>
              <a:tblGrid>
                <a:gridCol w="59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2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02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es-ES_tradnl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s-ES_tradn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/5</a:t>
                      </a: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s-ES_tradnl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868"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0" marR="7770" marT="77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7" y="5225806"/>
            <a:ext cx="1880315" cy="12515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19" y="360608"/>
            <a:ext cx="1600641" cy="10579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96" y="253184"/>
            <a:ext cx="1626322" cy="108252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80" y="2176530"/>
            <a:ext cx="1893617" cy="126302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33" y="756165"/>
            <a:ext cx="2140985" cy="13247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6" y="3942565"/>
            <a:ext cx="791971" cy="256648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2523232"/>
            <a:ext cx="1807336" cy="119453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4" y="4563439"/>
            <a:ext cx="1878066" cy="163274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36" y="3985014"/>
            <a:ext cx="1503721" cy="2013912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745560" y="310815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30897" y="2080899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679409" y="369471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1234704" y="3531305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9146851" y="288036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833548" y="3867713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94734" y="4160101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439470" y="5698955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124636" y="1695989"/>
            <a:ext cx="36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43845"/>
              </p:ext>
            </p:extLst>
          </p:nvPr>
        </p:nvGraphicFramePr>
        <p:xfrm>
          <a:off x="7628903" y="1334820"/>
          <a:ext cx="609600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23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_tradnl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3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_tradnl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3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_tradnl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3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_tradnl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33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_tradnl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ovéPole 29"/>
          <p:cNvSpPr txBox="1"/>
          <p:nvPr/>
        </p:nvSpPr>
        <p:spPr>
          <a:xfrm>
            <a:off x="5877827" y="1800225"/>
            <a:ext cx="2287379" cy="37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833149" y="1680387"/>
            <a:ext cx="167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     I     N</a:t>
            </a:r>
            <a:endParaRPr lang="es-ES_trad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201742" y="2813573"/>
            <a:ext cx="347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 U      E     V             S </a:t>
            </a:r>
            <a:endParaRPr lang="es-ES_trad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665903" y="3171966"/>
            <a:ext cx="322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R      U      T    A</a:t>
            </a:r>
            <a:endParaRPr lang="es-ES_trad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037312" y="3552526"/>
            <a:ext cx="29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   R    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     Z</a:t>
            </a:r>
            <a:endParaRPr lang="es-ES_trad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383561" y="3927689"/>
            <a:ext cx="40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     C    E     I      T     E</a:t>
            </a:r>
            <a:endParaRPr lang="es-ES_trad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387754" y="4290772"/>
            <a:ext cx="582211" cy="2154701"/>
          </a:xfrm>
          <a:prstGeom prst="rect">
            <a:avLst/>
          </a:prstGeom>
          <a:noFill/>
        </p:spPr>
        <p:txBody>
          <a:bodyPr vert="wordArtVert" wrap="square" tIns="72000" rtlCol="0">
            <a:spAutoFit/>
          </a:bodyPr>
          <a:lstStyle/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ZUCAR</a:t>
            </a:r>
            <a:endParaRPr lang="es-ES_tradn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301090" y="4358874"/>
            <a:ext cx="55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s-ES_trad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604400" y="4715381"/>
            <a:ext cx="314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     A      M    O     N</a:t>
            </a:r>
            <a:endParaRPr lang="es-ES_trad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142447" y="4724698"/>
            <a:ext cx="36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_tradn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4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462" y="314325"/>
            <a:ext cx="11630025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ALIMENTOS - MEDIDAS Y ENVASES</a:t>
            </a:r>
          </a:p>
          <a:p>
            <a:pPr marL="0" indent="0" algn="ctr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PAN				-	LA BARRA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ACEITUNAS		-	EL BOTE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ATÚN			-	LA LATA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VINO				-	LA BOTELLA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LECHE			-	EL LITRO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FRUTA			-	EL KILO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JAMÓN			-	EL GRAMO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AZÚCAR			-	EL PAQUETE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HUEVOS			-	LA DOCENA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2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9095200" y="1244143"/>
            <a:ext cx="212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BOTELLA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41975" y="1927952"/>
            <a:ext cx="141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629364" y="4254211"/>
            <a:ext cx="146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LITRO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013756" y="2396995"/>
            <a:ext cx="134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93404" y="5070783"/>
            <a:ext cx="205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PAQUETE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852996" y="3151390"/>
            <a:ext cx="213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GRAMOS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405851" y="5357032"/>
            <a:ext cx="181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173040" y="3344757"/>
            <a:ext cx="206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DOCENA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23485" y="610136"/>
            <a:ext cx="30943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</a:t>
            </a:r>
          </a:p>
          <a:p>
            <a:pPr>
              <a:lnSpc>
                <a:spcPts val="6000"/>
              </a:lnSpc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VINO</a:t>
            </a:r>
          </a:p>
          <a:p>
            <a:pPr>
              <a:lnSpc>
                <a:spcPts val="6000"/>
              </a:lnSpc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JAMÓN</a:t>
            </a:r>
          </a:p>
          <a:p>
            <a:pPr>
              <a:lnSpc>
                <a:spcPts val="6000"/>
              </a:lnSpc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LECHE</a:t>
            </a:r>
          </a:p>
          <a:p>
            <a:pPr>
              <a:lnSpc>
                <a:spcPts val="6000"/>
              </a:lnSpc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HUEVOS</a:t>
            </a:r>
          </a:p>
          <a:p>
            <a:pPr>
              <a:lnSpc>
                <a:spcPts val="6000"/>
              </a:lnSpc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ARROZ</a:t>
            </a:r>
          </a:p>
          <a:p>
            <a:pPr>
              <a:lnSpc>
                <a:spcPts val="6000"/>
              </a:lnSpc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ATÚN</a:t>
            </a:r>
          </a:p>
          <a:p>
            <a:pPr>
              <a:lnSpc>
                <a:spcPts val="6000"/>
              </a:lnSpc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FRUTA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486024" y="114300"/>
            <a:ext cx="77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 VHODNÉ MÍRY K POTRAVINÁM</a:t>
            </a:r>
          </a:p>
        </p:txBody>
      </p:sp>
    </p:spTree>
    <p:extLst>
      <p:ext uri="{BB962C8B-B14F-4D97-AF65-F5344CB8AC3E}">
        <p14:creationId xmlns:p14="http://schemas.microsoft.com/office/powerpoint/2010/main" val="26928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5486 L -0.5625 -0.6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4885 L -0.52903 0.048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5069 L -0.39974 -0.115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0.05278 L -0.37435 -0.16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412 L -0.16119 0.079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5 0.04305 L -0.22969 -0.06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4213 L -0.24597 0.43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382 L -0.35521 0.6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1450"/>
            <a:ext cx="11772900" cy="6443663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FRUTA</a:t>
            </a:r>
          </a:p>
          <a:p>
            <a:pPr marL="0" indent="0">
              <a:buNone/>
            </a:pP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587543"/>
            <a:ext cx="2724150" cy="18175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6" y="900112"/>
            <a:ext cx="1916168" cy="9191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94" y="704849"/>
            <a:ext cx="2562225" cy="17145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7" y="639052"/>
            <a:ext cx="2581275" cy="17145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2619931"/>
            <a:ext cx="2357438" cy="15716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43" y="2647156"/>
            <a:ext cx="1514476" cy="16181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6" y="4499451"/>
            <a:ext cx="1205508" cy="1905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33" y="4861637"/>
            <a:ext cx="2313021" cy="152876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4" y="2647156"/>
            <a:ext cx="2345532" cy="156368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83" y="4768768"/>
            <a:ext cx="2571750" cy="17145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31292" y="37267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04221" y="1599848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LIMÓN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14305" y="1709995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MANZANA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826049" y="634284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NARANJA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28600" y="2939673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423481" y="5707896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83549" y="4557843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SANDÍA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936401" y="4895055"/>
            <a:ext cx="263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MELOCOTÓN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296020" y="3245313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PLÁTANO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43" y="2799556"/>
            <a:ext cx="1514476" cy="1618138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4123188" y="2723143"/>
            <a:ext cx="25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MELÓN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6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75" y="300038"/>
            <a:ext cx="11558588" cy="6315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VERDURA</a:t>
            </a:r>
            <a:endParaRPr lang="es-ES_trad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9" y="622746"/>
            <a:ext cx="2502795" cy="18770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27" y="1370263"/>
            <a:ext cx="2703021" cy="17953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1" y="3149387"/>
            <a:ext cx="1745091" cy="26217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56" y="935430"/>
            <a:ext cx="2605825" cy="17630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85" y="2853373"/>
            <a:ext cx="2855724" cy="19008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33" y="4083113"/>
            <a:ext cx="2902039" cy="193167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3899" y="6738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PEPINO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63384" y="2818301"/>
            <a:ext cx="219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39006" y="447598"/>
            <a:ext cx="262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ZANAHORÍA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8640" y="2889633"/>
            <a:ext cx="247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TOMATE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60367" y="5530118"/>
            <a:ext cx="257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CEBOLLA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60558" y="269396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AJO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35" y="4426795"/>
            <a:ext cx="3129148" cy="208283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9346426" y="4219176"/>
            <a:ext cx="219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PATATAS</a:t>
            </a: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35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4033</Words>
  <Application>Microsoft Office PowerPoint</Application>
  <PresentationFormat>Širokoúhlá obrazovka</PresentationFormat>
  <Paragraphs>605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Motiv Office</vt:lpstr>
      <vt:lpstr>COMIDA, FRUTA, VERDURA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Šimonková</dc:creator>
  <cp:lastModifiedBy>Eva Šimonková</cp:lastModifiedBy>
  <cp:revision>63</cp:revision>
  <dcterms:created xsi:type="dcterms:W3CDTF">2015-01-15T19:26:08Z</dcterms:created>
  <dcterms:modified xsi:type="dcterms:W3CDTF">2017-06-06T13:51:00Z</dcterms:modified>
</cp:coreProperties>
</file>