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08A47-7D55-4CD3-BA5F-C3437E521CB4}" type="datetimeFigureOut">
              <a:rPr lang="es-ES_tradnl" smtClean="0"/>
              <a:t>20/10/2017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AFF8-BC4F-4B0D-974D-B62166C30E1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89231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08A47-7D55-4CD3-BA5F-C3437E521CB4}" type="datetimeFigureOut">
              <a:rPr lang="es-ES_tradnl" smtClean="0"/>
              <a:t>20/10/2017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AFF8-BC4F-4B0D-974D-B62166C30E1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0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08A47-7D55-4CD3-BA5F-C3437E521CB4}" type="datetimeFigureOut">
              <a:rPr lang="es-ES_tradnl" smtClean="0"/>
              <a:t>20/10/2017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AFF8-BC4F-4B0D-974D-B62166C30E1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0772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08A47-7D55-4CD3-BA5F-C3437E521CB4}" type="datetimeFigureOut">
              <a:rPr lang="es-ES_tradnl" smtClean="0"/>
              <a:t>20/10/2017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AFF8-BC4F-4B0D-974D-B62166C30E1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6746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08A47-7D55-4CD3-BA5F-C3437E521CB4}" type="datetimeFigureOut">
              <a:rPr lang="es-ES_tradnl" smtClean="0"/>
              <a:t>20/10/2017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AFF8-BC4F-4B0D-974D-B62166C30E1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68091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08A47-7D55-4CD3-BA5F-C3437E521CB4}" type="datetimeFigureOut">
              <a:rPr lang="es-ES_tradnl" smtClean="0"/>
              <a:t>20/10/2017</a:t>
            </a:fld>
            <a:endParaRPr lang="es-ES_tradn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AFF8-BC4F-4B0D-974D-B62166C30E1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8573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08A47-7D55-4CD3-BA5F-C3437E521CB4}" type="datetimeFigureOut">
              <a:rPr lang="es-ES_tradnl" smtClean="0"/>
              <a:t>20/10/2017</a:t>
            </a:fld>
            <a:endParaRPr lang="es-ES_tradnl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AFF8-BC4F-4B0D-974D-B62166C30E1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44024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08A47-7D55-4CD3-BA5F-C3437E521CB4}" type="datetimeFigureOut">
              <a:rPr lang="es-ES_tradnl" smtClean="0"/>
              <a:t>20/10/2017</a:t>
            </a:fld>
            <a:endParaRPr lang="es-ES_tradnl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AFF8-BC4F-4B0D-974D-B62166C30E1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9920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08A47-7D55-4CD3-BA5F-C3437E521CB4}" type="datetimeFigureOut">
              <a:rPr lang="es-ES_tradnl" smtClean="0"/>
              <a:t>20/10/2017</a:t>
            </a:fld>
            <a:endParaRPr lang="es-ES_tradnl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AFF8-BC4F-4B0D-974D-B62166C30E1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8462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08A47-7D55-4CD3-BA5F-C3437E521CB4}" type="datetimeFigureOut">
              <a:rPr lang="es-ES_tradnl" smtClean="0"/>
              <a:t>20/10/2017</a:t>
            </a:fld>
            <a:endParaRPr lang="es-ES_tradn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AFF8-BC4F-4B0D-974D-B62166C30E1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3481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08A47-7D55-4CD3-BA5F-C3437E521CB4}" type="datetimeFigureOut">
              <a:rPr lang="es-ES_tradnl" smtClean="0"/>
              <a:t>20/10/2017</a:t>
            </a:fld>
            <a:endParaRPr lang="es-ES_tradn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AFF8-BC4F-4B0D-974D-B62166C30E1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4042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08A47-7D55-4CD3-BA5F-C3437E521CB4}" type="datetimeFigureOut">
              <a:rPr lang="es-ES_tradnl" smtClean="0"/>
              <a:t>20/10/2017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AAFF8-BC4F-4B0D-974D-B62166C30E1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065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pixabay.com/cs/ucho-anatomie-lidsk%C3%A9-l%C3%A9ka%C5%99sk%C3%A9-42411/" TargetMode="External"/><Relationship Id="rId3" Type="http://schemas.openxmlformats.org/officeDocument/2006/relationships/hyperlink" Target="http://pixabay.com/cs/service/faq/" TargetMode="External"/><Relationship Id="rId7" Type="http://schemas.openxmlformats.org/officeDocument/2006/relationships/hyperlink" Target="http://pixabay.com/cs/dent%C3%A1ln%C3%AD-hygiena-zubn%C3%AD-p%C3%A9%C4%8De-156103/" TargetMode="External"/><Relationship Id="rId2" Type="http://schemas.openxmlformats.org/officeDocument/2006/relationships/hyperlink" Target="http://pixabay.com/go/?t=/service/terms/#download_ter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ixabay.com/cs/dosp%C4%9Bl%C3%AD-%C5%A1%C3%ADlen%C3%A9-v%C3%BDraz-obli%C4%8Dej-%C5%BEena-18670/" TargetMode="External"/><Relationship Id="rId5" Type="http://schemas.openxmlformats.org/officeDocument/2006/relationships/hyperlink" Target="http://pixabay.com/cs/dosp%C4%9Bl%C3%AD-atraktivn%C3%AD-pln%C3%A9-t%C4%9Blo-19361/" TargetMode="External"/><Relationship Id="rId4" Type="http://schemas.openxmlformats.org/officeDocument/2006/relationships/hyperlink" Target="http://pixabay.com/cs/kytara-afrika-%C4%8Dern%C3%A1-d%C4%9Bti-u%C4%8Den%C3%AD-435094/" TargetMode="External"/><Relationship Id="rId9" Type="http://schemas.openxmlformats.org/officeDocument/2006/relationships/hyperlink" Target="http://pixabay.com/cs/nohy-prsty-stopy-%C4%8Dern%C3%A1-150541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cs/service/faq/" TargetMode="External"/><Relationship Id="rId7" Type="http://schemas.openxmlformats.org/officeDocument/2006/relationships/hyperlink" Target="http://pixabay.com/cs/rty-%C3%BAsta-%C4%8Derven%C3%A1-l%C3%A1ska-hork%C3%A9-sexy-159551/" TargetMode="External"/><Relationship Id="rId2" Type="http://schemas.openxmlformats.org/officeDocument/2006/relationships/hyperlink" Target="http://pixabay.com/go/?t=/service/terms/#download_ter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ixabay.com/cs/%C4%8Dlov%C4%9Bk-%C5%A1%C3%ADlen%C3%A9-legra%C4%8Dn%C3%AD-ty-vole-540500/" TargetMode="External"/><Relationship Id="rId5" Type="http://schemas.openxmlformats.org/officeDocument/2006/relationships/hyperlink" Target="http://pixabay.com/cs/nohy-prsty-stopy-%C4%8Dern%C3%A1-150541/" TargetMode="External"/><Relationship Id="rId4" Type="http://schemas.openxmlformats.org/officeDocument/2006/relationships/hyperlink" Target="http://pixabay.com/cs/kytara-afrika-%C4%8Dern%C3%A1-d%C4%9Bti-u%C4%8Den%C3%AD-435094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cs/service/faq/" TargetMode="External"/><Relationship Id="rId2" Type="http://schemas.openxmlformats.org/officeDocument/2006/relationships/hyperlink" Target="http://pixabay.com/go/?t=/service/terms/#download_term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ixabay.com/cs/%C4%8Dlov%C4%9Bk-%C5%A1%C3%ADlen%C3%A9-legra%C4%8Dn%C3%AD-ty-vole-540500/" TargetMode="External"/><Relationship Id="rId4" Type="http://schemas.openxmlformats.org/officeDocument/2006/relationships/hyperlink" Target="http://pixabay.com/cs/kytara-afrika-%C4%8Dern%C3%A1-d%C4%9Bti-u%C4%8Den%C3%AD-435094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11" Type="http://schemas.openxmlformats.org/officeDocument/2006/relationships/package" Target="../embeddings/Microsoft_Excel_Worksheet.xlsx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CUERPO HUMANO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83026" y="5658677"/>
            <a:ext cx="9144000" cy="924339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  <a:p>
            <a:pPr lvl="0"/>
            <a:endParaRPr lang="cs-CZ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31051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546" y="218941"/>
            <a:ext cx="11938715" cy="6375042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1: [Cit. 2015-01-10] Dostupný pod licencí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6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http://pixabay.com/cs/dosp%C4%9Bl%C3%AD-atraktivn%C3%AD-pln%C3%A9-t%C4%9Blo-19361/</a:t>
            </a: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2: [Cit. 2015-01-10] Dostupný pod licencí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6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http://pixabay.com/cs/dosp%C4%9Bl%C3%AD-%C5%A1%C3%ADlen%C3%A9-v%C3%BDraz-obli%C4%8Dej-%C5%BEena-18670/</a:t>
            </a: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3: [Cit. 2015-01-10] Dostupný pod licencí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6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http://pixabay.com/cs/dent%C3%A1ln%C3%AD-hygiena-zubn%C3%AD-p%C3%A9%C4%8De-156103/</a:t>
            </a: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4: [Cit. 2015-01-10] Dostupný pod licencí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600" u="sng" dirty="0">
                <a:hlinkClick r:id="rId8"/>
              </a:rPr>
              <a:t>http://pixabay.com/cs/ucho-anatomie-lidsk%C3%A9-l%C3%A9ka%C5%99sk%C3%A9-42411/</a:t>
            </a: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5: [Cit. 2015-01-10] Dostupný pod licencí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6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http://pixabay.com/cs/nohy-prsty-stopy-%C4%8Dern%C3%A1-150541/</a:t>
            </a: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lnSpc>
                <a:spcPct val="100000"/>
              </a:lnSpc>
              <a:buNone/>
            </a:pPr>
            <a:endParaRPr lang="cs-CZ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cs-CZ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cs-CZ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cs-CZ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cs-CZ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cs-CZ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_tradnl" sz="1800" dirty="0"/>
          </a:p>
          <a:p>
            <a:pPr marL="0" lvl="0" indent="0">
              <a:lnSpc>
                <a:spcPct val="100000"/>
              </a:lnSpc>
              <a:buNone/>
            </a:pPr>
            <a:endParaRPr lang="cs-CZ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57575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7729" y="321972"/>
            <a:ext cx="11590985" cy="6284890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6: [Cit. 2015-01-10] Dostupný pod licencí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6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http://pixabay.com/cs/prst-ruka-palec-ukazov%C3%A1%C4%8Dek-160597</a:t>
            </a:r>
            <a:r>
              <a:rPr lang="es-ES_tradnl" sz="16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7: [Cit. 2015-01-10] Dostupný pod licencí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6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http://pixabay.com/cs/oko-obo%C4%8D%C3%AD-%C5%99asy-%C5%99asenka-pohled-308731</a:t>
            </a:r>
            <a:r>
              <a:rPr lang="es-ES_tradnl" sz="16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8: [Cit. 2015-01-10] Dostupný pod licencí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6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http://pixabay.com/cs/nos-kavkazsk%C3%A1-k%C5%AF%C5%BEe-b%C3%ADl%C3%A1-310733/</a:t>
            </a: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9: [Cit. 2015-01-10] Dostupný pod licencí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6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http://pixabay.com/cs/%C4%8Dlov%C4%9Bk-%C5%A1%C3%ADlen%C3%A9-legra%C4%8Dn%C3%AD-ty-vole-540500/</a:t>
            </a: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10: [Cit. 2015-01-10] Dostupný pod licencí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6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http://pixabay.com/cs/rty-%C3%BAsta-%C4%8Derven%C3%A1-l%C3%A1ska-hork%C3%A9-sexy-159551/</a:t>
            </a: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lnSpc>
                <a:spcPct val="100000"/>
              </a:lnSpc>
              <a:buNone/>
            </a:pPr>
            <a:endParaRPr lang="cs-CZ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cs-CZ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cs-CZ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cs-CZ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cs-CZ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cs-CZ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37615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1819" y="270456"/>
            <a:ext cx="11784169" cy="6400800"/>
          </a:xfrm>
        </p:spPr>
        <p:txBody>
          <a:bodyPr/>
          <a:lstStyle/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11: [Cit. 2015-01-10] Dostupný pod licencí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6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6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http://pixabay.com/cs/j%C3%B3ga-%C3%BAsek-%C4%8Dlov%C4%9Bk-postava-osoba-37262/</a:t>
            </a:r>
            <a:r>
              <a:rPr lang="cs-CZ" sz="16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cs-CZ" sz="1600" u="sng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12: [Cit. 2015-01-10] Dostupný pod licencí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600" u="sng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6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http://pixabay.com/cs/%C4%8Dlov%C4%9Bk-%C5%A1%C3%ADlen%C3%A9-legra%C4%8Dn%C3%AD-ty-vole-540500/</a:t>
            </a:r>
            <a:r>
              <a:rPr lang="cs-CZ" sz="1600" u="sng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cs-CZ" sz="1600" u="sng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buNone/>
            </a:pPr>
            <a:endParaRPr lang="es-ES_tradnl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4651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079644"/>
              </p:ext>
            </p:extLst>
          </p:nvPr>
        </p:nvGraphicFramePr>
        <p:xfrm>
          <a:off x="838200" y="644523"/>
          <a:ext cx="10515600" cy="548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58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Lidské tělo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58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Klíčová slova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Pierna</a:t>
                      </a:r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mano,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frente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ojo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lengua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58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Předmět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 jazyk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58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Mgr. Eva Šimonková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58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Jazyk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58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učebního materiálu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58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Potřebné pomůcky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PC, interaktivní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tabule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58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Cílová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skupina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Studenti střední školy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58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interaktivity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858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Zdroje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Seznam viz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poslední strana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15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/>
          <a:lstStyle/>
          <a:p>
            <a:pPr marL="0" lvl="0" indent="0">
              <a:buNone/>
            </a:pPr>
            <a:r>
              <a:rPr lang="cs-CZ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Popis: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Studenti se seznámí se španělskými názvy různých částí lidského těla.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cvičení na straně 6 najdou v křížovce devět pojmů, které odpovídají obrázkům. Po kliknutí je pojem označen.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straně 7 a 8 pojmenují části těla označené šipkami. Po kliknutí se opět objeví správný výraz.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straně 9 přiřadí správný výraz dle obsahu věty.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s-ES_tradnl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347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146" y="65755"/>
            <a:ext cx="4521088" cy="6792245"/>
          </a:xfrm>
        </p:spPr>
      </p:pic>
      <p:sp>
        <p:nvSpPr>
          <p:cNvPr id="5" name="Zaoblený obdélníkový bublinový popisek 4"/>
          <p:cNvSpPr/>
          <p:nvPr/>
        </p:nvSpPr>
        <p:spPr>
          <a:xfrm>
            <a:off x="7737854" y="427998"/>
            <a:ext cx="2527813" cy="540913"/>
          </a:xfrm>
          <a:prstGeom prst="wedgeRoundRectCallout">
            <a:avLst>
              <a:gd name="adj1" fmla="val -85138"/>
              <a:gd name="adj2" fmla="val -308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CABEZA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8372473" y="1129297"/>
            <a:ext cx="2586039" cy="540913"/>
          </a:xfrm>
          <a:prstGeom prst="wedgeRoundRectCallout">
            <a:avLst>
              <a:gd name="adj1" fmla="val -109521"/>
              <a:gd name="adj2" fmla="val 4181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HOMBRO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8568967" y="2159084"/>
            <a:ext cx="2548541" cy="540913"/>
          </a:xfrm>
          <a:prstGeom prst="wedgeRoundRectCallout">
            <a:avLst>
              <a:gd name="adj1" fmla="val -114708"/>
              <a:gd name="adj2" fmla="val -2686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BRAZO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8581421" y="4480565"/>
            <a:ext cx="2377091" cy="540913"/>
          </a:xfrm>
          <a:prstGeom prst="wedgeRoundRectCallout">
            <a:avLst>
              <a:gd name="adj1" fmla="val -121489"/>
              <a:gd name="adj2" fmla="val -19590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MANO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aoblený obdélníkový bublinový popisek 9"/>
          <p:cNvSpPr/>
          <p:nvPr/>
        </p:nvSpPr>
        <p:spPr>
          <a:xfrm>
            <a:off x="8300735" y="5527984"/>
            <a:ext cx="2300289" cy="540913"/>
          </a:xfrm>
          <a:prstGeom prst="wedgeRoundRectCallout">
            <a:avLst>
              <a:gd name="adj1" fmla="val -117949"/>
              <a:gd name="adj2" fmla="val -14836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PIERNA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aoblený obdélníkový bublinový popisek 10"/>
          <p:cNvSpPr/>
          <p:nvPr/>
        </p:nvSpPr>
        <p:spPr>
          <a:xfrm>
            <a:off x="2309479" y="5798441"/>
            <a:ext cx="1893194" cy="540913"/>
          </a:xfrm>
          <a:prstGeom prst="wedgeRoundRectCallout">
            <a:avLst>
              <a:gd name="adj1" fmla="val 132611"/>
              <a:gd name="adj2" fmla="val 5238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PIE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aoblený obdélníkový bublinový popisek 11"/>
          <p:cNvSpPr/>
          <p:nvPr/>
        </p:nvSpPr>
        <p:spPr>
          <a:xfrm>
            <a:off x="1617011" y="5001716"/>
            <a:ext cx="2488172" cy="540913"/>
          </a:xfrm>
          <a:prstGeom prst="wedgeRoundRectCallout">
            <a:avLst>
              <a:gd name="adj1" fmla="val 104917"/>
              <a:gd name="adj2" fmla="val -12723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RODILLA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aoblený obdélníkový bublinový popisek 12"/>
          <p:cNvSpPr/>
          <p:nvPr/>
        </p:nvSpPr>
        <p:spPr>
          <a:xfrm>
            <a:off x="1462448" y="4088932"/>
            <a:ext cx="2185687" cy="540913"/>
          </a:xfrm>
          <a:prstGeom prst="wedgeRoundRectCallout">
            <a:avLst>
              <a:gd name="adj1" fmla="val 148114"/>
              <a:gd name="adj2" fmla="val -6383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MUSLO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aoblený obdélníkový bublinový popisek 13"/>
          <p:cNvSpPr/>
          <p:nvPr/>
        </p:nvSpPr>
        <p:spPr>
          <a:xfrm>
            <a:off x="1714500" y="1391529"/>
            <a:ext cx="2293195" cy="540913"/>
          </a:xfrm>
          <a:prstGeom prst="wedgeRoundRectCallout">
            <a:avLst>
              <a:gd name="adj1" fmla="val 125793"/>
              <a:gd name="adj2" fmla="val 3125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PECHO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aoblený obdélníkový bublinový popisek 15"/>
          <p:cNvSpPr/>
          <p:nvPr/>
        </p:nvSpPr>
        <p:spPr>
          <a:xfrm>
            <a:off x="2085926" y="467869"/>
            <a:ext cx="2550167" cy="540913"/>
          </a:xfrm>
          <a:prstGeom prst="wedgeRoundRectCallout">
            <a:avLst>
              <a:gd name="adj1" fmla="val 105650"/>
              <a:gd name="adj2" fmla="val 7879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CUELLO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Zaoblený obdélníkový bublinový popisek 16"/>
          <p:cNvSpPr/>
          <p:nvPr/>
        </p:nvSpPr>
        <p:spPr>
          <a:xfrm>
            <a:off x="1140682" y="2648989"/>
            <a:ext cx="2489346" cy="540913"/>
          </a:xfrm>
          <a:prstGeom prst="wedgeRoundRectCallout">
            <a:avLst>
              <a:gd name="adj1" fmla="val 133088"/>
              <a:gd name="adj2" fmla="val 2332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BARRIGA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aoblený obdélníkový bublinový popisek 17"/>
          <p:cNvSpPr/>
          <p:nvPr/>
        </p:nvSpPr>
        <p:spPr>
          <a:xfrm>
            <a:off x="8579072" y="3206503"/>
            <a:ext cx="2528332" cy="540913"/>
          </a:xfrm>
          <a:prstGeom prst="wedgeRoundRectCallout">
            <a:avLst>
              <a:gd name="adj1" fmla="val -137293"/>
              <a:gd name="adj2" fmla="val -17741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ESPALDA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228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Zástupný symbol pro obsah 1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948" y="116893"/>
            <a:ext cx="6464444" cy="6480768"/>
          </a:xfrm>
        </p:spPr>
      </p:pic>
      <p:sp>
        <p:nvSpPr>
          <p:cNvPr id="5" name="Zaoblený obdélníkový bublinový popisek 4"/>
          <p:cNvSpPr/>
          <p:nvPr/>
        </p:nvSpPr>
        <p:spPr>
          <a:xfrm>
            <a:off x="8654468" y="1212761"/>
            <a:ext cx="2527813" cy="540913"/>
          </a:xfrm>
          <a:prstGeom prst="wedgeRoundRectCallout">
            <a:avLst>
              <a:gd name="adj1" fmla="val -95503"/>
              <a:gd name="adj2" fmla="val -554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PELO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8984446" y="2390729"/>
            <a:ext cx="2527813" cy="540913"/>
          </a:xfrm>
          <a:prstGeom prst="wedgeRoundRectCallout">
            <a:avLst>
              <a:gd name="adj1" fmla="val -103304"/>
              <a:gd name="adj2" fmla="val 1689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OREJA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9252850" y="3546894"/>
            <a:ext cx="2527813" cy="540913"/>
          </a:xfrm>
          <a:prstGeom prst="wedgeRoundRectCallout">
            <a:avLst>
              <a:gd name="adj1" fmla="val -157620"/>
              <a:gd name="adj2" fmla="val -3579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BOCA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8842778" y="5977169"/>
            <a:ext cx="2669481" cy="540913"/>
          </a:xfrm>
          <a:prstGeom prst="wedgeRoundRectCallout">
            <a:avLst>
              <a:gd name="adj1" fmla="val -142098"/>
              <a:gd name="adj2" fmla="val -37540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BARBILLA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9080310" y="4738079"/>
            <a:ext cx="2625031" cy="540913"/>
          </a:xfrm>
          <a:prstGeom prst="wedgeRoundRectCallout">
            <a:avLst>
              <a:gd name="adj1" fmla="val -159379"/>
              <a:gd name="adj2" fmla="val -21748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LENGUA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aoblený obdélníkový bublinový popisek 9"/>
          <p:cNvSpPr/>
          <p:nvPr/>
        </p:nvSpPr>
        <p:spPr>
          <a:xfrm>
            <a:off x="1274833" y="1140908"/>
            <a:ext cx="2527813" cy="540913"/>
          </a:xfrm>
          <a:prstGeom prst="wedgeRoundRectCallout">
            <a:avLst>
              <a:gd name="adj1" fmla="val 126625"/>
              <a:gd name="adj2" fmla="val 10275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FRENTE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aoblený obdélníkový bublinový popisek 10"/>
          <p:cNvSpPr/>
          <p:nvPr/>
        </p:nvSpPr>
        <p:spPr>
          <a:xfrm>
            <a:off x="1001658" y="2278482"/>
            <a:ext cx="2527813" cy="540913"/>
          </a:xfrm>
          <a:prstGeom prst="wedgeRoundRectCallout">
            <a:avLst>
              <a:gd name="adj1" fmla="val 123800"/>
              <a:gd name="adj2" fmla="val -45164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CEJA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aoblený obdélníkový bublinový popisek 11"/>
          <p:cNvSpPr/>
          <p:nvPr/>
        </p:nvSpPr>
        <p:spPr>
          <a:xfrm>
            <a:off x="597237" y="3570783"/>
            <a:ext cx="2527813" cy="540913"/>
          </a:xfrm>
          <a:prstGeom prst="wedgeRoundRectCallout">
            <a:avLst>
              <a:gd name="adj1" fmla="val 141321"/>
              <a:gd name="adj2" fmla="val -23005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OJO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aoblený obdélníkový bublinový popisek 12"/>
          <p:cNvSpPr/>
          <p:nvPr/>
        </p:nvSpPr>
        <p:spPr>
          <a:xfrm>
            <a:off x="1071634" y="5808907"/>
            <a:ext cx="2731012" cy="540913"/>
          </a:xfrm>
          <a:prstGeom prst="wedgeRoundRectCallout">
            <a:avLst>
              <a:gd name="adj1" fmla="val 128513"/>
              <a:gd name="adj2" fmla="val -446652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DIENTES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aoblený obdélníkový bublinový popisek 15"/>
          <p:cNvSpPr/>
          <p:nvPr/>
        </p:nvSpPr>
        <p:spPr>
          <a:xfrm>
            <a:off x="1001657" y="4689845"/>
            <a:ext cx="2527813" cy="540913"/>
          </a:xfrm>
          <a:prstGeom prst="wedgeRoundRectCallout">
            <a:avLst>
              <a:gd name="adj1" fmla="val 114191"/>
              <a:gd name="adj2" fmla="val -32514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MEJILLA</a:t>
            </a:r>
            <a:endParaRPr lang="es-ES_tradnl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397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61" y="666504"/>
            <a:ext cx="1371600" cy="80152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640" y="1321113"/>
            <a:ext cx="1085850" cy="17145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7350" y="865345"/>
            <a:ext cx="2164773" cy="1190625"/>
          </a:xfrm>
          <a:prstGeom prst="rect">
            <a:avLst/>
          </a:prstGeom>
        </p:spPr>
      </p:pic>
      <p:sp>
        <p:nvSpPr>
          <p:cNvPr id="11" name="Šipka doleva 10"/>
          <p:cNvSpPr/>
          <p:nvPr/>
        </p:nvSpPr>
        <p:spPr>
          <a:xfrm>
            <a:off x="11184948" y="912968"/>
            <a:ext cx="514350" cy="40814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Šipka doleva 11"/>
          <p:cNvSpPr/>
          <p:nvPr/>
        </p:nvSpPr>
        <p:spPr>
          <a:xfrm>
            <a:off x="11056361" y="1581148"/>
            <a:ext cx="514350" cy="40814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3" name="Šipka doleva 12"/>
          <p:cNvSpPr/>
          <p:nvPr/>
        </p:nvSpPr>
        <p:spPr>
          <a:xfrm>
            <a:off x="1409699" y="738309"/>
            <a:ext cx="514350" cy="40814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Šipka doleva 13"/>
          <p:cNvSpPr/>
          <p:nvPr/>
        </p:nvSpPr>
        <p:spPr>
          <a:xfrm rot="10800000">
            <a:off x="1152524" y="1896189"/>
            <a:ext cx="514350" cy="40814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69" y="3035613"/>
            <a:ext cx="1794057" cy="1401607"/>
          </a:xfrm>
          <a:prstGeom prst="rect">
            <a:avLst/>
          </a:prstGeom>
        </p:spPr>
      </p:pic>
      <p:sp>
        <p:nvSpPr>
          <p:cNvPr id="16" name="Šipka doleva 15"/>
          <p:cNvSpPr/>
          <p:nvPr/>
        </p:nvSpPr>
        <p:spPr>
          <a:xfrm>
            <a:off x="1924049" y="3736416"/>
            <a:ext cx="514350" cy="40814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762" y="5758943"/>
            <a:ext cx="1655186" cy="827593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762" y="2538290"/>
            <a:ext cx="781729" cy="994646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786" y="4002155"/>
            <a:ext cx="975974" cy="975974"/>
          </a:xfrm>
          <a:prstGeom prst="rect">
            <a:avLst/>
          </a:prstGeom>
        </p:spPr>
      </p:pic>
      <p:pic>
        <p:nvPicPr>
          <p:cNvPr id="20" name="Obrázek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34" y="4750113"/>
            <a:ext cx="1570792" cy="1590675"/>
          </a:xfrm>
          <a:prstGeom prst="rect">
            <a:avLst/>
          </a:prstGeom>
        </p:spPr>
      </p:pic>
      <p:sp>
        <p:nvSpPr>
          <p:cNvPr id="21" name="Šipka doleva 20"/>
          <p:cNvSpPr/>
          <p:nvPr/>
        </p:nvSpPr>
        <p:spPr>
          <a:xfrm>
            <a:off x="1966959" y="5341377"/>
            <a:ext cx="514350" cy="40814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Šipka doleva 21"/>
          <p:cNvSpPr/>
          <p:nvPr/>
        </p:nvSpPr>
        <p:spPr>
          <a:xfrm>
            <a:off x="10311345" y="2721033"/>
            <a:ext cx="514350" cy="40814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Šipka doleva 22"/>
          <p:cNvSpPr/>
          <p:nvPr/>
        </p:nvSpPr>
        <p:spPr>
          <a:xfrm>
            <a:off x="10927773" y="5749522"/>
            <a:ext cx="514350" cy="40814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4" name="Šipka doleva 23"/>
          <p:cNvSpPr/>
          <p:nvPr/>
        </p:nvSpPr>
        <p:spPr>
          <a:xfrm rot="10800000">
            <a:off x="10010777" y="4239988"/>
            <a:ext cx="514350" cy="40814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aphicFrame>
        <p:nvGraphicFramePr>
          <p:cNvPr id="27" name="Objek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115358"/>
              </p:ext>
            </p:extLst>
          </p:nvPr>
        </p:nvGraphicFramePr>
        <p:xfrm>
          <a:off x="3172209" y="865345"/>
          <a:ext cx="5819775" cy="505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Worksheet" r:id="rId11" imgW="5819573" imgH="5058004" progId="Excel.Sheet.12">
                  <p:embed/>
                </p:oleObj>
              </mc:Choice>
              <mc:Fallback>
                <p:oleObj name="Worksheet" r:id="rId11" imgW="5819573" imgH="50580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172209" y="865345"/>
                        <a:ext cx="5819775" cy="5057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Přímá spojnice se šipkou 29"/>
          <p:cNvCxnSpPr/>
          <p:nvPr/>
        </p:nvCxnSpPr>
        <p:spPr>
          <a:xfrm>
            <a:off x="3886200" y="1581148"/>
            <a:ext cx="0" cy="3168965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5614988" y="4490142"/>
            <a:ext cx="2500312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>
            <a:off x="3357563" y="2055970"/>
            <a:ext cx="1343025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5096258" y="1576383"/>
            <a:ext cx="1778794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3357563" y="4002155"/>
            <a:ext cx="1871662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7358063" y="4002155"/>
            <a:ext cx="0" cy="133922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>
            <a:off x="4029075" y="3035613"/>
            <a:ext cx="2328863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>
            <a:off x="7929563" y="2178363"/>
            <a:ext cx="0" cy="257175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6858000" y="1146454"/>
            <a:ext cx="0" cy="1603993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228600" y="285750"/>
            <a:ext cx="385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es-ES_tradn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2382734" y="1117040"/>
            <a:ext cx="385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es-ES_tradn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512669" y="2706255"/>
            <a:ext cx="385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es-ES_tradn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2150268" y="4648608"/>
            <a:ext cx="385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es-ES_tradn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9148762" y="665290"/>
            <a:ext cx="385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endParaRPr lang="es-ES_tradn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11222878" y="1896189"/>
            <a:ext cx="385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endParaRPr lang="es-ES_tradn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9297121" y="2351007"/>
            <a:ext cx="385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endParaRPr lang="es-ES_tradn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11299415" y="3464238"/>
            <a:ext cx="385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endParaRPr lang="es-ES_tradn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9574115" y="5341377"/>
            <a:ext cx="385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endParaRPr lang="es-ES_tradn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1924049" y="142875"/>
            <a:ext cx="8035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NAJDI NÁZVY DEVÍTI ČÁSTÍ LIDSKÉHO TĚLA</a:t>
            </a:r>
            <a:endParaRPr lang="es-ES_trad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55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975" y="2028825"/>
            <a:ext cx="7107238" cy="3553619"/>
          </a:xfrm>
        </p:spPr>
      </p:pic>
      <p:sp>
        <p:nvSpPr>
          <p:cNvPr id="7" name="Zaoblený obdélníkový bublinový popisek 6"/>
          <p:cNvSpPr/>
          <p:nvPr/>
        </p:nvSpPr>
        <p:spPr>
          <a:xfrm>
            <a:off x="557213" y="3940969"/>
            <a:ext cx="2157412" cy="588169"/>
          </a:xfrm>
          <a:prstGeom prst="wedgeRoundRectCallout">
            <a:avLst>
              <a:gd name="adj1" fmla="val 60624"/>
              <a:gd name="adj2" fmla="val 8602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857250" y="2787551"/>
            <a:ext cx="2281238" cy="565250"/>
          </a:xfrm>
          <a:prstGeom prst="wedgeRoundRectCallout">
            <a:avLst>
              <a:gd name="adj1" fmla="val 56650"/>
              <a:gd name="adj2" fmla="val 16838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1909763" y="1658939"/>
            <a:ext cx="2157412" cy="619918"/>
          </a:xfrm>
          <a:prstGeom prst="wedgeRoundRectCallout">
            <a:avLst>
              <a:gd name="adj1" fmla="val 48041"/>
              <a:gd name="adj2" fmla="val 30661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aoblený obdélníkový bublinový popisek 9"/>
          <p:cNvSpPr/>
          <p:nvPr/>
        </p:nvSpPr>
        <p:spPr>
          <a:xfrm>
            <a:off x="3138488" y="893268"/>
            <a:ext cx="2157412" cy="598586"/>
          </a:xfrm>
          <a:prstGeom prst="wedgeRoundRectCallout">
            <a:avLst>
              <a:gd name="adj1" fmla="val 24862"/>
              <a:gd name="adj2" fmla="val 32720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aoblený obdélníkový bublinový popisek 10"/>
          <p:cNvSpPr/>
          <p:nvPr/>
        </p:nvSpPr>
        <p:spPr>
          <a:xfrm>
            <a:off x="1300163" y="5199063"/>
            <a:ext cx="2157412" cy="623886"/>
          </a:xfrm>
          <a:prstGeom prst="wedgeRoundRectCallout">
            <a:avLst>
              <a:gd name="adj1" fmla="val 82478"/>
              <a:gd name="adj2" fmla="val -14044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aoblený obdélníkový bublinový popisek 11"/>
          <p:cNvSpPr/>
          <p:nvPr/>
        </p:nvSpPr>
        <p:spPr>
          <a:xfrm>
            <a:off x="5738813" y="1103014"/>
            <a:ext cx="2157412" cy="657325"/>
          </a:xfrm>
          <a:prstGeom prst="wedgeRoundRectCallout">
            <a:avLst>
              <a:gd name="adj1" fmla="val -8912"/>
              <a:gd name="adj2" fmla="val 37132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aoblený obdélníkový bublinový popisek 12"/>
          <p:cNvSpPr/>
          <p:nvPr/>
        </p:nvSpPr>
        <p:spPr>
          <a:xfrm>
            <a:off x="7610475" y="1788320"/>
            <a:ext cx="2157412" cy="566142"/>
          </a:xfrm>
          <a:prstGeom prst="wedgeRoundRectCallout">
            <a:avLst>
              <a:gd name="adj1" fmla="val -59906"/>
              <a:gd name="adj2" fmla="val 32426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aoblený obdélníkový bublinový popisek 13"/>
          <p:cNvSpPr/>
          <p:nvPr/>
        </p:nvSpPr>
        <p:spPr>
          <a:xfrm>
            <a:off x="9009857" y="2787552"/>
            <a:ext cx="2157412" cy="565248"/>
          </a:xfrm>
          <a:prstGeom prst="wedgeRoundRectCallout">
            <a:avLst>
              <a:gd name="adj1" fmla="val -33416"/>
              <a:gd name="adj2" fmla="val 29779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Zaoblený obdélníkový bublinový popisek 14"/>
          <p:cNvSpPr/>
          <p:nvPr/>
        </p:nvSpPr>
        <p:spPr>
          <a:xfrm>
            <a:off x="8689976" y="5466556"/>
            <a:ext cx="2157412" cy="548978"/>
          </a:xfrm>
          <a:prstGeom prst="wedgeRoundRectCallout">
            <a:avLst>
              <a:gd name="adj1" fmla="val -98978"/>
              <a:gd name="adj2" fmla="val -24338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aoblený obdélníkový bublinový popisek 15"/>
          <p:cNvSpPr/>
          <p:nvPr/>
        </p:nvSpPr>
        <p:spPr>
          <a:xfrm>
            <a:off x="6227766" y="5684838"/>
            <a:ext cx="2157412" cy="623887"/>
          </a:xfrm>
          <a:prstGeom prst="wedgeRoundRectCallout">
            <a:avLst>
              <a:gd name="adj1" fmla="val -106263"/>
              <a:gd name="adj2" fmla="val -36320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Zaoblený obdélníkový bublinový popisek 16"/>
          <p:cNvSpPr/>
          <p:nvPr/>
        </p:nvSpPr>
        <p:spPr>
          <a:xfrm>
            <a:off x="3346455" y="5822950"/>
            <a:ext cx="2157412" cy="635000"/>
          </a:xfrm>
          <a:prstGeom prst="wedgeRoundRectCallout">
            <a:avLst>
              <a:gd name="adj1" fmla="val 18240"/>
              <a:gd name="adj2" fmla="val -26103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981076" y="271463"/>
            <a:ext cx="9634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DOPLŇ NÁZVY ČÁSTÍ TĚLA</a:t>
            </a:r>
            <a:endParaRPr lang="es-ES_trad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614363" y="3981846"/>
            <a:ext cx="2043112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CABEZA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981076" y="2816969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CARA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945481" y="1714501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PECHO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3209925" y="953295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BARRIGA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5798344" y="1172767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MUSLO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7646193" y="1840705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RODILLA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9045575" y="2816969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PIE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8761413" y="5511006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PIERNA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6263484" y="5762327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MANO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3417892" y="5942804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BRAZO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1331918" y="5292576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HOMBRO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19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536" y="0"/>
            <a:ext cx="8948738" cy="6599694"/>
          </a:xfrm>
        </p:spPr>
      </p:pic>
      <p:sp>
        <p:nvSpPr>
          <p:cNvPr id="5" name="Zaoblený obdélníkový bublinový popisek 4"/>
          <p:cNvSpPr/>
          <p:nvPr/>
        </p:nvSpPr>
        <p:spPr>
          <a:xfrm>
            <a:off x="928688" y="3451026"/>
            <a:ext cx="2281238" cy="565250"/>
          </a:xfrm>
          <a:prstGeom prst="wedgeRoundRectCallout">
            <a:avLst>
              <a:gd name="adj1" fmla="val 108007"/>
              <a:gd name="adj2" fmla="val 2430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928688" y="1911252"/>
            <a:ext cx="2281238" cy="565250"/>
          </a:xfrm>
          <a:prstGeom prst="wedgeRoundRectCallout">
            <a:avLst>
              <a:gd name="adj1" fmla="val 154980"/>
              <a:gd name="adj2" fmla="val 24926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776288" y="673001"/>
            <a:ext cx="3810000" cy="565250"/>
          </a:xfrm>
          <a:prstGeom prst="wedgeRoundRectCallout">
            <a:avLst>
              <a:gd name="adj1" fmla="val 85148"/>
              <a:gd name="adj2" fmla="val 38828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967286" y="107751"/>
            <a:ext cx="2281238" cy="565250"/>
          </a:xfrm>
          <a:prstGeom prst="wedgeRoundRectCallout">
            <a:avLst>
              <a:gd name="adj1" fmla="val 5919"/>
              <a:gd name="adj2" fmla="val 17596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7629523" y="673001"/>
            <a:ext cx="2281238" cy="565250"/>
          </a:xfrm>
          <a:prstGeom prst="wedgeRoundRectCallout">
            <a:avLst>
              <a:gd name="adj1" fmla="val -98674"/>
              <a:gd name="adj2" fmla="val 13552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aoblený obdélníkový bublinový popisek 9"/>
          <p:cNvSpPr/>
          <p:nvPr/>
        </p:nvSpPr>
        <p:spPr>
          <a:xfrm>
            <a:off x="8301036" y="1987913"/>
            <a:ext cx="2281238" cy="565250"/>
          </a:xfrm>
          <a:prstGeom prst="wedgeRoundRectCallout">
            <a:avLst>
              <a:gd name="adj1" fmla="val -126857"/>
              <a:gd name="adj2" fmla="val -602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aoblený obdélníkový bublinový popisek 10"/>
          <p:cNvSpPr/>
          <p:nvPr/>
        </p:nvSpPr>
        <p:spPr>
          <a:xfrm>
            <a:off x="8301036" y="3543980"/>
            <a:ext cx="2281238" cy="565250"/>
          </a:xfrm>
          <a:prstGeom prst="wedgeRoundRectCallout">
            <a:avLst>
              <a:gd name="adj1" fmla="val -106815"/>
              <a:gd name="adj2" fmla="val -19307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aoblený obdélníkový bublinový popisek 11"/>
          <p:cNvSpPr/>
          <p:nvPr/>
        </p:nvSpPr>
        <p:spPr>
          <a:xfrm>
            <a:off x="2543175" y="5130701"/>
            <a:ext cx="2495547" cy="565250"/>
          </a:xfrm>
          <a:prstGeom prst="wedgeRoundRectCallout">
            <a:avLst>
              <a:gd name="adj1" fmla="val 89844"/>
              <a:gd name="adj2" fmla="val -26131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aoblený obdélníkový bublinový popisek 12"/>
          <p:cNvSpPr/>
          <p:nvPr/>
        </p:nvSpPr>
        <p:spPr>
          <a:xfrm>
            <a:off x="6727027" y="5100695"/>
            <a:ext cx="2281238" cy="565250"/>
          </a:xfrm>
          <a:prstGeom prst="wedgeRoundRectCallout">
            <a:avLst>
              <a:gd name="adj1" fmla="val -72369"/>
              <a:gd name="adj2" fmla="val -15262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1042988" y="3480444"/>
            <a:ext cx="19716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PELO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1042988" y="1940670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LENGUA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838202" y="693789"/>
            <a:ext cx="3695699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DIENTES/LA BOCA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5064917" y="137169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FRENTE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7727154" y="693788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CEJA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8398667" y="2017331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OJO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8355805" y="3574042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OREJA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6824658" y="5154470"/>
            <a:ext cx="20859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CUELLO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659853" y="5189538"/>
            <a:ext cx="2281238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BARBILLA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41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1820" y="90152"/>
            <a:ext cx="11797048" cy="6767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DOPLŇ VHODNÉ VÝRAZY: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MARÍA TIENE …………………. VERDES Y …………………….. LARGO.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ESTOY RESFRIADO Y TENGO ……………………… TAPADA.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LE HA PUESTO ……………… ROJA COMO UN TOMATE.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RODILLA ESTÁ EN MEDIO DE ………………….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SE HABLA CON …………………… LLENA.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LÁVATE ………………..ANTES DE COMER.</a:t>
            </a: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TIENES UNA ASPIRINA? ME DUELE ………………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TIENES MALA POSTURA.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TE DUELE …………………..?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HE TORCIDO …………….CORRIENDO.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450560" y="634213"/>
            <a:ext cx="2163852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ESPALDA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945287" y="216306"/>
            <a:ext cx="19716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CABEZA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7327879" y="506503"/>
            <a:ext cx="2086577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MANOS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9658754" y="216305"/>
            <a:ext cx="19716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OJOS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973612" y="822457"/>
            <a:ext cx="19716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BOCA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304487" y="1122131"/>
            <a:ext cx="19716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PIERNA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7646933" y="1525080"/>
            <a:ext cx="19716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CARA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947629" y="1510509"/>
            <a:ext cx="1971675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PELO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9658754" y="1018667"/>
            <a:ext cx="2163852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NARIZ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091221" y="1707528"/>
            <a:ext cx="1543892" cy="50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PIE</a:t>
            </a:r>
            <a:endParaRPr lang="es-ES_tradn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54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2.96296E-6 L -0.55157 0.265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578" y="1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0.46589 0.063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94" y="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33333E-6 L -0.33412 0.2164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06" y="10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98 -0.07199 L -0.35586 0.2273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01" y="1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2.96296E-6 L 0.05143 0.3541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5" y="17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26 -0.08287 L 0.07669 0.4696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97" y="27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1.85185E-6 L -0.45208 0.6004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04" y="30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L 0.17122 0.712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55" y="3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1.85185E-6 L 0.55482 0.7189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34" y="3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318 -0.16597 L -0.05104 0.6398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07" y="40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1075</Words>
  <Application>Microsoft Office PowerPoint</Application>
  <PresentationFormat>Širokoúhlá obrazovka</PresentationFormat>
  <Paragraphs>171</Paragraphs>
  <Slides>12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Motiv Office</vt:lpstr>
      <vt:lpstr>Worksheet</vt:lpstr>
      <vt:lpstr>EL CUERPO HUMANO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Šimonková</dc:creator>
  <cp:lastModifiedBy>Eva Šimonková</cp:lastModifiedBy>
  <cp:revision>29</cp:revision>
  <dcterms:created xsi:type="dcterms:W3CDTF">2015-01-02T18:34:07Z</dcterms:created>
  <dcterms:modified xsi:type="dcterms:W3CDTF">2017-10-20T12:07:16Z</dcterms:modified>
</cp:coreProperties>
</file>