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7" r:id="rId3"/>
    <p:sldId id="260" r:id="rId4"/>
    <p:sldId id="261" r:id="rId5"/>
    <p:sldId id="264" r:id="rId6"/>
    <p:sldId id="276" r:id="rId7"/>
    <p:sldId id="266" r:id="rId8"/>
    <p:sldId id="267" r:id="rId9"/>
    <p:sldId id="283" r:id="rId10"/>
    <p:sldId id="285" r:id="rId11"/>
    <p:sldId id="286" r:id="rId12"/>
    <p:sldId id="270" r:id="rId13"/>
    <p:sldId id="277" r:id="rId14"/>
    <p:sldId id="280" r:id="rId15"/>
    <p:sldId id="282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08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24C7A-4D46-4EFD-9C84-0D4CE05F837F}" type="datetimeFigureOut">
              <a:rPr lang="cs-CZ" smtClean="0"/>
              <a:pPr/>
              <a:t>27. 3. 2014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AD941-FBD0-41A8-864C-4F98A2F909E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6306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A30E0-418F-4343-9760-8C1141BC60CB}" type="datetimeFigureOut">
              <a:rPr lang="cs-CZ" smtClean="0"/>
              <a:pPr/>
              <a:t>27. 3. 2014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BF9F9-D0B3-4FAE-AC9B-188C3C9D290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4154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BF9F9-D0B3-4FAE-AC9B-188C3C9D290E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9756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BF9F9-D0B3-4FAE-AC9B-188C3C9D290E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016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D16FA04-0630-40C5-9591-6A2A9C4CB4B8}" type="datetimeFigureOut">
              <a:rPr lang="cs-CZ" smtClean="0"/>
              <a:pPr/>
              <a:t>27. 3. 2014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04A755E-9080-4A94-BFDC-5ACE51A0AC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16FA04-0630-40C5-9591-6A2A9C4CB4B8}" type="datetimeFigureOut">
              <a:rPr lang="cs-CZ" smtClean="0"/>
              <a:pPr/>
              <a:t>27. 3. 2014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4A755E-9080-4A94-BFDC-5ACE51A0AC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D16FA04-0630-40C5-9591-6A2A9C4CB4B8}" type="datetimeFigureOut">
              <a:rPr lang="cs-CZ" smtClean="0"/>
              <a:pPr/>
              <a:t>27. 3. 2014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04A755E-9080-4A94-BFDC-5ACE51A0AC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16FA04-0630-40C5-9591-6A2A9C4CB4B8}" type="datetimeFigureOut">
              <a:rPr lang="cs-CZ" smtClean="0"/>
              <a:pPr/>
              <a:t>27. 3. 2014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4A755E-9080-4A94-BFDC-5ACE51A0AC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D16FA04-0630-40C5-9591-6A2A9C4CB4B8}" type="datetimeFigureOut">
              <a:rPr lang="cs-CZ" smtClean="0"/>
              <a:pPr/>
              <a:t>27. 3. 2014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04A755E-9080-4A94-BFDC-5ACE51A0AC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16FA04-0630-40C5-9591-6A2A9C4CB4B8}" type="datetimeFigureOut">
              <a:rPr lang="cs-CZ" smtClean="0"/>
              <a:pPr/>
              <a:t>27. 3. 2014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4A755E-9080-4A94-BFDC-5ACE51A0AC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16FA04-0630-40C5-9591-6A2A9C4CB4B8}" type="datetimeFigureOut">
              <a:rPr lang="cs-CZ" smtClean="0"/>
              <a:pPr/>
              <a:t>27. 3. 2014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4A755E-9080-4A94-BFDC-5ACE51A0AC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16FA04-0630-40C5-9591-6A2A9C4CB4B8}" type="datetimeFigureOut">
              <a:rPr lang="cs-CZ" smtClean="0"/>
              <a:pPr/>
              <a:t>27. 3. 2014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4A755E-9080-4A94-BFDC-5ACE51A0AC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D16FA04-0630-40C5-9591-6A2A9C4CB4B8}" type="datetimeFigureOut">
              <a:rPr lang="cs-CZ" smtClean="0"/>
              <a:pPr/>
              <a:t>27. 3. 2014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4A755E-9080-4A94-BFDC-5ACE51A0AC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16FA04-0630-40C5-9591-6A2A9C4CB4B8}" type="datetimeFigureOut">
              <a:rPr lang="cs-CZ" smtClean="0"/>
              <a:pPr/>
              <a:t>27. 3. 2014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4A755E-9080-4A94-BFDC-5ACE51A0AC6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16FA04-0630-40C5-9591-6A2A9C4CB4B8}" type="datetimeFigureOut">
              <a:rPr lang="cs-CZ" smtClean="0"/>
              <a:pPr/>
              <a:t>27. 3. 2014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4A755E-9080-4A94-BFDC-5ACE51A0AC6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D16FA04-0630-40C5-9591-6A2A9C4CB4B8}" type="datetimeFigureOut">
              <a:rPr lang="cs-CZ" smtClean="0"/>
              <a:pPr/>
              <a:t>27. 3. 2014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04A755E-9080-4A94-BFDC-5ACE51A0AC6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chemeClr val="tx1"/>
                </a:solidFill>
                <a:latin typeface="Arial Rounded MT Bold" pitchFamily="34" charset="0"/>
              </a:rPr>
              <a:t>Ropa &amp; </a:t>
            </a:r>
            <a:r>
              <a:rPr lang="cs-CZ" dirty="0" err="1" smtClean="0">
                <a:solidFill>
                  <a:schemeClr val="tx1"/>
                </a:solidFill>
                <a:latin typeface="Arial Rounded MT Bold" pitchFamily="34" charset="0"/>
              </a:rPr>
              <a:t>compras</a:t>
            </a:r>
            <a:r>
              <a:rPr lang="cs-CZ" dirty="0" smtClean="0">
                <a:solidFill>
                  <a:schemeClr val="tx1"/>
                </a:solidFill>
                <a:latin typeface="Arial Rounded MT Bold" pitchFamily="34" charset="0"/>
              </a:rPr>
              <a:t> &amp; </a:t>
            </a:r>
            <a:r>
              <a:rPr lang="cs-CZ" dirty="0" err="1" smtClean="0">
                <a:solidFill>
                  <a:schemeClr val="tx1"/>
                </a:solidFill>
                <a:latin typeface="Arial Rounded MT Bold" pitchFamily="34" charset="0"/>
              </a:rPr>
              <a:t>accesorios</a:t>
            </a:r>
            <a:endParaRPr lang="cs-CZ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2409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363290"/>
            <a:ext cx="3384375" cy="5092477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09772" y="2262894"/>
            <a:ext cx="5108690" cy="340845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251520" y="188640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cap="all" dirty="0" err="1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B13F9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</a:t>
            </a:r>
            <a:r>
              <a:rPr lang="cs-CZ" sz="2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B13F9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cap="all" dirty="0" err="1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B13F9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cs-CZ" sz="2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B13F9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ropa </a:t>
            </a:r>
            <a:r>
              <a:rPr lang="cs-CZ" sz="2800" b="1" cap="all" dirty="0" err="1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B13F9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llevan</a:t>
            </a:r>
            <a:r>
              <a:rPr lang="cs-CZ" sz="28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B13F9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 </a:t>
            </a:r>
            <a:r>
              <a:rPr lang="cs-CZ" sz="2800" b="1" cap="all" dirty="0" err="1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B13F9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330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/>
          </a:bodyPr>
          <a:lstStyle/>
          <a:p>
            <a:pPr algn="ctr"/>
            <a:r>
              <a:rPr lang="cs-CZ" sz="36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Responde</a:t>
            </a:r>
            <a:r>
              <a:rPr lang="cs-CZ" sz="3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las </a:t>
            </a:r>
            <a:r>
              <a:rPr lang="cs-CZ" sz="36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preguntas</a:t>
            </a:r>
            <a:endParaRPr lang="cs-CZ" sz="3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7776864" cy="5328592"/>
          </a:xfrm>
        </p:spPr>
        <p:txBody>
          <a:bodyPr/>
          <a:lstStyle/>
          <a:p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ropa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llevas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en la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escuela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ropa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llevas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en tu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tiempo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libre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talla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usas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colores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gustan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ropa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llevas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verano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ropa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llevas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invierno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ropa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llevas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cuando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teatro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ropa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llevas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cuando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vas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una fiesta?</a:t>
            </a:r>
          </a:p>
          <a:p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Tienes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una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marca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ropa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preferida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Crees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la ropa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dice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mucho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</a:t>
            </a:r>
            <a:r>
              <a:rPr lang="cs-C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405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239000" cy="58868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cs-CZ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frases</a:t>
            </a: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útiles</a:t>
            </a: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cs-CZ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052736"/>
            <a:ext cx="7704856" cy="5688632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marL="0" indent="0">
              <a:buNone/>
            </a:pP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Quisiera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Querría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…,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favor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Chtěl bych prosím.</a:t>
            </a:r>
          </a:p>
          <a:p>
            <a:pPr marL="0" indent="0">
              <a:buNone/>
            </a:pPr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Tienen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…?</a:t>
            </a:r>
          </a:p>
          <a:p>
            <a:pPr marL="0" indent="0">
              <a:buNone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Máte?</a:t>
            </a:r>
          </a:p>
          <a:p>
            <a:pPr marL="0" indent="0">
              <a:buNone/>
            </a:pPr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Cómo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queda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Jak mi padne?</a:t>
            </a:r>
          </a:p>
          <a:p>
            <a:pPr marL="0" indent="0">
              <a:buNone/>
            </a:pPr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queda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bien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mal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corto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, largo.</a:t>
            </a:r>
          </a:p>
          <a:p>
            <a:pPr marL="0" indent="0">
              <a:buNone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Padne mi dobře, špatně, je mi krátký, dlouhý.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484784"/>
            <a:ext cx="4752528" cy="35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2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260648"/>
            <a:ext cx="7776864" cy="6408712"/>
          </a:xfrm>
        </p:spPr>
        <p:txBody>
          <a:bodyPr>
            <a:normAutofit lnSpcReduction="10000"/>
          </a:bodyPr>
          <a:lstStyle/>
          <a:p>
            <a:pPr marL="0" lvl="0" indent="0">
              <a:buClr>
                <a:srgbClr val="B13F9A"/>
              </a:buClr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s-CZ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</a:t>
            </a:r>
            <a:r>
              <a:rPr lang="cs-CZ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</a:t>
            </a:r>
            <a:r>
              <a:rPr lang="cs-CZ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(la) </a:t>
            </a:r>
            <a:r>
              <a:rPr lang="cs-CZ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puedo</a:t>
            </a:r>
            <a:r>
              <a:rPr lang="cs-CZ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probar</a:t>
            </a:r>
            <a:r>
              <a:rPr lang="cs-CZ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lvl="0" indent="0">
              <a:buClr>
                <a:srgbClr val="B13F9A"/>
              </a:buClr>
              <a:buNone/>
            </a:pPr>
            <a:r>
              <a:rPr lang="cs-CZ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Mohu si ho (ji) vyzkoušet?</a:t>
            </a:r>
          </a:p>
          <a:p>
            <a:pPr marL="0" lvl="0" indent="0">
              <a:buClr>
                <a:srgbClr val="B13F9A"/>
              </a:buClr>
              <a:buNone/>
            </a:pPr>
            <a:endParaRPr lang="cs-CZ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B13F9A"/>
              </a:buClr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s-CZ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Dónde</a:t>
            </a:r>
            <a:r>
              <a:rPr lang="cs-CZ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están</a:t>
            </a:r>
            <a:r>
              <a:rPr lang="cs-CZ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los </a:t>
            </a:r>
            <a:r>
              <a:rPr lang="cs-CZ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probadores</a:t>
            </a:r>
            <a:r>
              <a:rPr lang="cs-CZ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lvl="0" indent="0">
              <a:buClr>
                <a:srgbClr val="B13F9A"/>
              </a:buClr>
              <a:buNone/>
            </a:pPr>
            <a:r>
              <a:rPr lang="cs-CZ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Kde jsou kabinky?</a:t>
            </a:r>
          </a:p>
          <a:p>
            <a:pPr marL="0" lvl="0" indent="0">
              <a:buClr>
                <a:srgbClr val="B13F9A"/>
              </a:buClr>
              <a:buNone/>
            </a:pPr>
            <a:endParaRPr lang="cs-CZ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¿Es </a:t>
            </a:r>
            <a:r>
              <a:rPr lang="cs-CZ" b="1" dirty="0" err="1">
                <a:latin typeface="Arial" panose="020B0604020202020204" pitchFamily="34" charset="0"/>
                <a:cs typeface="Arial" panose="020B0604020202020204" pitchFamily="34" charset="0"/>
              </a:rPr>
              <a:t>todo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 to všechno?</a:t>
            </a:r>
          </a:p>
          <a:p>
            <a:pPr marL="0" indent="0"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B13F9A"/>
              </a:buClr>
              <a:buNone/>
            </a:pPr>
            <a:r>
              <a:rPr lang="cs-CZ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</a:t>
            </a:r>
            <a:r>
              <a:rPr lang="cs-CZ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</a:t>
            </a:r>
            <a:r>
              <a:rPr lang="cs-CZ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(la) </a:t>
            </a:r>
            <a:r>
              <a:rPr lang="cs-CZ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llevo</a:t>
            </a:r>
            <a:r>
              <a:rPr lang="cs-CZ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>
              <a:buClr>
                <a:srgbClr val="B13F9A"/>
              </a:buClr>
              <a:buNone/>
            </a:pPr>
            <a:r>
              <a:rPr lang="cs-CZ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Vezmu si ho (ji).</a:t>
            </a:r>
          </a:p>
          <a:p>
            <a:pPr marL="0" lvl="0" indent="0">
              <a:buClr>
                <a:srgbClr val="B13F9A"/>
              </a:buClr>
              <a:buNone/>
            </a:pPr>
            <a:endParaRPr lang="cs-CZ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Clr>
                <a:srgbClr val="B13F9A"/>
              </a:buClr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s-CZ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Cuánto</a:t>
            </a:r>
            <a:r>
              <a:rPr lang="cs-CZ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cuesta</a:t>
            </a:r>
            <a:r>
              <a:rPr lang="cs-CZ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lvl="0" indent="0">
              <a:buClr>
                <a:srgbClr val="B13F9A"/>
              </a:buClr>
              <a:buNone/>
            </a:pPr>
            <a:r>
              <a:rPr lang="cs-CZ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Kolik stojí?</a:t>
            </a:r>
            <a:endParaRPr lang="cs-CZ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77240" lvl="3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068960"/>
            <a:ext cx="4928096" cy="369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16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628800"/>
            <a:ext cx="5900656" cy="4425492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305272"/>
            <a:ext cx="8208912" cy="65527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Aceptan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tarjetas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Přijímáte karty?</a:t>
            </a:r>
          </a:p>
          <a:p>
            <a:pPr marL="0" indent="0"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Cómo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pagar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Jak budete platit?</a:t>
            </a:r>
          </a:p>
          <a:p>
            <a:pPr marL="0" indent="0"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tarjeta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Kartou.</a:t>
            </a:r>
          </a:p>
          <a:p>
            <a:pPr marL="0" indent="0">
              <a:buNone/>
            </a:pPr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efectivo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Hotově.</a:t>
            </a: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talla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usa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Jakou velikost máte?</a:t>
            </a: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87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167258" cy="792088"/>
          </a:xfrm>
        </p:spPr>
        <p:txBody>
          <a:bodyPr>
            <a:noAutofit/>
          </a:bodyPr>
          <a:lstStyle/>
          <a:p>
            <a:r>
              <a:rPr lang="cs-CZ" sz="3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s-CZ" sz="32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Cuál</a:t>
            </a:r>
            <a:r>
              <a:rPr lang="cs-CZ" sz="3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 la </a:t>
            </a:r>
            <a:r>
              <a:rPr lang="cs-CZ" sz="32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respuesta</a:t>
            </a:r>
            <a:r>
              <a:rPr lang="cs-CZ" sz="3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correcta</a:t>
            </a:r>
            <a:r>
              <a:rPr lang="cs-CZ" sz="32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cs-CZ" sz="32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19" y="1268760"/>
            <a:ext cx="8640959" cy="5400600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Cómo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queda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?	</a:t>
            </a:r>
            <a:r>
              <a:rPr lang="cs-CZ" b="1" dirty="0" smtClean="0"/>
              <a:t>	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Cómo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pagar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cs-CZ" b="1" dirty="0" smtClean="0"/>
              <a:t>	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puedo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probar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talla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usa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cs-CZ" dirty="0" smtClean="0"/>
              <a:t>				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067944" y="1196750"/>
            <a:ext cx="38884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</a:t>
            </a:r>
            <a:r>
              <a:rPr lang="cs-CZ" sz="26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queda</a:t>
            </a:r>
            <a:r>
              <a:rPr lang="cs-CZ" sz="2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muy</a:t>
            </a:r>
            <a:r>
              <a:rPr lang="cs-CZ" sz="2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largo</a:t>
            </a:r>
            <a:r>
              <a:rPr lang="cs-CZ" sz="2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067944" y="1689195"/>
            <a:ext cx="34581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</a:t>
            </a:r>
            <a:r>
              <a:rPr lang="cs-CZ" sz="2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6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</a:t>
            </a:r>
            <a:r>
              <a:rPr lang="cs-CZ" sz="2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gusta </a:t>
            </a:r>
            <a:r>
              <a:rPr lang="cs-CZ" sz="26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mucho</a:t>
            </a:r>
            <a:r>
              <a:rPr lang="cs-CZ" sz="2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067944" y="2685921"/>
            <a:ext cx="36724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cs-CZ" sz="26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</a:t>
            </a:r>
            <a:r>
              <a:rPr lang="cs-CZ" sz="2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6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  <a:r>
              <a:rPr lang="cs-CZ" sz="2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067944" y="3178364"/>
            <a:ext cx="43204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cs-CZ" sz="26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tarjeta</a:t>
            </a:r>
            <a:r>
              <a:rPr lang="cs-CZ" sz="2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si es </a:t>
            </a:r>
            <a:r>
              <a:rPr lang="cs-CZ" sz="26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posible</a:t>
            </a:r>
            <a:r>
              <a:rPr lang="cs-CZ" sz="2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176384" y="4083462"/>
            <a:ext cx="47160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</a:t>
            </a:r>
            <a:r>
              <a:rPr lang="cs-CZ" sz="2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los </a:t>
            </a:r>
            <a:r>
              <a:rPr lang="cs-CZ" sz="26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probadores</a:t>
            </a:r>
            <a:r>
              <a:rPr lang="cs-CZ" sz="2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están</a:t>
            </a:r>
            <a:r>
              <a:rPr lang="cs-CZ" sz="2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allí</a:t>
            </a:r>
            <a:r>
              <a:rPr lang="cs-CZ" sz="2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176385" y="4622938"/>
            <a:ext cx="42120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</a:t>
            </a:r>
            <a:r>
              <a:rPr lang="cs-CZ" sz="2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es </a:t>
            </a:r>
            <a:r>
              <a:rPr lang="cs-CZ" sz="26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</a:t>
            </a:r>
            <a:r>
              <a:rPr lang="cs-CZ" sz="2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6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  <a:r>
              <a:rPr lang="cs-CZ" sz="2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176385" y="5445224"/>
            <a:ext cx="39604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cs-CZ" sz="26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cuarenta</a:t>
            </a:r>
            <a:r>
              <a:rPr lang="cs-CZ" sz="2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cs-CZ" sz="2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favor</a:t>
            </a:r>
            <a:r>
              <a:rPr lang="cs-CZ" sz="2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134731" y="6093296"/>
            <a:ext cx="42120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</a:t>
            </a:r>
            <a:r>
              <a:rPr lang="cs-CZ" sz="26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cincuenta</a:t>
            </a:r>
            <a:r>
              <a:rPr lang="cs-CZ" sz="2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euros</a:t>
            </a:r>
            <a:r>
              <a:rPr lang="cs-CZ" sz="2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96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 vysvětlení problematiky a uvedení příkladů následuje procvičení.</a:t>
            </a:r>
          </a:p>
          <a:p>
            <a:r>
              <a:rPr lang="cs-CZ" dirty="0" smtClean="0"/>
              <a:t>Studenti se vyjádří. Následuje </a:t>
            </a:r>
            <a:r>
              <a:rPr lang="cs-CZ" dirty="0"/>
              <a:t>kliknutí a poté se </a:t>
            </a:r>
            <a:r>
              <a:rPr lang="cs-CZ" dirty="0" smtClean="0"/>
              <a:t>objeví </a:t>
            </a:r>
            <a:r>
              <a:rPr lang="cs-CZ" dirty="0"/>
              <a:t>správné </a:t>
            </a:r>
            <a:r>
              <a:rPr lang="cs-CZ" dirty="0" smtClean="0"/>
              <a:t>řešení – popis obrázku. Následuje několik otázek jako námětů ke konverzaci.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1796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39000" cy="79208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cs-CZ" sz="3200" cap="none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cs-CZ" sz="3600" cap="none" spc="50" dirty="0" smtClean="0">
                <a:ln w="11430"/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JOYERÍA</a:t>
            </a:r>
            <a:endParaRPr lang="cs-CZ" sz="3600" cap="none" spc="50" dirty="0">
              <a:ln w="11430"/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7239000" cy="5114968"/>
          </a:xfrm>
        </p:spPr>
        <p:txBody>
          <a:bodyPr/>
          <a:lstStyle/>
          <a:p>
            <a:pPr marL="0" indent="0">
              <a:buNone/>
            </a:pP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Donde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venden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joyas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cs-CZ" sz="1800" dirty="0" smtClean="0"/>
              <a:t>			</a:t>
            </a:r>
            <a:r>
              <a:rPr lang="cs-CZ" dirty="0"/>
              <a:t>	</a:t>
            </a:r>
            <a:r>
              <a:rPr lang="cs-CZ" dirty="0" smtClean="0"/>
              <a:t>	</a:t>
            </a:r>
            <a:endParaRPr lang="cs-CZ" sz="2000" dirty="0">
              <a:latin typeface="Arial Rounded MT Bold" pitchFamily="34" charset="0"/>
            </a:endParaRPr>
          </a:p>
          <a:p>
            <a:pPr marL="0" indent="0">
              <a:buNone/>
            </a:pPr>
            <a:r>
              <a:rPr lang="cs-CZ" sz="2000" dirty="0" smtClean="0">
                <a:latin typeface="Arial Rounded MT Bold" pitchFamily="34" charset="0"/>
              </a:rPr>
              <a:t>		</a:t>
            </a:r>
          </a:p>
          <a:p>
            <a:pPr marL="0" indent="0">
              <a:buNone/>
            </a:pPr>
            <a:r>
              <a:rPr lang="cs-CZ" sz="2000" dirty="0">
                <a:latin typeface="Arial Rounded MT Bold" pitchFamily="34" charset="0"/>
              </a:rPr>
              <a:t>	</a:t>
            </a:r>
            <a:r>
              <a:rPr lang="cs-CZ" sz="2000" dirty="0" smtClean="0">
                <a:latin typeface="Arial Rounded MT Bold" pitchFamily="34" charset="0"/>
              </a:rPr>
              <a:t>		</a:t>
            </a:r>
          </a:p>
          <a:p>
            <a:pPr marL="0" indent="0">
              <a:buNone/>
            </a:pPr>
            <a:r>
              <a:rPr lang="cs-CZ" sz="2000" dirty="0">
                <a:latin typeface="Arial Rounded MT Bold" pitchFamily="34" charset="0"/>
              </a:rPr>
              <a:t>	</a:t>
            </a:r>
            <a:r>
              <a:rPr lang="cs-CZ" sz="2000" dirty="0" smtClean="0">
                <a:latin typeface="Arial Rounded MT Bold" pitchFamily="34" charset="0"/>
              </a:rPr>
              <a:t>		</a:t>
            </a:r>
            <a:endParaRPr lang="cs-CZ" sz="2000" dirty="0">
              <a:latin typeface="Arial Rounded MT Bold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79512" y="2132856"/>
            <a:ext cx="18722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PULSERA</a:t>
            </a:r>
            <a:endParaRPr lang="cs-CZ" sz="2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347864" y="2228368"/>
            <a:ext cx="158417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COLLAR</a:t>
            </a:r>
            <a:endParaRPr lang="cs-CZ" sz="2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868144" y="1844824"/>
            <a:ext cx="20882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PENDIENTE</a:t>
            </a:r>
            <a:endParaRPr lang="cs-CZ" sz="2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95536" y="5013176"/>
            <a:ext cx="15121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ANILLO</a:t>
            </a:r>
            <a:endParaRPr lang="cs-CZ" sz="2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996868" y="4296653"/>
            <a:ext cx="13681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RELOJ</a:t>
            </a:r>
            <a:endParaRPr lang="cs-CZ" sz="2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414214"/>
            <a:ext cx="2345680" cy="168229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299" y="3152821"/>
            <a:ext cx="2467305" cy="185047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58" y="2678687"/>
            <a:ext cx="2039702" cy="223135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5259397"/>
            <a:ext cx="1759167" cy="148691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868" y="4824091"/>
            <a:ext cx="1568743" cy="173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0238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>
            <a:noAutofit/>
          </a:bodyPr>
          <a:lstStyle/>
          <a:p>
            <a:r>
              <a:rPr lang="cs-CZ" sz="36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Zapatería</a:t>
            </a:r>
            <a:r>
              <a:rPr lang="cs-CZ" sz="3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cs-CZ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donde</a:t>
            </a: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compramos</a:t>
            </a:r>
            <a:endParaRPr lang="cs-CZ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2" t="-3974" r="-3992" b="3974"/>
          <a:stretch/>
        </p:blipFill>
        <p:spPr>
          <a:xfrm>
            <a:off x="0" y="2404045"/>
            <a:ext cx="6300192" cy="4453955"/>
          </a:xfrm>
          <a:prstGeom prst="rect">
            <a:avLst/>
          </a:prstGeom>
        </p:spPr>
      </p:pic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28800"/>
            <a:ext cx="4206964" cy="2813407"/>
          </a:xfrm>
        </p:spPr>
      </p:pic>
      <p:sp>
        <p:nvSpPr>
          <p:cNvPr id="24" name="TextovéPole 23"/>
          <p:cNvSpPr txBox="1"/>
          <p:nvPr/>
        </p:nvSpPr>
        <p:spPr>
          <a:xfrm>
            <a:off x="234101" y="1911602"/>
            <a:ext cx="20336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ZAPATOS </a:t>
            </a:r>
          </a:p>
          <a:p>
            <a:pPr algn="ctr"/>
            <a:r>
              <a:rPr lang="cs-CZ" sz="2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TACÓN</a:t>
            </a:r>
            <a:endParaRPr lang="cs-CZ" sz="2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2741406" y="2650266"/>
            <a:ext cx="22322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SANDALIAS</a:t>
            </a:r>
            <a:endParaRPr lang="cs-CZ" sz="2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187983" y="4384800"/>
            <a:ext cx="13855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BOTAS</a:t>
            </a:r>
            <a:endParaRPr lang="cs-CZ" sz="2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1573554" y="6147566"/>
            <a:ext cx="22839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ZAPATILLAS</a:t>
            </a:r>
            <a:endParaRPr lang="cs-CZ" sz="2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5220072" y="6147566"/>
            <a:ext cx="17281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ZAPATOS</a:t>
            </a:r>
            <a:endParaRPr lang="cs-CZ" sz="2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90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  <p:bldP spid="25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" t="-3799" r="-3142" b="3799"/>
          <a:stretch/>
        </p:blipFill>
        <p:spPr>
          <a:xfrm>
            <a:off x="125760" y="1638092"/>
            <a:ext cx="6876256" cy="486120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3970784" cy="660688"/>
          </a:xfrm>
        </p:spPr>
        <p:txBody>
          <a:bodyPr>
            <a:normAutofit fontScale="90000"/>
          </a:bodyPr>
          <a:lstStyle/>
          <a:p>
            <a:r>
              <a:rPr lang="cs-CZ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Tienda</a:t>
            </a:r>
            <a:r>
              <a:rPr lang="cs-CZ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ropa</a:t>
            </a:r>
            <a:endParaRPr lang="cs-CZ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831333" y="121275"/>
            <a:ext cx="331236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 no </a:t>
            </a:r>
            <a:r>
              <a:rPr lang="cs-CZ" sz="2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andar</a:t>
            </a:r>
            <a:r>
              <a:rPr lang="cs-CZ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desnudo</a:t>
            </a:r>
            <a:r>
              <a:rPr lang="cs-CZ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tienes</a:t>
            </a:r>
            <a:r>
              <a:rPr lang="cs-CZ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cs-CZ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vestirte</a:t>
            </a:r>
            <a:r>
              <a:rPr lang="cs-CZ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Pues</a:t>
            </a:r>
            <a:r>
              <a:rPr lang="cs-CZ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necesitas</a:t>
            </a:r>
            <a:r>
              <a:rPr lang="cs-CZ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cs-CZ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 una …</a:t>
            </a:r>
            <a:endParaRPr lang="cs-CZ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1022937"/>
            <a:ext cx="48313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Primero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necesitas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ropa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interior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940152" y="2514868"/>
            <a:ext cx="23762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calzoncillos</a:t>
            </a:r>
            <a:endParaRPr lang="cs-CZ" sz="2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195736" y="5711989"/>
            <a:ext cx="18722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calcetines</a:t>
            </a:r>
            <a:endParaRPr lang="cs-CZ" sz="2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834928" y="1975629"/>
            <a:ext cx="17281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sujetador</a:t>
            </a:r>
            <a:endParaRPr lang="cs-CZ" sz="25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983460" y="4797152"/>
            <a:ext cx="161287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medias</a:t>
            </a:r>
            <a:endParaRPr lang="cs-CZ" sz="2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366876" y="5527323"/>
            <a:ext cx="13321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bragas</a:t>
            </a:r>
            <a:endParaRPr lang="cs-CZ" sz="2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78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5" grpId="0"/>
      <p:bldP spid="1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>
            <a:normAutofit/>
          </a:bodyPr>
          <a:lstStyle/>
          <a:p>
            <a:r>
              <a:rPr lang="cs-CZ" sz="3600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B13F9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cs-CZ" sz="3600" dirty="0" err="1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B13F9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verano</a:t>
            </a:r>
            <a:r>
              <a:rPr lang="cs-CZ" sz="3600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B13F9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 err="1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B13F9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cs-CZ" sz="3600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B13F9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pones</a:t>
            </a:r>
            <a:endParaRPr lang="cs-CZ" sz="44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" t="-5476" r="-3065" b="5476"/>
          <a:stretch/>
        </p:blipFill>
        <p:spPr>
          <a:xfrm>
            <a:off x="743320" y="1782714"/>
            <a:ext cx="6855647" cy="484663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06848" y="1988840"/>
            <a:ext cx="19503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camiseta</a:t>
            </a:r>
            <a:endParaRPr lang="cs-CZ" sz="2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658078" y="1742618"/>
            <a:ext cx="18722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vestido</a:t>
            </a:r>
            <a:endParaRPr lang="cs-CZ" sz="2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804248" y="3936410"/>
            <a:ext cx="12961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falda</a:t>
            </a:r>
            <a:endParaRPr lang="cs-CZ" sz="2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9811" y="5710044"/>
            <a:ext cx="34563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pantalones</a:t>
            </a:r>
            <a:r>
              <a:rPr lang="cs-CZ" sz="2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cortos</a:t>
            </a:r>
            <a:endParaRPr lang="cs-CZ" sz="2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530286" y="6136909"/>
            <a:ext cx="21602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sombrero</a:t>
            </a:r>
            <a:endParaRPr lang="cs-CZ" sz="2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456166" y="5516867"/>
            <a:ext cx="11521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gorro</a:t>
            </a:r>
            <a:endParaRPr lang="cs-CZ" sz="2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52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38" t="-4098" r="6138" b="4098"/>
          <a:stretch/>
        </p:blipFill>
        <p:spPr>
          <a:xfrm>
            <a:off x="-468561" y="814914"/>
            <a:ext cx="8415353" cy="594928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239000" cy="792507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cs-CZ" sz="3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invierno</a:t>
            </a: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3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cuando</a:t>
            </a: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hace</a:t>
            </a: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frío</a:t>
            </a:r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81952" y="1700808"/>
            <a:ext cx="15979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gorro</a:t>
            </a:r>
            <a:endParaRPr lang="cs-CZ" sz="2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403947" y="1590550"/>
            <a:ext cx="18722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guantes</a:t>
            </a:r>
            <a:endParaRPr lang="cs-CZ" sz="2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0" y="5779308"/>
            <a:ext cx="12961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abrigo</a:t>
            </a:r>
            <a:endParaRPr lang="cs-CZ" sz="2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276155" y="1068368"/>
            <a:ext cx="28803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suéter</a:t>
            </a:r>
            <a:r>
              <a:rPr lang="cs-CZ" sz="2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cs-CZ" sz="26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jersey</a:t>
            </a:r>
            <a:endParaRPr lang="cs-CZ" sz="2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968044" y="5779308"/>
            <a:ext cx="17281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bufanda</a:t>
            </a:r>
            <a:endParaRPr lang="cs-CZ" sz="2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4175956" y="2756195"/>
            <a:ext cx="16561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cazadora</a:t>
            </a:r>
            <a:endParaRPr lang="cs-CZ" sz="2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836211"/>
            <a:ext cx="2016224" cy="268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0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7" t="-3863" r="-7497" b="3863"/>
          <a:stretch/>
        </p:blipFill>
        <p:spPr>
          <a:xfrm>
            <a:off x="0" y="1695816"/>
            <a:ext cx="7236295" cy="511573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51334"/>
            <a:ext cx="5400600" cy="1020728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 una </a:t>
            </a:r>
            <a:r>
              <a:rPr lang="cs-CZ" sz="3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ocasión</a:t>
            </a: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</a:t>
            </a: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3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cs-CZ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pones…</a:t>
            </a:r>
            <a:endParaRPr lang="cs-CZ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04181" y="6017102"/>
            <a:ext cx="1800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chaqueta</a:t>
            </a:r>
            <a:endParaRPr lang="cs-CZ" sz="2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992785" y="3068958"/>
            <a:ext cx="14270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camisa</a:t>
            </a:r>
            <a:endParaRPr lang="cs-CZ" sz="2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477596" y="3077086"/>
            <a:ext cx="8960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traje</a:t>
            </a:r>
            <a:endParaRPr lang="cs-CZ" sz="2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524279" y="1563767"/>
            <a:ext cx="15121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corbata</a:t>
            </a:r>
            <a:endParaRPr lang="cs-CZ" sz="2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442512" y="5438226"/>
            <a:ext cx="22344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pantalones</a:t>
            </a:r>
            <a:endParaRPr lang="cs-CZ" sz="2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2483768" y="1611268"/>
            <a:ext cx="14532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pajarita</a:t>
            </a:r>
            <a:endParaRPr lang="cs-CZ" sz="2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0" y="1809988"/>
            <a:ext cx="18918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6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traje</a:t>
            </a:r>
            <a:r>
              <a:rPr lang="cs-CZ" sz="2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cs-CZ" sz="26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chaqueta</a:t>
            </a:r>
            <a:endParaRPr lang="cs-CZ" sz="2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216" y="50429"/>
            <a:ext cx="3176472" cy="228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93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4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>
            <a:noAutofit/>
          </a:bodyPr>
          <a:lstStyle/>
          <a:p>
            <a:pPr algn="ctr"/>
            <a:r>
              <a:rPr lang="cs-CZ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</a:t>
            </a: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ropa </a:t>
            </a:r>
            <a:r>
              <a:rPr lang="cs-CZ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llevan</a:t>
            </a: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 </a:t>
            </a:r>
            <a:r>
              <a:rPr lang="cs-CZ" sz="28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</a:t>
            </a:r>
            <a:endParaRPr lang="cs-CZ" sz="2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3"/>
            <a:ext cx="3168352" cy="4752529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434712"/>
            <a:ext cx="3672408" cy="491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54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1250</TotalTime>
  <Words>423</Words>
  <Application>Microsoft Office PowerPoint</Application>
  <PresentationFormat>Předvádění na obrazovce (4:3)</PresentationFormat>
  <Paragraphs>125</Paragraphs>
  <Slides>15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2" baseType="lpstr">
      <vt:lpstr>Arial</vt:lpstr>
      <vt:lpstr>Arial Rounded MT Bold</vt:lpstr>
      <vt:lpstr>Calibri</vt:lpstr>
      <vt:lpstr>Trebuchet MS</vt:lpstr>
      <vt:lpstr>Wingdings</vt:lpstr>
      <vt:lpstr>Wingdings 2</vt:lpstr>
      <vt:lpstr>Bohatý</vt:lpstr>
      <vt:lpstr>Ropa &amp; compras &amp; accesorios</vt:lpstr>
      <vt:lpstr>Prezentace aplikace PowerPoint</vt:lpstr>
      <vt:lpstr>    JOYERÍA</vt:lpstr>
      <vt:lpstr>Zapatería  donde compramos</vt:lpstr>
      <vt:lpstr>Tienda de ropa</vt:lpstr>
      <vt:lpstr>En verano te pones</vt:lpstr>
      <vt:lpstr>En invierno, cuando hace frío</vt:lpstr>
      <vt:lpstr>si es una ocasión formal, te pones…</vt:lpstr>
      <vt:lpstr>Describe qué ropa llevan las personas</vt:lpstr>
      <vt:lpstr>Prezentace aplikace PowerPoint</vt:lpstr>
      <vt:lpstr>Responde a las preguntas</vt:lpstr>
      <vt:lpstr>Las frases más útiles…</vt:lpstr>
      <vt:lpstr>Prezentace aplikace PowerPoint</vt:lpstr>
      <vt:lpstr>Prezentace aplikace PowerPoint</vt:lpstr>
      <vt:lpstr>¿Cuál es la respuesta correcta?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Tiendas &amp; compras</dc:title>
  <dc:creator>Eva Šimonková</dc:creator>
  <cp:lastModifiedBy>Eva Šimonková</cp:lastModifiedBy>
  <cp:revision>92</cp:revision>
  <dcterms:created xsi:type="dcterms:W3CDTF">2013-06-04T17:19:30Z</dcterms:created>
  <dcterms:modified xsi:type="dcterms:W3CDTF">2014-03-27T07:46:24Z</dcterms:modified>
</cp:coreProperties>
</file>