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handoutMasterIdLst>
    <p:handoutMasterId r:id="rId9"/>
  </p:handoutMasterIdLst>
  <p:sldIdLst>
    <p:sldId id="256" r:id="rId2"/>
    <p:sldId id="267" r:id="rId3"/>
    <p:sldId id="264" r:id="rId4"/>
    <p:sldId id="263" r:id="rId5"/>
    <p:sldId id="265" r:id="rId6"/>
    <p:sldId id="266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F3A78-B2E0-4D0A-807B-03F2F8BAF3AC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Autorem materiálu a všech jeho částí, není-li uvedeno jinak, je Mgr. Eva Šimonková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AA755-11C6-4F65-ACE7-AA64EF34F0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4739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0BD51A-9DD8-4412-A535-64832D899466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Autorem materiálu a všech jeho částí, není-li uvedeno jinak, je Mgr. Eva Šimonková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4D335-F479-48A1-930D-770A9CBAD8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59224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Eva Šimonková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470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Eva Šimonková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007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1AFC609-9A45-444E-ABF5-6FCE79288587}" type="datetimeFigureOut">
              <a:rPr lang="cs-CZ" smtClean="0"/>
              <a:t>9. 3. 2016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3284984"/>
            <a:ext cx="7126560" cy="144016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POROVNÁVACÍ VÝRAZY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61294" y="5949280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73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1374779"/>
              </p:ext>
            </p:extLst>
          </p:nvPr>
        </p:nvGraphicFramePr>
        <p:xfrm>
          <a:off x="611560" y="332656"/>
          <a:ext cx="7620000" cy="518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10000"/>
              </a:tblGrid>
              <a:tr h="57827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Anotace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Porovnávací výrazy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1811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Klíčová slova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Tan</a:t>
                      </a:r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tanto</a:t>
                      </a:r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como</a:t>
                      </a:r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más</a:t>
                      </a:r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que</a:t>
                      </a:r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1811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Předmět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 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1811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Autor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Mgr. Eva Šimonková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1811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1811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učebního materiálu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a 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1811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Potřebné pomůcky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PC, interaktivní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tabule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1811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Cílová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skupina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Studenti střední školy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1811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interaktivity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a 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1811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Zdroje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Seznam viz.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poslední strana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1331640" y="5733256"/>
            <a:ext cx="61206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  <a:endParaRPr lang="cs-CZ" dirty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057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 vysvětlení problematiky a uvedení příkladů následuje procvičení.</a:t>
            </a:r>
          </a:p>
          <a:p>
            <a:r>
              <a:rPr lang="cs-CZ" sz="2800" dirty="0" smtClean="0"/>
              <a:t>Problematiku si studenti procvičí pomocí pracovního listu.</a:t>
            </a:r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61294" y="5949280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103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74136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cs-CZ" sz="2400" dirty="0" smtClean="0"/>
              <a:t>Chceme-li někoho či něco s někým či něčím srovnávat, tak je míra vlastnosti / činnosti:</a:t>
            </a:r>
          </a:p>
          <a:p>
            <a:pPr marL="114300" indent="0">
              <a:buNone/>
            </a:pPr>
            <a:endParaRPr lang="cs-CZ" sz="2400" dirty="0" smtClean="0"/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cs-CZ" sz="2400" b="1" dirty="0" smtClean="0"/>
              <a:t>STEJNÁ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cs-CZ" sz="2400" b="1" dirty="0" smtClean="0"/>
              <a:t>RŮZNÁ (VYŠŠÍ NEBO NIŽŠÍ)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endParaRPr lang="cs-CZ" sz="2400" b="1" dirty="0"/>
          </a:p>
          <a:p>
            <a:pPr marL="114300" indent="0">
              <a:buClrTx/>
              <a:buNone/>
            </a:pPr>
            <a:r>
              <a:rPr lang="cs-CZ" sz="2400" b="1" u="sng" dirty="0" smtClean="0"/>
              <a:t>STEJNÁ MÍRA  </a:t>
            </a:r>
          </a:p>
          <a:p>
            <a:pPr marL="114300" indent="0">
              <a:buNone/>
            </a:pPr>
            <a:r>
              <a:rPr lang="cs-CZ" sz="2400" b="1" dirty="0" smtClean="0"/>
              <a:t>Používáme výrazy		TAN/TANTO	… COMO</a:t>
            </a:r>
          </a:p>
          <a:p>
            <a:pPr marL="114300" indent="0">
              <a:buNone/>
            </a:pPr>
            <a:endParaRPr lang="cs-CZ" sz="2400" b="1" dirty="0"/>
          </a:p>
          <a:p>
            <a:pPr marL="114300" indent="0">
              <a:buNone/>
            </a:pPr>
            <a:r>
              <a:rPr lang="cs-CZ" sz="2400" b="1" u="sng" dirty="0" smtClean="0"/>
              <a:t>VYŠŠÍ NEBO NIŽŠÍ MÍRA </a:t>
            </a:r>
          </a:p>
          <a:p>
            <a:pPr marL="114300" indent="0">
              <a:buNone/>
            </a:pPr>
            <a:r>
              <a:rPr lang="cs-CZ" sz="2400" b="1" dirty="0" smtClean="0"/>
              <a:t>Používáme výrazy		MÁS/MENOS … QUE	</a:t>
            </a:r>
            <a:endParaRPr lang="cs-CZ" sz="2400" b="1" dirty="0"/>
          </a:p>
          <a:p>
            <a:pPr marL="114300" indent="0">
              <a:buNone/>
            </a:pPr>
            <a:r>
              <a:rPr lang="cs-CZ" sz="2400" dirty="0" smtClean="0"/>
              <a:t>				</a:t>
            </a:r>
            <a:r>
              <a:rPr lang="cs-CZ" sz="2400" b="1" dirty="0" smtClean="0"/>
              <a:t>MÁS/MENOS …  DE LO QUE</a:t>
            </a:r>
            <a:endParaRPr lang="cs-CZ" sz="24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61294" y="5949280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417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66247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u="sng" dirty="0"/>
              <a:t>STEJNÁ </a:t>
            </a:r>
            <a:r>
              <a:rPr lang="cs-CZ" sz="2400" b="1" u="sng" dirty="0" smtClean="0"/>
              <a:t>MÍRA</a:t>
            </a:r>
          </a:p>
          <a:p>
            <a:pPr marL="114300" indent="0">
              <a:buNone/>
            </a:pPr>
            <a:r>
              <a:rPr lang="cs-CZ" sz="2400" b="1" dirty="0" smtClean="0"/>
              <a:t>Srovnání se může týkat příslovce, přídavného jména, podstatného jména či slovesa.</a:t>
            </a:r>
          </a:p>
          <a:p>
            <a:pPr marL="114300" indent="0">
              <a:buNone/>
            </a:pPr>
            <a:r>
              <a:rPr lang="cs-CZ" sz="2400" b="1" u="sng" dirty="0" smtClean="0"/>
              <a:t>Přídavné jméno:</a:t>
            </a:r>
            <a:r>
              <a:rPr lang="cs-CZ" sz="2400" b="1" dirty="0" smtClean="0"/>
              <a:t>	výraz	TAN … COMO</a:t>
            </a:r>
            <a:endParaRPr lang="cs-CZ" sz="2400" b="1" dirty="0"/>
          </a:p>
          <a:p>
            <a:pPr marL="114300" indent="0">
              <a:buNone/>
            </a:pPr>
            <a:r>
              <a:rPr lang="cs-CZ" sz="2400" b="1" dirty="0" smtClean="0"/>
              <a:t>JUAN </a:t>
            </a:r>
            <a:r>
              <a:rPr lang="cs-CZ" sz="2400" b="1" dirty="0"/>
              <a:t>ES </a:t>
            </a:r>
            <a:r>
              <a:rPr lang="cs-CZ" sz="2400" b="1" dirty="0">
                <a:solidFill>
                  <a:srgbClr val="FF0000"/>
                </a:solidFill>
              </a:rPr>
              <a:t>TAN</a:t>
            </a:r>
            <a:r>
              <a:rPr lang="cs-CZ" sz="2400" b="1" dirty="0"/>
              <a:t> GUAPO </a:t>
            </a:r>
            <a:r>
              <a:rPr lang="cs-CZ" sz="2400" b="1" dirty="0">
                <a:solidFill>
                  <a:srgbClr val="FF0000"/>
                </a:solidFill>
              </a:rPr>
              <a:t>COMO</a:t>
            </a:r>
            <a:r>
              <a:rPr lang="cs-CZ" sz="2400" b="1" dirty="0"/>
              <a:t> YO.		</a:t>
            </a:r>
            <a:endParaRPr lang="cs-CZ" sz="2400" b="1" dirty="0" smtClean="0"/>
          </a:p>
          <a:p>
            <a:pPr marL="114300" indent="0">
              <a:buNone/>
            </a:pPr>
            <a:r>
              <a:rPr lang="cs-CZ" sz="2400" b="1" u="sng" dirty="0" smtClean="0"/>
              <a:t>Příslovce:</a:t>
            </a:r>
            <a:r>
              <a:rPr lang="cs-CZ" sz="2400" b="1" dirty="0" smtClean="0"/>
              <a:t>	výraz	TAN … COMO</a:t>
            </a:r>
            <a:r>
              <a:rPr lang="cs-CZ" sz="2400" b="1" dirty="0"/>
              <a:t>		</a:t>
            </a:r>
            <a:endParaRPr lang="cs-CZ" sz="2400" dirty="0" smtClean="0"/>
          </a:p>
          <a:p>
            <a:pPr marL="114300" indent="0">
              <a:buNone/>
            </a:pPr>
            <a:r>
              <a:rPr lang="cs-CZ" sz="2400" b="1" dirty="0" smtClean="0"/>
              <a:t>JUAN ESTUDIA </a:t>
            </a:r>
            <a:r>
              <a:rPr lang="cs-CZ" sz="2400" b="1" dirty="0" smtClean="0">
                <a:solidFill>
                  <a:srgbClr val="FF0000"/>
                </a:solidFill>
              </a:rPr>
              <a:t>TAN</a:t>
            </a:r>
            <a:r>
              <a:rPr lang="cs-CZ" sz="2400" b="1" dirty="0" smtClean="0"/>
              <a:t> RÁPIDO </a:t>
            </a:r>
            <a:r>
              <a:rPr lang="cs-CZ" sz="2400" b="1" dirty="0" smtClean="0">
                <a:solidFill>
                  <a:srgbClr val="FF0000"/>
                </a:solidFill>
              </a:rPr>
              <a:t>COMO</a:t>
            </a:r>
            <a:r>
              <a:rPr lang="cs-CZ" sz="2400" b="1" dirty="0" smtClean="0"/>
              <a:t> YO.			</a:t>
            </a:r>
          </a:p>
          <a:p>
            <a:pPr marL="114300" indent="0">
              <a:buNone/>
            </a:pPr>
            <a:r>
              <a:rPr lang="cs-CZ" sz="2400" b="1" u="sng" dirty="0" smtClean="0"/>
              <a:t>Sloveso:</a:t>
            </a:r>
            <a:r>
              <a:rPr lang="cs-CZ" sz="2400" b="1" dirty="0" smtClean="0"/>
              <a:t>	výraz	TANTO … COMO</a:t>
            </a:r>
          </a:p>
          <a:p>
            <a:pPr marL="114300" indent="0">
              <a:buNone/>
            </a:pPr>
            <a:r>
              <a:rPr lang="cs-CZ" sz="2400" b="1" dirty="0" smtClean="0"/>
              <a:t>JUAN </a:t>
            </a:r>
            <a:r>
              <a:rPr lang="cs-CZ" sz="2400" b="1" dirty="0"/>
              <a:t>TRABAJA </a:t>
            </a:r>
            <a:r>
              <a:rPr lang="cs-CZ" sz="2400" b="1" dirty="0">
                <a:solidFill>
                  <a:srgbClr val="FF0000"/>
                </a:solidFill>
              </a:rPr>
              <a:t>TANTO</a:t>
            </a:r>
            <a:r>
              <a:rPr lang="cs-CZ" sz="2400" b="1" dirty="0"/>
              <a:t> </a:t>
            </a:r>
            <a:r>
              <a:rPr lang="cs-CZ" sz="2400" b="1" dirty="0">
                <a:solidFill>
                  <a:srgbClr val="FF0000"/>
                </a:solidFill>
              </a:rPr>
              <a:t>COMO</a:t>
            </a:r>
            <a:r>
              <a:rPr lang="cs-CZ" sz="2400" b="1" dirty="0"/>
              <a:t> YO.				</a:t>
            </a:r>
          </a:p>
          <a:p>
            <a:pPr marL="114300" indent="0">
              <a:buNone/>
            </a:pPr>
            <a:r>
              <a:rPr lang="cs-CZ" sz="2400" b="1" u="sng" dirty="0" smtClean="0"/>
              <a:t>Podstatné jméno:</a:t>
            </a:r>
            <a:r>
              <a:rPr lang="cs-CZ" sz="2400" b="1" dirty="0" smtClean="0"/>
              <a:t>	výraz	TANTO,-A,-OS,-AS … COMO</a:t>
            </a:r>
            <a:r>
              <a:rPr lang="cs-CZ" sz="2400" b="1" dirty="0"/>
              <a:t>	</a:t>
            </a:r>
            <a:endParaRPr lang="cs-CZ" sz="2400" b="1" dirty="0" smtClean="0"/>
          </a:p>
          <a:p>
            <a:pPr marL="114300" indent="0">
              <a:buNone/>
            </a:pPr>
            <a:r>
              <a:rPr lang="cs-CZ" sz="2400" b="1" dirty="0" smtClean="0"/>
              <a:t>JUAN </a:t>
            </a:r>
            <a:r>
              <a:rPr lang="cs-CZ" sz="2400" b="1" dirty="0"/>
              <a:t>TIENE </a:t>
            </a:r>
            <a:r>
              <a:rPr lang="cs-CZ" sz="2400" b="1" dirty="0">
                <a:solidFill>
                  <a:srgbClr val="FF0000"/>
                </a:solidFill>
              </a:rPr>
              <a:t>TANTOS</a:t>
            </a:r>
            <a:r>
              <a:rPr lang="cs-CZ" sz="2400" b="1" dirty="0"/>
              <a:t> </a:t>
            </a:r>
            <a:r>
              <a:rPr lang="cs-CZ" sz="2400" b="1" dirty="0" smtClean="0"/>
              <a:t>AMIGOS </a:t>
            </a:r>
            <a:r>
              <a:rPr lang="cs-CZ" sz="2400" b="1" dirty="0" smtClean="0">
                <a:solidFill>
                  <a:srgbClr val="FF0000"/>
                </a:solidFill>
              </a:rPr>
              <a:t>COMO</a:t>
            </a:r>
            <a:r>
              <a:rPr lang="cs-CZ" sz="2400" b="1" dirty="0" smtClean="0"/>
              <a:t> </a:t>
            </a:r>
            <a:r>
              <a:rPr lang="cs-CZ" sz="2400" b="1" dirty="0"/>
              <a:t>YO.			 </a:t>
            </a:r>
            <a:endParaRPr lang="cs-CZ" sz="2400" dirty="0"/>
          </a:p>
          <a:p>
            <a:pPr marL="114300" indent="0">
              <a:buNone/>
            </a:pPr>
            <a:r>
              <a:rPr lang="cs-CZ" sz="2400" b="1" dirty="0" smtClean="0"/>
              <a:t>JUAN TIENE </a:t>
            </a:r>
            <a:r>
              <a:rPr lang="cs-CZ" sz="2400" b="1" dirty="0" smtClean="0">
                <a:solidFill>
                  <a:srgbClr val="FF0000"/>
                </a:solidFill>
              </a:rPr>
              <a:t>TANTAS</a:t>
            </a:r>
            <a:r>
              <a:rPr lang="cs-CZ" sz="2400" b="1" dirty="0" smtClean="0"/>
              <a:t> AMIGAS </a:t>
            </a:r>
            <a:r>
              <a:rPr lang="cs-CZ" sz="2400" b="1" dirty="0" smtClean="0">
                <a:solidFill>
                  <a:srgbClr val="FF0000"/>
                </a:solidFill>
              </a:rPr>
              <a:t>COMO</a:t>
            </a:r>
            <a:r>
              <a:rPr lang="cs-CZ" sz="2400" b="1" dirty="0" smtClean="0"/>
              <a:t> YO.</a:t>
            </a:r>
            <a:endParaRPr lang="cs-CZ" sz="24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61294" y="5949280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249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cs-CZ" sz="2400" b="1" u="sng" dirty="0" smtClean="0"/>
              <a:t>NIŽŠÍ NEBO VYŠŠÍ MÍRA</a:t>
            </a:r>
          </a:p>
          <a:p>
            <a:pPr marL="114300" indent="0">
              <a:buNone/>
            </a:pPr>
            <a:r>
              <a:rPr lang="cs-CZ" sz="2400" b="1" u="sng" dirty="0" smtClean="0"/>
              <a:t>Přídavné jméno:</a:t>
            </a:r>
          </a:p>
          <a:p>
            <a:pPr marL="114300" indent="0">
              <a:buNone/>
            </a:pPr>
            <a:r>
              <a:rPr lang="cs-CZ" sz="2400" b="1" dirty="0" smtClean="0"/>
              <a:t>JUAN </a:t>
            </a:r>
            <a:r>
              <a:rPr lang="cs-CZ" sz="2400" b="1" dirty="0"/>
              <a:t>ES </a:t>
            </a:r>
            <a:r>
              <a:rPr lang="cs-CZ" sz="2400" b="1" dirty="0">
                <a:solidFill>
                  <a:srgbClr val="FF0000"/>
                </a:solidFill>
              </a:rPr>
              <a:t>MÁS/MENOS</a:t>
            </a:r>
            <a:r>
              <a:rPr lang="cs-CZ" sz="2400" b="1" dirty="0"/>
              <a:t> GUAPO </a:t>
            </a:r>
            <a:r>
              <a:rPr lang="cs-CZ" sz="2400" b="1" dirty="0">
                <a:solidFill>
                  <a:srgbClr val="FF0000"/>
                </a:solidFill>
              </a:rPr>
              <a:t>QUE</a:t>
            </a:r>
            <a:r>
              <a:rPr lang="cs-CZ" sz="2400" b="1" dirty="0"/>
              <a:t> YO.			</a:t>
            </a:r>
            <a:endParaRPr lang="cs-CZ" sz="2400" b="1" dirty="0" smtClean="0"/>
          </a:p>
          <a:p>
            <a:pPr marL="114300" indent="0">
              <a:buNone/>
            </a:pPr>
            <a:r>
              <a:rPr lang="cs-CZ" sz="2400" b="1" u="sng" dirty="0" smtClean="0"/>
              <a:t>Příslovce:</a:t>
            </a:r>
            <a:r>
              <a:rPr lang="cs-CZ" sz="2400" b="1" u="sng" dirty="0"/>
              <a:t>		</a:t>
            </a:r>
            <a:r>
              <a:rPr lang="cs-CZ" sz="2400" b="1" dirty="0"/>
              <a:t>		</a:t>
            </a:r>
            <a:endParaRPr lang="cs-CZ" sz="2400" dirty="0"/>
          </a:p>
          <a:p>
            <a:pPr marL="114300" indent="0">
              <a:buNone/>
            </a:pPr>
            <a:r>
              <a:rPr lang="cs-CZ" sz="2400" b="1" dirty="0"/>
              <a:t>JUAN ESTUDIA </a:t>
            </a:r>
            <a:r>
              <a:rPr lang="cs-CZ" sz="2400" b="1" dirty="0">
                <a:solidFill>
                  <a:srgbClr val="FF0000"/>
                </a:solidFill>
              </a:rPr>
              <a:t>MÁS/MENOS</a:t>
            </a:r>
            <a:r>
              <a:rPr lang="cs-CZ" sz="2400" b="1" dirty="0"/>
              <a:t> RÁPIDO </a:t>
            </a:r>
            <a:r>
              <a:rPr lang="cs-CZ" sz="2400" b="1" dirty="0">
                <a:solidFill>
                  <a:srgbClr val="FF0000"/>
                </a:solidFill>
              </a:rPr>
              <a:t>QUE</a:t>
            </a:r>
            <a:r>
              <a:rPr lang="cs-CZ" sz="2400" b="1" dirty="0"/>
              <a:t> YO.		</a:t>
            </a:r>
          </a:p>
          <a:p>
            <a:pPr marL="114300" indent="0">
              <a:buNone/>
            </a:pPr>
            <a:r>
              <a:rPr lang="cs-CZ" sz="2400" b="1" u="sng" dirty="0" smtClean="0"/>
              <a:t>Sloveso:</a:t>
            </a:r>
            <a:r>
              <a:rPr lang="cs-CZ" sz="2400" b="1" u="sng" dirty="0"/>
              <a:t>	</a:t>
            </a:r>
            <a:r>
              <a:rPr lang="cs-CZ" sz="2400" b="1" dirty="0"/>
              <a:t>	</a:t>
            </a:r>
            <a:endParaRPr lang="cs-CZ" sz="2400" b="1" dirty="0" smtClean="0"/>
          </a:p>
          <a:p>
            <a:pPr marL="114300" indent="0">
              <a:buNone/>
            </a:pPr>
            <a:r>
              <a:rPr lang="cs-CZ" sz="2400" b="1" dirty="0" smtClean="0"/>
              <a:t>JUAN </a:t>
            </a:r>
            <a:r>
              <a:rPr lang="cs-CZ" sz="2400" b="1" dirty="0"/>
              <a:t>TRABAJA </a:t>
            </a:r>
            <a:r>
              <a:rPr lang="cs-CZ" sz="2400" b="1" dirty="0">
                <a:solidFill>
                  <a:srgbClr val="FF0000"/>
                </a:solidFill>
              </a:rPr>
              <a:t>MÁS/MENOS</a:t>
            </a:r>
            <a:r>
              <a:rPr lang="cs-CZ" sz="2400" b="1" dirty="0"/>
              <a:t> </a:t>
            </a:r>
            <a:r>
              <a:rPr lang="cs-CZ" sz="2400" b="1" dirty="0">
                <a:solidFill>
                  <a:srgbClr val="FF0000"/>
                </a:solidFill>
              </a:rPr>
              <a:t>QUE</a:t>
            </a:r>
            <a:r>
              <a:rPr lang="cs-CZ" sz="2400" b="1" dirty="0"/>
              <a:t> YO.			</a:t>
            </a:r>
            <a:endParaRPr lang="cs-CZ" sz="2400" b="1" dirty="0" smtClean="0"/>
          </a:p>
          <a:p>
            <a:pPr marL="114300" indent="0">
              <a:buNone/>
            </a:pPr>
            <a:r>
              <a:rPr lang="cs-CZ" sz="2400" b="1" u="sng" dirty="0" smtClean="0"/>
              <a:t>Podstatné jméno:</a:t>
            </a:r>
            <a:r>
              <a:rPr lang="cs-CZ" sz="2400" b="1" u="sng" dirty="0"/>
              <a:t>	</a:t>
            </a:r>
            <a:r>
              <a:rPr lang="cs-CZ" sz="2400" b="1" dirty="0"/>
              <a:t>			</a:t>
            </a:r>
            <a:endParaRPr lang="cs-CZ" sz="2400" dirty="0"/>
          </a:p>
          <a:p>
            <a:pPr marL="114300" indent="0">
              <a:buNone/>
            </a:pPr>
            <a:r>
              <a:rPr lang="cs-CZ" sz="2400" b="1" dirty="0"/>
              <a:t>JUAN TIENE </a:t>
            </a:r>
            <a:r>
              <a:rPr lang="cs-CZ" sz="2400" b="1" dirty="0">
                <a:solidFill>
                  <a:srgbClr val="FF0000"/>
                </a:solidFill>
              </a:rPr>
              <a:t>MÁS/MENOS</a:t>
            </a:r>
            <a:r>
              <a:rPr lang="cs-CZ" sz="2400" b="1" dirty="0"/>
              <a:t> AMIGOS </a:t>
            </a:r>
            <a:r>
              <a:rPr lang="cs-CZ" sz="2400" b="1" dirty="0">
                <a:solidFill>
                  <a:srgbClr val="FF0000"/>
                </a:solidFill>
              </a:rPr>
              <a:t>QUE</a:t>
            </a:r>
            <a:r>
              <a:rPr lang="cs-CZ" sz="2400" b="1" dirty="0"/>
              <a:t> YO</a:t>
            </a:r>
            <a:r>
              <a:rPr lang="cs-CZ" sz="2400" b="1" dirty="0" smtClean="0"/>
              <a:t>.</a:t>
            </a:r>
          </a:p>
          <a:p>
            <a:pPr marL="114300" indent="0">
              <a:buNone/>
            </a:pPr>
            <a:endParaRPr lang="cs-CZ" sz="2400" b="1" dirty="0"/>
          </a:p>
          <a:p>
            <a:pPr marL="114300" indent="0">
              <a:buNone/>
            </a:pPr>
            <a:r>
              <a:rPr lang="cs-CZ" sz="2400" b="1" dirty="0" smtClean="0"/>
              <a:t>Výraz </a:t>
            </a:r>
            <a:r>
              <a:rPr lang="cs-CZ" sz="2400" b="1" dirty="0" smtClean="0">
                <a:solidFill>
                  <a:srgbClr val="FF0000"/>
                </a:solidFill>
              </a:rPr>
              <a:t>DE LO QUE </a:t>
            </a:r>
            <a:r>
              <a:rPr lang="cs-CZ" sz="2400" b="1" dirty="0" smtClean="0"/>
              <a:t>se používá namísto QUE, pokud následuje sloveso v určitém tvaru.</a:t>
            </a:r>
            <a:r>
              <a:rPr lang="cs-CZ" sz="2400" b="1" dirty="0"/>
              <a:t>					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61294" y="5949280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678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468</TotalTime>
  <Words>264</Words>
  <Application>Microsoft Office PowerPoint</Application>
  <PresentationFormat>Předvádění na obrazovce (4:3)</PresentationFormat>
  <Paragraphs>65</Paragraphs>
  <Slides>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Sousedství</vt:lpstr>
      <vt:lpstr>Prezentace aplikace PowerPoint</vt:lpstr>
      <vt:lpstr>Prezentace aplikace PowerPoint</vt:lpstr>
      <vt:lpstr>Popis: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PRÉTERITO INDEFINIDO</dc:title>
  <dc:creator>Eva Šimonková</dc:creator>
  <cp:lastModifiedBy>Eva Šimonková</cp:lastModifiedBy>
  <cp:revision>42</cp:revision>
  <dcterms:created xsi:type="dcterms:W3CDTF">2013-10-29T13:55:40Z</dcterms:created>
  <dcterms:modified xsi:type="dcterms:W3CDTF">2016-03-09T13:39:51Z</dcterms:modified>
</cp:coreProperties>
</file>