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483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590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300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920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4226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505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054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286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642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207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4293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611C4-D7FD-4D98-BEF5-9343F60E101D}" type="datetimeFigureOut">
              <a:rPr lang="es-ES_tradnl" smtClean="0"/>
              <a:t>08/12/2014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E4BE5-7B2C-46D0-82AE-3F96A7287FD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804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pixabay.com/cs/ko%C4%8Dka-mieze-472664/" TargetMode="External"/><Relationship Id="rId3" Type="http://schemas.openxmlformats.org/officeDocument/2006/relationships/hyperlink" Target="http://pixabay.com/cs/service/faq/" TargetMode="External"/><Relationship Id="rId7" Type="http://schemas.openxmlformats.org/officeDocument/2006/relationships/hyperlink" Target="http://pixabay.com/cs/kocovina-zv%C3%AD%C5%99e-zahrada-ko%C4%8Dka-419088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ixabay.com/cs/ko%C4%8Dka-dom%C3%A1c%C3%AD-zv%C3%AD%C5%99ata-ko%C4%8Di%C4%8D%C3%AD-o%C4%8Di-451377/" TargetMode="External"/><Relationship Id="rId11" Type="http://schemas.openxmlformats.org/officeDocument/2006/relationships/hyperlink" Target="http://pixabay.com/cs/mechanik-autoservis-oprava-346256/" TargetMode="External"/><Relationship Id="rId5" Type="http://schemas.openxmlformats.org/officeDocument/2006/relationships/hyperlink" Target="http://pixabay.com/cs/ko%C4%8Dka-sp%C3%A1nek-sofa-%C5%A1ed%C3%A1-496508/" TargetMode="External"/><Relationship Id="rId10" Type="http://schemas.openxmlformats.org/officeDocument/2006/relationships/hyperlink" Target="http://pixabay.com/cs/bobtail-pes-d%C3%ADt%C4%9B-mlad%C3%BD-chlapec-191974" TargetMode="External"/><Relationship Id="rId4" Type="http://schemas.openxmlformats.org/officeDocument/2006/relationships/hyperlink" Target="http://commons.wikimedia.org/wiki/File:It%C3%A4keskus_shopping_centre.JPG" TargetMode="External"/><Relationship Id="rId9" Type="http://schemas.openxmlformats.org/officeDocument/2006/relationships/hyperlink" Target="http://pixabay.com/cs/ko%C4%8Dka-pes-zv%C3%AD%C5%99ata-dom%C3%A1c%C3%AD-zv%C3%AD%C5%99ata-7149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Preposiciones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endParaRPr lang="es-ES_tradn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38313" y="5429249"/>
            <a:ext cx="9144000" cy="785813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cs-CZ" sz="1200" dirty="0">
              <a:solidFill>
                <a:prstClr val="black">
                  <a:tint val="75000"/>
                </a:prstClr>
              </a:solidFill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4826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060792"/>
              </p:ext>
            </p:extLst>
          </p:nvPr>
        </p:nvGraphicFramePr>
        <p:xfrm>
          <a:off x="838200" y="671517"/>
          <a:ext cx="10515600" cy="580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Preposiciones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lugar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Sobre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dentro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encima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07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82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59" y="837127"/>
            <a:ext cx="10658341" cy="533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Popis: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se seznámí se základními španělskými předložkami vyjadřujícími umístění vzhledem k jiným předmětům.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následujícím cvičení doplní správnou předložku </a:t>
            </a:r>
            <a:r>
              <a:rPr 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obrázku.</a:t>
            </a:r>
            <a:endParaRPr lang="es-ES_tradn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16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rdce 4"/>
          <p:cNvSpPr/>
          <p:nvPr/>
        </p:nvSpPr>
        <p:spPr>
          <a:xfrm>
            <a:off x="2042267" y="1338782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3482" y="991672"/>
            <a:ext cx="2033260" cy="1687663"/>
          </a:xfrm>
          <a:prstGeom prst="rect">
            <a:avLst/>
          </a:prstGeom>
        </p:spPr>
      </p:pic>
      <p:sp>
        <p:nvSpPr>
          <p:cNvPr id="4" name="Krychle 3"/>
          <p:cNvSpPr/>
          <p:nvPr/>
        </p:nvSpPr>
        <p:spPr>
          <a:xfrm>
            <a:off x="715743" y="1030838"/>
            <a:ext cx="1948248" cy="165625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Srdce 7"/>
          <p:cNvSpPr/>
          <p:nvPr/>
        </p:nvSpPr>
        <p:spPr>
          <a:xfrm>
            <a:off x="3990515" y="1965874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Zástupný symbol pro obsah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582" y="991672"/>
            <a:ext cx="1995418" cy="1656253"/>
          </a:xfrm>
          <a:prstGeom prst="rect">
            <a:avLst/>
          </a:prstGeom>
        </p:spPr>
      </p:pic>
      <p:sp>
        <p:nvSpPr>
          <p:cNvPr id="10" name="Srdce 9"/>
          <p:cNvSpPr/>
          <p:nvPr/>
        </p:nvSpPr>
        <p:spPr>
          <a:xfrm>
            <a:off x="5782456" y="1694795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Zástupný symbol pro obsah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617" y="965293"/>
            <a:ext cx="1995418" cy="1656253"/>
          </a:xfrm>
          <a:prstGeom prst="rect">
            <a:avLst/>
          </a:prstGeom>
        </p:spPr>
      </p:pic>
      <p:sp>
        <p:nvSpPr>
          <p:cNvPr id="12" name="Srdce 11"/>
          <p:cNvSpPr/>
          <p:nvPr/>
        </p:nvSpPr>
        <p:spPr>
          <a:xfrm>
            <a:off x="11020709" y="1474894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Krychle 12"/>
          <p:cNvSpPr/>
          <p:nvPr/>
        </p:nvSpPr>
        <p:spPr>
          <a:xfrm>
            <a:off x="715743" y="4144850"/>
            <a:ext cx="1948248" cy="165625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Krychle 13"/>
          <p:cNvSpPr/>
          <p:nvPr/>
        </p:nvSpPr>
        <p:spPr>
          <a:xfrm>
            <a:off x="3703482" y="4144849"/>
            <a:ext cx="1948248" cy="165625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Krychle 14"/>
          <p:cNvSpPr/>
          <p:nvPr/>
        </p:nvSpPr>
        <p:spPr>
          <a:xfrm>
            <a:off x="6655582" y="4144848"/>
            <a:ext cx="1948248" cy="165625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Krychle 15"/>
          <p:cNvSpPr/>
          <p:nvPr/>
        </p:nvSpPr>
        <p:spPr>
          <a:xfrm>
            <a:off x="9419787" y="4144847"/>
            <a:ext cx="1948248" cy="165625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Srdce 16"/>
          <p:cNvSpPr/>
          <p:nvPr/>
        </p:nvSpPr>
        <p:spPr>
          <a:xfrm>
            <a:off x="1237608" y="3448768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Srdce 17"/>
          <p:cNvSpPr/>
          <p:nvPr/>
        </p:nvSpPr>
        <p:spPr>
          <a:xfrm>
            <a:off x="2739736" y="5079883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Srdce 18"/>
          <p:cNvSpPr/>
          <p:nvPr/>
        </p:nvSpPr>
        <p:spPr>
          <a:xfrm>
            <a:off x="7041137" y="5835789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Šipka dolů 19"/>
          <p:cNvSpPr/>
          <p:nvPr/>
        </p:nvSpPr>
        <p:spPr>
          <a:xfrm>
            <a:off x="10182826" y="3448768"/>
            <a:ext cx="422170" cy="10045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TextovéPole 20"/>
          <p:cNvSpPr txBox="1"/>
          <p:nvPr/>
        </p:nvSpPr>
        <p:spPr>
          <a:xfrm>
            <a:off x="437882" y="128789"/>
            <a:ext cx="112947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Dónde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corazón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s-ES_tradnl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délníkový bublinový popisek 23"/>
          <p:cNvSpPr/>
          <p:nvPr/>
        </p:nvSpPr>
        <p:spPr>
          <a:xfrm>
            <a:off x="437883" y="2821676"/>
            <a:ext cx="2524608" cy="549797"/>
          </a:xfrm>
          <a:prstGeom prst="wedgeRectCallout">
            <a:avLst>
              <a:gd name="adj1" fmla="val 45030"/>
              <a:gd name="adj2" fmla="val -20676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Detrás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délníkový bublinový popisek 24"/>
          <p:cNvSpPr/>
          <p:nvPr/>
        </p:nvSpPr>
        <p:spPr>
          <a:xfrm>
            <a:off x="4130973" y="333318"/>
            <a:ext cx="2712739" cy="549797"/>
          </a:xfrm>
          <a:prstGeom prst="wedgeRectCallout">
            <a:avLst>
              <a:gd name="adj1" fmla="val -40991"/>
              <a:gd name="adj2" fmla="val 21162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Delante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délníkový bublinový popisek 25"/>
          <p:cNvSpPr/>
          <p:nvPr/>
        </p:nvSpPr>
        <p:spPr>
          <a:xfrm>
            <a:off x="6475298" y="2717716"/>
            <a:ext cx="3362614" cy="549797"/>
          </a:xfrm>
          <a:prstGeom prst="wedgeRectCallout">
            <a:avLst>
              <a:gd name="adj1" fmla="val -52270"/>
              <a:gd name="adj2" fmla="val -15219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izquierda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bdélníkový bublinový popisek 26"/>
          <p:cNvSpPr/>
          <p:nvPr/>
        </p:nvSpPr>
        <p:spPr>
          <a:xfrm>
            <a:off x="7913718" y="326496"/>
            <a:ext cx="3454317" cy="549797"/>
          </a:xfrm>
          <a:prstGeom prst="wedgeRectCallout">
            <a:avLst>
              <a:gd name="adj1" fmla="val 47614"/>
              <a:gd name="adj2" fmla="val 22721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derecha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bdélníkový bublinový popisek 27"/>
          <p:cNvSpPr/>
          <p:nvPr/>
        </p:nvSpPr>
        <p:spPr>
          <a:xfrm>
            <a:off x="779963" y="5947388"/>
            <a:ext cx="2524608" cy="549797"/>
          </a:xfrm>
          <a:prstGeom prst="wedgeRectCallout">
            <a:avLst>
              <a:gd name="adj1" fmla="val -5338"/>
              <a:gd name="adj2" fmla="val -42245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Encima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délníkový bublinový popisek 28"/>
          <p:cNvSpPr/>
          <p:nvPr/>
        </p:nvSpPr>
        <p:spPr>
          <a:xfrm>
            <a:off x="2739736" y="3295043"/>
            <a:ext cx="4103976" cy="549797"/>
          </a:xfrm>
          <a:prstGeom prst="wedgeRectCallout">
            <a:avLst>
              <a:gd name="adj1" fmla="val -36381"/>
              <a:gd name="adj2" fmla="val 24280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lado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/ junto a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délníkový bublinový popisek 29"/>
          <p:cNvSpPr/>
          <p:nvPr/>
        </p:nvSpPr>
        <p:spPr>
          <a:xfrm>
            <a:off x="3910550" y="5975113"/>
            <a:ext cx="2524608" cy="549797"/>
          </a:xfrm>
          <a:prstGeom prst="wedgeRectCallout">
            <a:avLst>
              <a:gd name="adj1" fmla="val 85777"/>
              <a:gd name="adj2" fmla="val -1446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Debajo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délníkový bublinový popisek 30"/>
          <p:cNvSpPr/>
          <p:nvPr/>
        </p:nvSpPr>
        <p:spPr>
          <a:xfrm>
            <a:off x="8378572" y="5947382"/>
            <a:ext cx="3108578" cy="549797"/>
          </a:xfrm>
          <a:prstGeom prst="wedgeRectCallout">
            <a:avLst>
              <a:gd name="adj1" fmla="val -15"/>
              <a:gd name="adj2" fmla="val -14180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Dentro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en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Srdce 33"/>
          <p:cNvSpPr/>
          <p:nvPr/>
        </p:nvSpPr>
        <p:spPr>
          <a:xfrm>
            <a:off x="9837912" y="4748327"/>
            <a:ext cx="940157" cy="721217"/>
          </a:xfrm>
          <a:prstGeom prst="heart">
            <a:avLst/>
          </a:prstGeom>
          <a:pattFill prst="dashUpDiag">
            <a:fgClr>
              <a:srgbClr val="FF0000"/>
            </a:fgClr>
            <a:bgClr>
              <a:schemeClr val="accent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" name="Srdce 34"/>
          <p:cNvSpPr/>
          <p:nvPr/>
        </p:nvSpPr>
        <p:spPr>
          <a:xfrm>
            <a:off x="8432460" y="4792416"/>
            <a:ext cx="940157" cy="72121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8" name="Obdélníkový bublinový popisek 37"/>
          <p:cNvSpPr/>
          <p:nvPr/>
        </p:nvSpPr>
        <p:spPr>
          <a:xfrm>
            <a:off x="8041498" y="3363683"/>
            <a:ext cx="2141328" cy="549797"/>
          </a:xfrm>
          <a:prstGeom prst="wedgeRectCallout">
            <a:avLst>
              <a:gd name="adj1" fmla="val -6356"/>
              <a:gd name="adj2" fmla="val 28438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cajas</a:t>
            </a:r>
            <a:endParaRPr 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0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606" y="158189"/>
            <a:ext cx="4832746" cy="320924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462" y="128588"/>
            <a:ext cx="11730037" cy="6572249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Dónde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1232639"/>
            <a:ext cx="4043362" cy="2944073"/>
          </a:xfrm>
          <a:prstGeom prst="rect">
            <a:avLst/>
          </a:prstGeom>
        </p:spPr>
      </p:pic>
      <p:sp>
        <p:nvSpPr>
          <p:cNvPr id="5" name="Obdélníkový bublinový popisek 4"/>
          <p:cNvSpPr/>
          <p:nvPr/>
        </p:nvSpPr>
        <p:spPr>
          <a:xfrm>
            <a:off x="764380" y="655599"/>
            <a:ext cx="5372100" cy="471488"/>
          </a:xfrm>
          <a:prstGeom prst="wedgeRectCallout">
            <a:avLst>
              <a:gd name="adj1" fmla="val 1290"/>
              <a:gd name="adj2" fmla="val 12310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 </a:t>
            </a:r>
            <a:r>
              <a:rPr lang="cs-CZ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sofá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93219" y="603366"/>
            <a:ext cx="15644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ENCIMA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169" y="3792251"/>
            <a:ext cx="4314826" cy="2865314"/>
          </a:xfrm>
          <a:prstGeom prst="rect">
            <a:avLst/>
          </a:prstGeom>
        </p:spPr>
      </p:pic>
      <p:sp>
        <p:nvSpPr>
          <p:cNvPr id="8" name="Obdélníkový bublinový popisek 7"/>
          <p:cNvSpPr/>
          <p:nvPr/>
        </p:nvSpPr>
        <p:spPr>
          <a:xfrm>
            <a:off x="80961" y="4439281"/>
            <a:ext cx="3745708" cy="1661482"/>
          </a:xfrm>
          <a:prstGeom prst="wedgeRectCallout">
            <a:avLst>
              <a:gd name="adj1" fmla="val 72581"/>
              <a:gd name="adj2" fmla="val -3925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gatos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están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..…………de las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botas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6474" y="5140490"/>
            <a:ext cx="17978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DENTRO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ový bublinový popisek 10"/>
          <p:cNvSpPr/>
          <p:nvPr/>
        </p:nvSpPr>
        <p:spPr>
          <a:xfrm>
            <a:off x="8878491" y="4368152"/>
            <a:ext cx="3090861" cy="1018560"/>
          </a:xfrm>
          <a:prstGeom prst="wedgeRectCallout">
            <a:avLst>
              <a:gd name="adj1" fmla="val -16737"/>
              <a:gd name="adj2" fmla="val -18969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 de la planta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394158" y="4384989"/>
            <a:ext cx="17978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DETRÁS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190" y="3403052"/>
            <a:ext cx="4910132" cy="3260635"/>
          </a:xfrm>
          <a:prstGeom prst="rect">
            <a:avLst/>
          </a:prstGeom>
        </p:spPr>
      </p:pic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285805"/>
            <a:ext cx="4898231" cy="3252732"/>
          </a:xfrm>
        </p:spPr>
      </p:pic>
      <p:sp>
        <p:nvSpPr>
          <p:cNvPr id="5" name="Obdélníkový bublinový popisek 4"/>
          <p:cNvSpPr/>
          <p:nvPr/>
        </p:nvSpPr>
        <p:spPr>
          <a:xfrm>
            <a:off x="2878930" y="426999"/>
            <a:ext cx="5372100" cy="471488"/>
          </a:xfrm>
          <a:prstGeom prst="wedgeRectCallout">
            <a:avLst>
              <a:gd name="adj1" fmla="val 1556"/>
              <a:gd name="adj2" fmla="val 1049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 las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botas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36344" y="396798"/>
            <a:ext cx="15644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951" y="643019"/>
            <a:ext cx="3633947" cy="5459451"/>
          </a:xfrm>
          <a:prstGeom prst="rect">
            <a:avLst/>
          </a:prstGeom>
        </p:spPr>
      </p:pic>
      <p:sp>
        <p:nvSpPr>
          <p:cNvPr id="8" name="Obdélníkový bublinový popisek 7"/>
          <p:cNvSpPr/>
          <p:nvPr/>
        </p:nvSpPr>
        <p:spPr>
          <a:xfrm>
            <a:off x="5760074" y="1684782"/>
            <a:ext cx="2476503" cy="1719754"/>
          </a:xfrm>
          <a:prstGeom prst="wedgeRectCallout">
            <a:avLst>
              <a:gd name="adj1" fmla="val 103141"/>
              <a:gd name="adj2" fmla="val 737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perro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852516" y="2249467"/>
            <a:ext cx="17156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LADO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élníkový bublinový popisek 9"/>
          <p:cNvSpPr/>
          <p:nvPr/>
        </p:nvSpPr>
        <p:spPr>
          <a:xfrm>
            <a:off x="5783712" y="5010984"/>
            <a:ext cx="3066352" cy="1555800"/>
          </a:xfrm>
          <a:prstGeom prst="wedgeRectCallout">
            <a:avLst>
              <a:gd name="adj1" fmla="val -85634"/>
              <a:gd name="adj2" fmla="val -400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niňo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perro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están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 ……… de la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622587" y="5484554"/>
            <a:ext cx="18044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DELANTE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0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98" y="290435"/>
            <a:ext cx="4781475" cy="3586106"/>
          </a:xfrm>
        </p:spPr>
      </p:pic>
      <p:sp>
        <p:nvSpPr>
          <p:cNvPr id="5" name="Obdélníkový bublinový popisek 4"/>
          <p:cNvSpPr/>
          <p:nvPr/>
        </p:nvSpPr>
        <p:spPr>
          <a:xfrm>
            <a:off x="5384467" y="290435"/>
            <a:ext cx="3066352" cy="1555800"/>
          </a:xfrm>
          <a:prstGeom prst="wedgeRectCallout">
            <a:avLst>
              <a:gd name="adj1" fmla="val -71354"/>
              <a:gd name="adj2" fmla="val 5262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mecánico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…..………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coche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526135" y="953037"/>
            <a:ext cx="16087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DEBAJO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135" y="2353212"/>
            <a:ext cx="6096000" cy="4057650"/>
          </a:xfrm>
          <a:prstGeom prst="rect">
            <a:avLst/>
          </a:prstGeom>
        </p:spPr>
      </p:pic>
      <p:sp>
        <p:nvSpPr>
          <p:cNvPr id="8" name="Obdélníkový bublinový popisek 7"/>
          <p:cNvSpPr/>
          <p:nvPr/>
        </p:nvSpPr>
        <p:spPr>
          <a:xfrm>
            <a:off x="2157621" y="4203466"/>
            <a:ext cx="3066352" cy="1555800"/>
          </a:xfrm>
          <a:prstGeom prst="wedgeRectCallout">
            <a:avLst>
              <a:gd name="adj1" fmla="val 91608"/>
              <a:gd name="adj2" fmla="val 4517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perro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…..……… las </a:t>
            </a:r>
            <a:r>
              <a:rPr lang="cs-CZ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personas</a:t>
            </a:r>
            <a:endParaRPr lang="es-ES_tradnl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833235" y="4735144"/>
            <a:ext cx="15078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endParaRPr lang="es-ES_tradnl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8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3487" y="296214"/>
            <a:ext cx="11706896" cy="5962918"/>
          </a:xfrm>
        </p:spPr>
        <p:txBody>
          <a:bodyPr>
            <a:normAutofit fontScale="85000" lnSpcReduction="10000"/>
          </a:bodyPr>
          <a:lstStyle/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2014-11-18]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Dostupný pod licencí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WWW: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s-ES_tradnl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://pixabay.com/cs/ko%C4%8Dka-sp%C3%A1nek-sofa-%C5%A1ed%C3%A1-496508</a:t>
            </a:r>
            <a:r>
              <a:rPr lang="es-ES_tradnl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cs-CZ" sz="1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2: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2014-11-18] Dostupný pod licencí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WWW: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http://pixabay.com/cs/ko%C4%8Dka-dom%C3%A1c%C3%AD-zv%C3%AD%C5%99ata-ko%C4%8Di%C4%8D%C3%AD-o%C4%8Di-451377</a:t>
            </a:r>
            <a:r>
              <a:rPr lang="es-ES_tradnl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3: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2014-11-18] Dostupný pod licencí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WWW: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http://pixabay.com/cs/kocovina-zv%C3%AD%C5%99e-zahrada-ko%C4%8Dka-419088</a:t>
            </a:r>
            <a:r>
              <a:rPr lang="es-ES_tradnl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4: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2014-11-18] Dostupný pod licencí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WWW: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http://pixabay.com/cs/ko%C4%8Dka-mieze-472664</a:t>
            </a:r>
            <a:r>
              <a:rPr lang="es-ES_tradnl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5: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2014-11-18] Dostupný pod licencí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WWW: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http://pixabay.com/cs/ko%C4%8Dka-pes-zv%C3%AD%C5%99ata-dom%C3%A1c%C3%AD-zv%C3%AD%C5%99ata-71494</a:t>
            </a:r>
            <a:r>
              <a:rPr lang="es-ES_tradnl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/</a:t>
            </a: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  <a:p>
            <a:pPr marL="0" lv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6: [Cit. 2014-11-18] Dostupný pod licencí </a:t>
            </a:r>
            <a:r>
              <a:rPr lang="cs-CZ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http://pixabay.com/cs/bobtail-pes-d%C3%ADt%C4%9B-mlad%C3%BD-chlapec-191974</a:t>
            </a:r>
            <a:r>
              <a:rPr lang="es-ES_tradnl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cs-CZ" sz="1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cs-CZ" sz="1400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Obrázek 7: 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2014-11-18] Dostupný pod licencí </a:t>
            </a:r>
            <a:r>
              <a:rPr lang="cs-CZ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http://pixabay.com/cs/mechanik-autoservis-oprava-346256/</a:t>
            </a:r>
            <a:r>
              <a:rPr lang="cs-CZ" sz="1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lvl="0" indent="0" defTabSz="685800">
              <a:lnSpc>
                <a:spcPct val="150000"/>
              </a:lnSpc>
              <a:spcBef>
                <a:spcPts val="750"/>
              </a:spcBef>
              <a:buNone/>
            </a:pP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8: 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2014-11-18] Dostupný pod licencí </a:t>
            </a:r>
            <a:r>
              <a:rPr lang="cs-CZ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4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endParaRPr lang="cs-CZ" sz="1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1400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</a:t>
            </a:r>
            <a:r>
              <a:rPr lang="es-ES_tradnl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://pixabay.com/cs/p%C5%99%C3%A1tel-milan-it%C3%A1lie-pes-422949</a:t>
            </a:r>
            <a:r>
              <a:rPr lang="es-ES_tradnl" sz="1400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4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r>
              <a:rPr lang="cs-CZ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	</a:t>
            </a:r>
            <a:r>
              <a:rPr lang="cs-CZ" sz="1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						 </a:t>
            </a:r>
          </a:p>
          <a:p>
            <a:pPr marL="0" indent="0" fontAlgn="t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t">
              <a:buNone/>
            </a:pPr>
            <a:endParaRPr lang="es-ES_tradn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685800">
              <a:spcBef>
                <a:spcPts val="750"/>
              </a:spcBef>
              <a:buNone/>
            </a:pPr>
            <a:endParaRPr lang="cs-CZ" sz="18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35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415</Words>
  <Application>Microsoft Office PowerPoint</Application>
  <PresentationFormat>Širokoúhlá obrazovka</PresentationFormat>
  <Paragraphs>77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Motiv Office</vt:lpstr>
      <vt:lpstr>Preposiciones de lugar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14</cp:revision>
  <dcterms:created xsi:type="dcterms:W3CDTF">2014-11-16T20:46:57Z</dcterms:created>
  <dcterms:modified xsi:type="dcterms:W3CDTF">2014-12-08T07:46:35Z</dcterms:modified>
</cp:coreProperties>
</file>