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8" r:id="rId3"/>
    <p:sldId id="257" r:id="rId4"/>
    <p:sldId id="258" r:id="rId5"/>
    <p:sldId id="262" r:id="rId6"/>
    <p:sldId id="266" r:id="rId7"/>
    <p:sldId id="259" r:id="rId8"/>
    <p:sldId id="260" r:id="rId9"/>
    <p:sldId id="261" r:id="rId10"/>
    <p:sldId id="263" r:id="rId11"/>
    <p:sldId id="264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70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8A22A-E024-4385-9E19-C3C55BA6B52B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11980-C61C-4DDD-A16C-E5A210BE597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141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11980-C61C-4DDD-A16C-E5A210BE5976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027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325D-CCAC-4532-BBF6-E45BF09348C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87B0CA-BA7A-4FBC-92A9-DC2A45047D1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325D-CCAC-4532-BBF6-E45BF09348C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B0CA-BA7A-4FBC-92A9-DC2A45047D1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F87B0CA-BA7A-4FBC-92A9-DC2A45047D10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325D-CCAC-4532-BBF6-E45BF09348C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325D-CCAC-4532-BBF6-E45BF09348C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F87B0CA-BA7A-4FBC-92A9-DC2A45047D1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325D-CCAC-4532-BBF6-E45BF09348C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87B0CA-BA7A-4FBC-92A9-DC2A45047D1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0C2325D-CCAC-4532-BBF6-E45BF09348C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7B0CA-BA7A-4FBC-92A9-DC2A45047D1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325D-CCAC-4532-BBF6-E45BF09348C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F87B0CA-BA7A-4FBC-92A9-DC2A45047D1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325D-CCAC-4532-BBF6-E45BF09348C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F87B0CA-BA7A-4FBC-92A9-DC2A45047D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325D-CCAC-4532-BBF6-E45BF09348C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F87B0CA-BA7A-4FBC-92A9-DC2A45047D1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87B0CA-BA7A-4FBC-92A9-DC2A45047D1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2325D-CCAC-4532-BBF6-E45BF09348C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F87B0CA-BA7A-4FBC-92A9-DC2A45047D1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0C2325D-CCAC-4532-BBF6-E45BF09348C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0C2325D-CCAC-4532-BBF6-E45BF09348C0}" type="datetimeFigureOut">
              <a:rPr lang="cs-CZ" smtClean="0"/>
              <a:t>09.03.2022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F87B0CA-BA7A-4FBC-92A9-DC2A45047D10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Minulý čas složený</a:t>
            </a: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err="1"/>
              <a:t>Préterito</a:t>
            </a:r>
            <a:r>
              <a:rPr lang="cs-CZ" sz="4400" dirty="0"/>
              <a:t> </a:t>
            </a:r>
            <a:r>
              <a:rPr lang="cs-CZ" sz="4400" dirty="0" err="1"/>
              <a:t>perfecto</a:t>
            </a:r>
            <a:r>
              <a:rPr lang="cs-CZ" sz="4400" dirty="0"/>
              <a:t> </a:t>
            </a:r>
            <a:r>
              <a:rPr lang="cs-CZ" sz="4400" dirty="0" err="1"/>
              <a:t>compuesto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80612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>
                <a:solidFill>
                  <a:srgbClr val="002060"/>
                </a:solidFill>
              </a:rPr>
              <a:t>Ejercicios</a:t>
            </a:r>
            <a:r>
              <a:rPr lang="cs-CZ" sz="3600" b="1" dirty="0">
                <a:solidFill>
                  <a:srgbClr val="002060"/>
                </a:solidFill>
              </a:rPr>
              <a:t>:</a:t>
            </a:r>
          </a:p>
        </p:txBody>
      </p:sp>
      <p:sp useBgFill="1"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90728" cy="4782272"/>
          </a:xfrm>
        </p:spPr>
        <p:txBody>
          <a:bodyPr>
            <a:normAutofit/>
          </a:bodyPr>
          <a:lstStyle/>
          <a:p>
            <a:r>
              <a:rPr lang="cs-CZ" sz="2800" dirty="0" err="1"/>
              <a:t>Verbos</a:t>
            </a:r>
            <a:r>
              <a:rPr lang="cs-CZ" sz="2800" dirty="0"/>
              <a:t> </a:t>
            </a:r>
            <a:r>
              <a:rPr lang="cs-CZ" sz="2800" dirty="0" err="1"/>
              <a:t>regulares</a:t>
            </a:r>
            <a:r>
              <a:rPr lang="cs-CZ" sz="2800" dirty="0"/>
              <a:t>. </a:t>
            </a:r>
            <a:r>
              <a:rPr lang="cs-CZ" sz="2800" dirty="0" err="1"/>
              <a:t>Conjuega</a:t>
            </a:r>
            <a:r>
              <a:rPr lang="cs-CZ" sz="2800" dirty="0"/>
              <a:t> los </a:t>
            </a:r>
            <a:r>
              <a:rPr lang="cs-CZ" sz="2800" dirty="0" err="1"/>
              <a:t>verbos</a:t>
            </a:r>
            <a:r>
              <a:rPr lang="cs-CZ" sz="2800" dirty="0"/>
              <a:t> </a:t>
            </a:r>
            <a:r>
              <a:rPr lang="cs-CZ" sz="2800" dirty="0" err="1"/>
              <a:t>entre</a:t>
            </a:r>
            <a:r>
              <a:rPr lang="cs-CZ" sz="2800" dirty="0"/>
              <a:t> </a:t>
            </a:r>
            <a:r>
              <a:rPr lang="cs-CZ" sz="2800" dirty="0" err="1"/>
              <a:t>paréntesis</a:t>
            </a:r>
            <a:r>
              <a:rPr lang="cs-CZ" sz="2800" dirty="0"/>
              <a:t> en </a:t>
            </a:r>
            <a:r>
              <a:rPr lang="cs-CZ" sz="2800" dirty="0" err="1"/>
              <a:t>pretérito</a:t>
            </a:r>
            <a:r>
              <a:rPr lang="cs-CZ" sz="2800" dirty="0"/>
              <a:t> </a:t>
            </a:r>
            <a:r>
              <a:rPr lang="cs-CZ" sz="2800" dirty="0" err="1"/>
              <a:t>perfecto</a:t>
            </a:r>
            <a:r>
              <a:rPr lang="cs-CZ" sz="2800" dirty="0"/>
              <a:t>.</a:t>
            </a:r>
          </a:p>
          <a:p>
            <a:endParaRPr lang="cs-CZ" sz="2800" u="sng" dirty="0"/>
          </a:p>
          <a:p>
            <a:r>
              <a:rPr lang="cs-CZ" sz="2800" dirty="0"/>
              <a:t>(</a:t>
            </a:r>
            <a:r>
              <a:rPr lang="cs-CZ" sz="2800" dirty="0" err="1"/>
              <a:t>Jugar</a:t>
            </a:r>
            <a:r>
              <a:rPr lang="cs-CZ" sz="2800" dirty="0"/>
              <a:t>/</a:t>
            </a:r>
            <a:r>
              <a:rPr lang="cs-CZ" sz="2800" dirty="0" err="1"/>
              <a:t>nosotros</a:t>
            </a:r>
            <a:r>
              <a:rPr lang="cs-CZ" sz="2800" dirty="0"/>
              <a:t>) al </a:t>
            </a:r>
            <a:r>
              <a:rPr lang="cs-CZ" sz="2800" dirty="0" err="1"/>
              <a:t>ajedrez</a:t>
            </a:r>
            <a:r>
              <a:rPr lang="cs-CZ" sz="2800" dirty="0"/>
              <a:t>.</a:t>
            </a:r>
          </a:p>
          <a:p>
            <a:r>
              <a:rPr lang="cs-CZ" sz="2800" dirty="0"/>
              <a:t>¿</a:t>
            </a:r>
            <a:r>
              <a:rPr lang="cs-CZ" sz="2800" dirty="0" err="1"/>
              <a:t>Qué</a:t>
            </a:r>
            <a:r>
              <a:rPr lang="cs-CZ" sz="2800" dirty="0"/>
              <a:t> nota (</a:t>
            </a:r>
            <a:r>
              <a:rPr lang="cs-CZ" sz="2800" dirty="0" err="1"/>
              <a:t>sacar</a:t>
            </a:r>
            <a:r>
              <a:rPr lang="cs-CZ" sz="2800" dirty="0"/>
              <a:t>/</a:t>
            </a:r>
            <a:r>
              <a:rPr lang="cs-CZ" sz="2800" dirty="0" err="1"/>
              <a:t>tú</a:t>
            </a:r>
            <a:r>
              <a:rPr lang="cs-CZ" sz="2800" dirty="0"/>
              <a:t>) en el examen?</a:t>
            </a:r>
          </a:p>
          <a:p>
            <a:r>
              <a:rPr lang="cs-CZ" sz="2800" dirty="0"/>
              <a:t>¿(</a:t>
            </a:r>
            <a:r>
              <a:rPr lang="cs-CZ" sz="2800" dirty="0" err="1"/>
              <a:t>Comer</a:t>
            </a:r>
            <a:r>
              <a:rPr lang="cs-CZ" sz="2800" dirty="0"/>
              <a:t>/</a:t>
            </a:r>
            <a:r>
              <a:rPr lang="cs-CZ" sz="2800" dirty="0" err="1"/>
              <a:t>vosotros</a:t>
            </a:r>
            <a:r>
              <a:rPr lang="cs-CZ" sz="2800" dirty="0"/>
              <a:t>) </a:t>
            </a:r>
            <a:r>
              <a:rPr lang="cs-CZ" sz="2800" dirty="0" err="1"/>
              <a:t>ya</a:t>
            </a:r>
            <a:r>
              <a:rPr lang="cs-CZ" sz="2800" dirty="0"/>
              <a:t>?</a:t>
            </a:r>
          </a:p>
          <a:p>
            <a:r>
              <a:rPr lang="cs-CZ" sz="2800" dirty="0" err="1"/>
              <a:t>Me</a:t>
            </a:r>
            <a:r>
              <a:rPr lang="cs-CZ" sz="2800" dirty="0"/>
              <a:t> (</a:t>
            </a:r>
            <a:r>
              <a:rPr lang="cs-CZ" sz="2800" dirty="0" err="1"/>
              <a:t>comprar</a:t>
            </a:r>
            <a:r>
              <a:rPr lang="cs-CZ" sz="2800" dirty="0"/>
              <a:t>) </a:t>
            </a:r>
            <a:r>
              <a:rPr lang="cs-CZ" sz="2800" dirty="0" err="1"/>
              <a:t>unas</a:t>
            </a:r>
            <a:r>
              <a:rPr lang="cs-CZ" sz="2800" dirty="0"/>
              <a:t> </a:t>
            </a:r>
            <a:r>
              <a:rPr lang="cs-CZ" sz="2800" dirty="0" err="1"/>
              <a:t>entradas</a:t>
            </a:r>
            <a:r>
              <a:rPr lang="cs-CZ" sz="2800" dirty="0"/>
              <a:t> al </a:t>
            </a:r>
            <a:r>
              <a:rPr lang="cs-CZ" sz="2800" dirty="0" err="1"/>
              <a:t>cine</a:t>
            </a:r>
            <a:r>
              <a:rPr lang="cs-CZ" sz="2800" dirty="0"/>
              <a:t>.</a:t>
            </a:r>
          </a:p>
          <a:p>
            <a:r>
              <a:rPr lang="cs-CZ" sz="2800" dirty="0"/>
              <a:t>El </a:t>
            </a:r>
            <a:r>
              <a:rPr lang="cs-CZ" sz="2800" dirty="0" err="1"/>
              <a:t>pintor</a:t>
            </a:r>
            <a:r>
              <a:rPr lang="cs-CZ" sz="2800" dirty="0"/>
              <a:t> (</a:t>
            </a:r>
            <a:r>
              <a:rPr lang="cs-CZ" sz="2800" dirty="0" err="1"/>
              <a:t>pintar</a:t>
            </a:r>
            <a:r>
              <a:rPr lang="cs-CZ" sz="2800" dirty="0"/>
              <a:t>) </a:t>
            </a:r>
            <a:r>
              <a:rPr lang="cs-CZ" sz="2800" dirty="0" err="1"/>
              <a:t>un</a:t>
            </a:r>
            <a:r>
              <a:rPr lang="cs-CZ" sz="2800" dirty="0"/>
              <a:t> </a:t>
            </a:r>
            <a:r>
              <a:rPr lang="cs-CZ" sz="2800" dirty="0" err="1"/>
              <a:t>cuadro</a:t>
            </a:r>
            <a:r>
              <a:rPr lang="cs-CZ" sz="2800" dirty="0"/>
              <a:t> </a:t>
            </a:r>
            <a:r>
              <a:rPr lang="cs-CZ" sz="2800" dirty="0" err="1"/>
              <a:t>fantástico</a:t>
            </a:r>
            <a:r>
              <a:rPr lang="cs-CZ" sz="2800" dirty="0"/>
              <a:t>.</a:t>
            </a:r>
          </a:p>
          <a:p>
            <a:endParaRPr lang="cs-CZ" sz="2800" dirty="0"/>
          </a:p>
        </p:txBody>
      </p:sp>
      <p:sp>
        <p:nvSpPr>
          <p:cNvPr id="4" name="Zaoblený obdélník 3"/>
          <p:cNvSpPr/>
          <p:nvPr/>
        </p:nvSpPr>
        <p:spPr>
          <a:xfrm>
            <a:off x="5220072" y="2780928"/>
            <a:ext cx="27363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HEMOS JUGADO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6588224" y="3370578"/>
            <a:ext cx="2304256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HAS SACADO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919922" y="3965725"/>
            <a:ext cx="27363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HABÉIS COMIDO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6506111" y="4581128"/>
            <a:ext cx="261229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HE COMPRADO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771363" y="5184586"/>
            <a:ext cx="2124625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HA PINTADO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54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err="1">
                <a:solidFill>
                  <a:srgbClr val="002060"/>
                </a:solidFill>
              </a:rPr>
              <a:t>Ejercicios</a:t>
            </a:r>
            <a:r>
              <a:rPr lang="cs-CZ" sz="3600" b="1" dirty="0">
                <a:solidFill>
                  <a:srgbClr val="002060"/>
                </a:solidFill>
              </a:rPr>
              <a:t>: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irregulares</a:t>
            </a:r>
            <a:r>
              <a:rPr lang="cs-CZ" dirty="0"/>
              <a:t>. </a:t>
            </a:r>
            <a:r>
              <a:rPr lang="cs-CZ" dirty="0" err="1"/>
              <a:t>Conjuega</a:t>
            </a:r>
            <a:r>
              <a:rPr lang="cs-CZ" dirty="0"/>
              <a:t> los </a:t>
            </a:r>
            <a:r>
              <a:rPr lang="cs-CZ" dirty="0" err="1"/>
              <a:t>verbos</a:t>
            </a:r>
            <a:r>
              <a:rPr lang="cs-CZ" dirty="0"/>
              <a:t> </a:t>
            </a:r>
            <a:r>
              <a:rPr lang="cs-CZ" dirty="0" err="1"/>
              <a:t>entre</a:t>
            </a:r>
            <a:r>
              <a:rPr lang="cs-CZ" dirty="0"/>
              <a:t> </a:t>
            </a:r>
            <a:r>
              <a:rPr lang="cs-CZ" dirty="0" err="1"/>
              <a:t>paréntesis</a:t>
            </a:r>
            <a:r>
              <a:rPr lang="cs-CZ" dirty="0"/>
              <a:t> en </a:t>
            </a:r>
            <a:r>
              <a:rPr lang="cs-CZ" dirty="0" err="1"/>
              <a:t>pretérito</a:t>
            </a:r>
            <a:r>
              <a:rPr lang="cs-CZ" dirty="0"/>
              <a:t> </a:t>
            </a:r>
            <a:r>
              <a:rPr lang="cs-CZ" dirty="0" err="1"/>
              <a:t>perfecto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err="1"/>
              <a:t>Nosotros</a:t>
            </a:r>
            <a:r>
              <a:rPr lang="cs-CZ" dirty="0"/>
              <a:t> (</a:t>
            </a:r>
            <a:r>
              <a:rPr lang="cs-CZ" dirty="0" err="1"/>
              <a:t>volver</a:t>
            </a:r>
            <a:r>
              <a:rPr lang="cs-CZ" dirty="0"/>
              <a:t>) </a:t>
            </a:r>
            <a:r>
              <a:rPr lang="cs-CZ" dirty="0" err="1"/>
              <a:t>del</a:t>
            </a:r>
            <a:r>
              <a:rPr lang="cs-CZ" dirty="0"/>
              <a:t> </a:t>
            </a:r>
            <a:r>
              <a:rPr lang="cs-CZ" dirty="0" err="1"/>
              <a:t>viaje</a:t>
            </a:r>
            <a:r>
              <a:rPr lang="cs-CZ" dirty="0"/>
              <a:t>.</a:t>
            </a:r>
          </a:p>
          <a:p>
            <a:r>
              <a:rPr lang="cs-CZ" dirty="0"/>
              <a:t>Te (</a:t>
            </a:r>
            <a:r>
              <a:rPr lang="cs-CZ" dirty="0" err="1"/>
              <a:t>decir</a:t>
            </a:r>
            <a:r>
              <a:rPr lang="cs-CZ" dirty="0"/>
              <a:t>/</a:t>
            </a:r>
            <a:r>
              <a:rPr lang="cs-CZ" dirty="0" err="1"/>
              <a:t>yo</a:t>
            </a:r>
            <a:r>
              <a:rPr lang="cs-CZ" dirty="0"/>
              <a:t>) </a:t>
            </a:r>
            <a:r>
              <a:rPr lang="cs-CZ" dirty="0" err="1"/>
              <a:t>cien</a:t>
            </a:r>
            <a:r>
              <a:rPr lang="cs-CZ" dirty="0"/>
              <a:t> </a:t>
            </a:r>
            <a:r>
              <a:rPr lang="cs-CZ" dirty="0" err="1"/>
              <a:t>veces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no.</a:t>
            </a:r>
          </a:p>
          <a:p>
            <a:r>
              <a:rPr lang="cs-CZ" dirty="0" err="1"/>
              <a:t>Esta</a:t>
            </a:r>
            <a:r>
              <a:rPr lang="cs-CZ" dirty="0"/>
              <a:t> </a:t>
            </a:r>
            <a:r>
              <a:rPr lang="cs-CZ" dirty="0" err="1"/>
              <a:t>mañana</a:t>
            </a:r>
            <a:r>
              <a:rPr lang="cs-CZ" dirty="0"/>
              <a:t> no (</a:t>
            </a:r>
            <a:r>
              <a:rPr lang="cs-CZ" dirty="0" err="1"/>
              <a:t>hacer</a:t>
            </a:r>
            <a:r>
              <a:rPr lang="cs-CZ" dirty="0"/>
              <a:t>/</a:t>
            </a:r>
            <a:r>
              <a:rPr lang="cs-CZ" dirty="0" err="1"/>
              <a:t>ellos</a:t>
            </a:r>
            <a:r>
              <a:rPr lang="cs-CZ" dirty="0"/>
              <a:t>) </a:t>
            </a:r>
            <a:r>
              <a:rPr lang="cs-CZ" dirty="0" err="1"/>
              <a:t>nada</a:t>
            </a:r>
            <a:r>
              <a:rPr lang="cs-CZ" dirty="0"/>
              <a:t>.</a:t>
            </a:r>
          </a:p>
          <a:p>
            <a:r>
              <a:rPr lang="cs-CZ" dirty="0"/>
              <a:t>Los </a:t>
            </a:r>
            <a:r>
              <a:rPr lang="cs-CZ" dirty="0" err="1"/>
              <a:t>comercios</a:t>
            </a:r>
            <a:r>
              <a:rPr lang="cs-CZ" dirty="0"/>
              <a:t> (</a:t>
            </a:r>
            <a:r>
              <a:rPr lang="cs-CZ" dirty="0" err="1"/>
              <a:t>abrir</a:t>
            </a:r>
            <a:r>
              <a:rPr lang="cs-CZ" dirty="0"/>
              <a:t>) </a:t>
            </a:r>
            <a:r>
              <a:rPr lang="cs-CZ" dirty="0" err="1"/>
              <a:t>ya</a:t>
            </a:r>
            <a:r>
              <a:rPr lang="cs-CZ" dirty="0"/>
              <a:t>.</a:t>
            </a:r>
          </a:p>
          <a:p>
            <a:r>
              <a:rPr lang="cs-CZ" dirty="0"/>
              <a:t>Alberto (</a:t>
            </a:r>
            <a:r>
              <a:rPr lang="cs-CZ" dirty="0" err="1"/>
              <a:t>escribir</a:t>
            </a:r>
            <a:r>
              <a:rPr lang="cs-CZ" dirty="0"/>
              <a:t>) </a:t>
            </a:r>
            <a:r>
              <a:rPr lang="cs-CZ" dirty="0" err="1"/>
              <a:t>su</a:t>
            </a:r>
            <a:r>
              <a:rPr lang="cs-CZ" dirty="0"/>
              <a:t> </a:t>
            </a:r>
            <a:r>
              <a:rPr lang="cs-CZ" dirty="0" err="1"/>
              <a:t>tarea</a:t>
            </a:r>
            <a:r>
              <a:rPr lang="cs-CZ" dirty="0"/>
              <a:t> </a:t>
            </a:r>
            <a:r>
              <a:rPr lang="cs-CZ" dirty="0" err="1"/>
              <a:t>esta</a:t>
            </a:r>
            <a:r>
              <a:rPr lang="cs-CZ" dirty="0"/>
              <a:t> </a:t>
            </a:r>
            <a:r>
              <a:rPr lang="cs-CZ" dirty="0" err="1"/>
              <a:t>tarde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5174970" y="2826469"/>
            <a:ext cx="2637390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HEMOS VUELTO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580112" y="3368701"/>
            <a:ext cx="27363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HE DICHO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470335" y="3872757"/>
            <a:ext cx="2272109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HAN HECHO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796136" y="4376813"/>
            <a:ext cx="27363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HAN ABIERTO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238237" y="4880869"/>
            <a:ext cx="27363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HA ESCRITO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92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err="1">
                <a:solidFill>
                  <a:srgbClr val="002060"/>
                </a:solidFill>
              </a:rPr>
              <a:t>Ejercicios</a:t>
            </a:r>
            <a:r>
              <a:rPr lang="cs-CZ" sz="3600" b="1" dirty="0">
                <a:solidFill>
                  <a:srgbClr val="002060"/>
                </a:solidFill>
              </a:rPr>
              <a:t>: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err="1"/>
              <a:t>Conjuega</a:t>
            </a:r>
            <a:r>
              <a:rPr lang="cs-CZ" sz="2800" dirty="0"/>
              <a:t> los </a:t>
            </a:r>
            <a:r>
              <a:rPr lang="cs-CZ" sz="2800" dirty="0" err="1"/>
              <a:t>verbos</a:t>
            </a:r>
            <a:r>
              <a:rPr lang="cs-CZ" sz="2800" dirty="0"/>
              <a:t> </a:t>
            </a:r>
            <a:r>
              <a:rPr lang="cs-CZ" sz="2800" dirty="0" err="1"/>
              <a:t>entre</a:t>
            </a:r>
            <a:r>
              <a:rPr lang="cs-CZ" sz="2800" dirty="0"/>
              <a:t> </a:t>
            </a:r>
            <a:r>
              <a:rPr lang="cs-CZ" sz="2800" dirty="0" err="1"/>
              <a:t>paréntesis</a:t>
            </a:r>
            <a:r>
              <a:rPr lang="cs-CZ" sz="2800" dirty="0"/>
              <a:t> en </a:t>
            </a:r>
            <a:r>
              <a:rPr lang="cs-CZ" sz="2800" dirty="0" err="1"/>
              <a:t>pretérito</a:t>
            </a:r>
            <a:r>
              <a:rPr lang="cs-CZ" sz="2800" dirty="0"/>
              <a:t> </a:t>
            </a:r>
            <a:r>
              <a:rPr lang="cs-CZ" sz="2800" dirty="0" err="1"/>
              <a:t>perfecto</a:t>
            </a:r>
            <a:r>
              <a:rPr lang="cs-CZ" sz="2800" dirty="0"/>
              <a:t>.</a:t>
            </a:r>
          </a:p>
          <a:p>
            <a:endParaRPr lang="cs-CZ" sz="2800" u="sng" dirty="0"/>
          </a:p>
          <a:p>
            <a:r>
              <a:rPr lang="cs-CZ" dirty="0" err="1"/>
              <a:t>Esta</a:t>
            </a:r>
            <a:r>
              <a:rPr lang="cs-CZ" dirty="0"/>
              <a:t> </a:t>
            </a:r>
            <a:r>
              <a:rPr lang="cs-CZ" dirty="0" err="1"/>
              <a:t>mañana</a:t>
            </a:r>
            <a:r>
              <a:rPr lang="cs-CZ" dirty="0"/>
              <a:t> no (</a:t>
            </a:r>
            <a:r>
              <a:rPr lang="cs-CZ" dirty="0" err="1"/>
              <a:t>desayunar</a:t>
            </a:r>
            <a:r>
              <a:rPr lang="cs-CZ" dirty="0"/>
              <a:t>/</a:t>
            </a:r>
            <a:r>
              <a:rPr lang="cs-CZ" dirty="0" err="1"/>
              <a:t>yo</a:t>
            </a:r>
            <a:r>
              <a:rPr lang="cs-CZ" dirty="0"/>
              <a:t>).</a:t>
            </a:r>
          </a:p>
          <a:p>
            <a:r>
              <a:rPr lang="cs-CZ" dirty="0"/>
              <a:t>¿</a:t>
            </a:r>
            <a:r>
              <a:rPr lang="cs-CZ" dirty="0" err="1"/>
              <a:t>Todavía</a:t>
            </a:r>
            <a:r>
              <a:rPr lang="cs-CZ" dirty="0"/>
              <a:t> no (</a:t>
            </a:r>
            <a:r>
              <a:rPr lang="cs-CZ" dirty="0" err="1"/>
              <a:t>poner</a:t>
            </a:r>
            <a:r>
              <a:rPr lang="cs-CZ" dirty="0"/>
              <a:t>/</a:t>
            </a:r>
            <a:r>
              <a:rPr lang="cs-CZ" dirty="0" err="1"/>
              <a:t>tú</a:t>
            </a:r>
            <a:r>
              <a:rPr lang="cs-CZ" dirty="0"/>
              <a:t>) la </a:t>
            </a:r>
            <a:r>
              <a:rPr lang="cs-CZ" dirty="0" err="1"/>
              <a:t>mesa</a:t>
            </a:r>
            <a:r>
              <a:rPr lang="cs-CZ" dirty="0"/>
              <a:t>?</a:t>
            </a:r>
          </a:p>
          <a:p>
            <a:r>
              <a:rPr lang="cs-CZ" dirty="0" err="1"/>
              <a:t>Nunca</a:t>
            </a:r>
            <a:r>
              <a:rPr lang="cs-CZ" dirty="0"/>
              <a:t> (</a:t>
            </a:r>
            <a:r>
              <a:rPr lang="cs-CZ" dirty="0" err="1"/>
              <a:t>escribir</a:t>
            </a:r>
            <a:r>
              <a:rPr lang="cs-CZ" dirty="0"/>
              <a:t>/</a:t>
            </a:r>
            <a:r>
              <a:rPr lang="cs-CZ" dirty="0" err="1"/>
              <a:t>vosotros</a:t>
            </a:r>
            <a:r>
              <a:rPr lang="cs-CZ" dirty="0"/>
              <a:t>) </a:t>
            </a:r>
            <a:r>
              <a:rPr lang="cs-CZ" dirty="0" err="1"/>
              <a:t>un</a:t>
            </a:r>
            <a:r>
              <a:rPr lang="cs-CZ" dirty="0"/>
              <a:t> poema.</a:t>
            </a:r>
          </a:p>
          <a:p>
            <a:r>
              <a:rPr lang="cs-CZ" dirty="0"/>
              <a:t>Los </a:t>
            </a:r>
            <a:r>
              <a:rPr lang="cs-CZ" dirty="0" err="1"/>
              <a:t>periódicos</a:t>
            </a:r>
            <a:r>
              <a:rPr lang="cs-CZ" dirty="0"/>
              <a:t> (</a:t>
            </a:r>
            <a:r>
              <a:rPr lang="cs-CZ" dirty="0" err="1"/>
              <a:t>publicar</a:t>
            </a:r>
            <a:r>
              <a:rPr lang="cs-CZ" dirty="0"/>
              <a:t>) la </a:t>
            </a:r>
            <a:r>
              <a:rPr lang="cs-CZ" dirty="0" err="1"/>
              <a:t>noticia</a:t>
            </a:r>
            <a:r>
              <a:rPr lang="cs-CZ" dirty="0"/>
              <a:t>.</a:t>
            </a:r>
          </a:p>
          <a:p>
            <a:r>
              <a:rPr lang="cs-CZ" dirty="0"/>
              <a:t>En el </a:t>
            </a:r>
            <a:r>
              <a:rPr lang="cs-CZ" dirty="0" err="1"/>
              <a:t>accidente</a:t>
            </a:r>
            <a:r>
              <a:rPr lang="cs-CZ" dirty="0"/>
              <a:t> (</a:t>
            </a:r>
            <a:r>
              <a:rPr lang="cs-CZ" dirty="0" err="1"/>
              <a:t>morir</a:t>
            </a:r>
            <a:r>
              <a:rPr lang="cs-CZ" dirty="0"/>
              <a:t>) </a:t>
            </a:r>
            <a:r>
              <a:rPr lang="cs-CZ" dirty="0" err="1"/>
              <a:t>diez</a:t>
            </a:r>
            <a:r>
              <a:rPr lang="cs-CZ" dirty="0"/>
              <a:t> </a:t>
            </a:r>
            <a:r>
              <a:rPr lang="cs-CZ" dirty="0" err="1"/>
              <a:t>personas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aoblený obdélník 3"/>
          <p:cNvSpPr/>
          <p:nvPr/>
        </p:nvSpPr>
        <p:spPr>
          <a:xfrm>
            <a:off x="5796136" y="3032956"/>
            <a:ext cx="2952328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HE DESAYUNADO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5580112" y="3537012"/>
            <a:ext cx="27363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HAS PUESTO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6156176" y="4041068"/>
            <a:ext cx="2898477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HABÉIS ESCRITO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5980072" y="4545124"/>
            <a:ext cx="273630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HAN PUBLICADO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405104" y="5049180"/>
            <a:ext cx="2400619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HAN MUERTO</a:t>
            </a:r>
            <a:endParaRPr lang="cs-CZ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3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Po vysvětlení problematiky a uvedení příkladů následuje procvičení.</a:t>
            </a:r>
          </a:p>
          <a:p>
            <a:r>
              <a:rPr lang="cs-CZ" dirty="0"/>
              <a:t>Studenti se vyjádří. Následuje kliknutí a poté se objeví správné řešení. Případně se nabízený text přesune na správné místo.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04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002060"/>
                </a:solidFill>
              </a:rPr>
              <a:t>Jak se tvoří?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2800" dirty="0"/>
              <a:t>Je to minulý čas složený. Skládá se tudíž z </a:t>
            </a:r>
            <a:r>
              <a:rPr lang="cs-CZ" sz="2800" b="1" dirty="0"/>
              <a:t>pomocného slovesa HABER </a:t>
            </a:r>
            <a:r>
              <a:rPr lang="cs-CZ" sz="2800" dirty="0"/>
              <a:t>(vyčasovaného v přítomném čase) a z </a:t>
            </a:r>
            <a:r>
              <a:rPr lang="cs-CZ" sz="2800" b="1" dirty="0"/>
              <a:t>příčestí minulého významového slovesa </a:t>
            </a:r>
            <a:r>
              <a:rPr lang="cs-CZ" sz="2800" dirty="0"/>
              <a:t>(</a:t>
            </a:r>
            <a:r>
              <a:rPr lang="cs-CZ" sz="2800" dirty="0" err="1"/>
              <a:t>participio</a:t>
            </a:r>
            <a:r>
              <a:rPr lang="cs-CZ" sz="2800" dirty="0"/>
              <a:t> </a:t>
            </a:r>
            <a:r>
              <a:rPr lang="cs-CZ" sz="2800" dirty="0" err="1"/>
              <a:t>pasado</a:t>
            </a:r>
            <a:r>
              <a:rPr lang="cs-CZ" sz="2800" dirty="0"/>
              <a:t>).</a:t>
            </a:r>
          </a:p>
          <a:p>
            <a:pPr marL="0" indent="0" algn="just">
              <a:buNone/>
            </a:pPr>
            <a:endParaRPr lang="cs-CZ" sz="3200" dirty="0"/>
          </a:p>
          <a:p>
            <a:pPr marL="0" indent="0" algn="just">
              <a:buNone/>
            </a:pPr>
            <a:r>
              <a:rPr lang="cs-CZ" sz="3200" b="1" dirty="0"/>
              <a:t>1.</a:t>
            </a:r>
            <a:r>
              <a:rPr lang="cs-CZ" sz="3200" b="1" dirty="0">
                <a:solidFill>
                  <a:srgbClr val="FF0000"/>
                </a:solidFill>
              </a:rPr>
              <a:t>	HE 		</a:t>
            </a:r>
            <a:r>
              <a:rPr lang="cs-CZ" sz="3200" b="1" dirty="0"/>
              <a:t>1.</a:t>
            </a:r>
            <a:r>
              <a:rPr lang="cs-CZ" sz="3200" b="1" dirty="0">
                <a:solidFill>
                  <a:srgbClr val="FF0000"/>
                </a:solidFill>
              </a:rPr>
              <a:t>	HEMOS</a:t>
            </a:r>
          </a:p>
          <a:p>
            <a:pPr marL="0" indent="0" algn="just">
              <a:buNone/>
            </a:pPr>
            <a:r>
              <a:rPr lang="cs-CZ" sz="3200" b="1" dirty="0"/>
              <a:t>2.</a:t>
            </a:r>
            <a:r>
              <a:rPr lang="cs-CZ" sz="3200" b="1" dirty="0">
                <a:solidFill>
                  <a:srgbClr val="FF0000"/>
                </a:solidFill>
              </a:rPr>
              <a:t>	HAS		</a:t>
            </a:r>
            <a:r>
              <a:rPr lang="cs-CZ" sz="3200" b="1" dirty="0"/>
              <a:t>2.</a:t>
            </a:r>
            <a:r>
              <a:rPr lang="cs-CZ" sz="3200" b="1" dirty="0">
                <a:solidFill>
                  <a:srgbClr val="FF0000"/>
                </a:solidFill>
              </a:rPr>
              <a:t>	HABÉIS	</a:t>
            </a:r>
            <a:r>
              <a:rPr lang="cs-CZ" sz="3200" b="1" dirty="0"/>
              <a:t>+</a:t>
            </a:r>
            <a:r>
              <a:rPr lang="cs-CZ" sz="3200" b="1" dirty="0">
                <a:solidFill>
                  <a:srgbClr val="FF0000"/>
                </a:solidFill>
              </a:rPr>
              <a:t> PARTICIPIO</a:t>
            </a:r>
          </a:p>
          <a:p>
            <a:pPr marL="0" indent="0" algn="just">
              <a:buNone/>
            </a:pPr>
            <a:r>
              <a:rPr lang="cs-CZ" sz="3200" b="1" dirty="0"/>
              <a:t>3.</a:t>
            </a:r>
            <a:r>
              <a:rPr lang="cs-CZ" sz="3200" b="1" dirty="0">
                <a:solidFill>
                  <a:srgbClr val="FF0000"/>
                </a:solidFill>
              </a:rPr>
              <a:t>	HA		</a:t>
            </a:r>
            <a:r>
              <a:rPr lang="cs-CZ" sz="3200" b="1" dirty="0"/>
              <a:t>3.</a:t>
            </a:r>
            <a:r>
              <a:rPr lang="cs-CZ" sz="3200" b="1" dirty="0">
                <a:solidFill>
                  <a:srgbClr val="FF0000"/>
                </a:solidFill>
              </a:rPr>
              <a:t>	HAN</a:t>
            </a:r>
          </a:p>
        </p:txBody>
      </p:sp>
    </p:spTree>
    <p:extLst>
      <p:ext uri="{BB962C8B-B14F-4D97-AF65-F5344CB8AC3E}">
        <p14:creationId xmlns:p14="http://schemas.microsoft.com/office/powerpoint/2010/main" val="48301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002060"/>
                </a:solidFill>
              </a:rPr>
              <a:t>Jak se tvoří příčestí?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/>
              <a:t>Od infinitivu </a:t>
            </a:r>
          </a:p>
          <a:p>
            <a:pPr marL="0" indent="0" algn="just">
              <a:buNone/>
            </a:pPr>
            <a:r>
              <a:rPr lang="cs-CZ" sz="3200" dirty="0"/>
              <a:t>odtržením koncovek </a:t>
            </a:r>
            <a:r>
              <a:rPr lang="cs-CZ" sz="3200" b="1" dirty="0"/>
              <a:t>	</a:t>
            </a:r>
            <a:r>
              <a:rPr lang="cs-CZ" sz="3200" b="1" dirty="0">
                <a:solidFill>
                  <a:srgbClr val="FF0000"/>
                </a:solidFill>
              </a:rPr>
              <a:t>-AR, -ER, -IR </a:t>
            </a:r>
          </a:p>
          <a:p>
            <a:pPr marL="0" indent="0" algn="just">
              <a:buNone/>
            </a:pPr>
            <a:r>
              <a:rPr lang="cs-CZ" sz="3200" dirty="0"/>
              <a:t>a přidáním koncovek </a:t>
            </a:r>
            <a:r>
              <a:rPr lang="cs-CZ" sz="3200" b="1" dirty="0"/>
              <a:t>	</a:t>
            </a:r>
            <a:r>
              <a:rPr lang="cs-CZ" sz="3200" b="1" dirty="0">
                <a:solidFill>
                  <a:srgbClr val="FF0000"/>
                </a:solidFill>
              </a:rPr>
              <a:t>-ADO </a:t>
            </a:r>
            <a:r>
              <a:rPr lang="cs-CZ" sz="3200" b="1" dirty="0"/>
              <a:t>(pro –ar) </a:t>
            </a:r>
          </a:p>
          <a:p>
            <a:pPr marL="0" indent="0" algn="just">
              <a:buNone/>
            </a:pPr>
            <a:r>
              <a:rPr lang="cs-CZ" sz="3200" b="1" dirty="0">
                <a:solidFill>
                  <a:srgbClr val="FF0000"/>
                </a:solidFill>
              </a:rPr>
              <a:t>					-IDO  </a:t>
            </a:r>
            <a:r>
              <a:rPr lang="cs-CZ" sz="3200" b="1" dirty="0"/>
              <a:t>(pro –</a:t>
            </a:r>
            <a:r>
              <a:rPr lang="cs-CZ" sz="3200" b="1" dirty="0" err="1"/>
              <a:t>er</a:t>
            </a:r>
            <a:r>
              <a:rPr lang="cs-CZ" sz="3200" b="1" dirty="0"/>
              <a:t>,–</a:t>
            </a:r>
            <a:r>
              <a:rPr lang="cs-CZ" sz="3200" b="1" dirty="0" err="1"/>
              <a:t>ir</a:t>
            </a:r>
            <a:r>
              <a:rPr lang="cs-CZ" sz="3200" b="1" dirty="0"/>
              <a:t>)</a:t>
            </a:r>
          </a:p>
          <a:p>
            <a:pPr marL="0" indent="0" algn="just">
              <a:buNone/>
            </a:pPr>
            <a:r>
              <a:rPr lang="cs-CZ" sz="3200" dirty="0"/>
              <a:t>Např.</a:t>
            </a:r>
          </a:p>
          <a:p>
            <a:pPr marL="0" indent="0" algn="just">
              <a:buNone/>
            </a:pPr>
            <a:r>
              <a:rPr lang="cs-CZ" sz="3200" dirty="0"/>
              <a:t>HABL</a:t>
            </a:r>
            <a:r>
              <a:rPr lang="cs-CZ" sz="3200" b="1" dirty="0">
                <a:solidFill>
                  <a:srgbClr val="FF0000"/>
                </a:solidFill>
              </a:rPr>
              <a:t>AR</a:t>
            </a:r>
            <a:r>
              <a:rPr lang="cs-CZ" sz="3200" dirty="0"/>
              <a:t>			-	HABL</a:t>
            </a:r>
            <a:r>
              <a:rPr lang="cs-CZ" sz="3200" b="1" dirty="0">
                <a:solidFill>
                  <a:srgbClr val="FF0000"/>
                </a:solidFill>
              </a:rPr>
              <a:t>ADO</a:t>
            </a:r>
          </a:p>
          <a:p>
            <a:pPr marL="0" indent="0" algn="just">
              <a:buNone/>
            </a:pPr>
            <a:r>
              <a:rPr lang="cs-CZ" sz="3200" dirty="0"/>
              <a:t>COM</a:t>
            </a:r>
            <a:r>
              <a:rPr lang="cs-CZ" sz="3200" b="1" dirty="0">
                <a:solidFill>
                  <a:srgbClr val="FF0000"/>
                </a:solidFill>
              </a:rPr>
              <a:t>ER</a:t>
            </a:r>
            <a:r>
              <a:rPr lang="cs-CZ" sz="3200" dirty="0"/>
              <a:t>			-	COM</a:t>
            </a:r>
            <a:r>
              <a:rPr lang="cs-CZ" sz="3200" b="1" dirty="0">
                <a:solidFill>
                  <a:srgbClr val="FF0000"/>
                </a:solidFill>
              </a:rPr>
              <a:t>IDO</a:t>
            </a:r>
          </a:p>
          <a:p>
            <a:pPr marL="0" indent="0" algn="just">
              <a:buNone/>
            </a:pPr>
            <a:r>
              <a:rPr lang="cs-CZ" sz="3200" dirty="0"/>
              <a:t>VIV</a:t>
            </a:r>
            <a:r>
              <a:rPr lang="cs-CZ" sz="3200" b="1" dirty="0">
                <a:solidFill>
                  <a:srgbClr val="FF0000"/>
                </a:solidFill>
              </a:rPr>
              <a:t>IR</a:t>
            </a:r>
            <a:r>
              <a:rPr lang="cs-CZ" sz="3200" dirty="0"/>
              <a:t>			-	VIV</a:t>
            </a:r>
            <a:r>
              <a:rPr lang="cs-CZ" sz="3200" b="1" dirty="0">
                <a:solidFill>
                  <a:srgbClr val="FF0000"/>
                </a:solidFill>
              </a:rPr>
              <a:t>IDO</a:t>
            </a:r>
          </a:p>
          <a:p>
            <a:pPr marL="0" indent="0" algn="just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292689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>
                <a:solidFill>
                  <a:srgbClr val="002060"/>
                </a:solidFill>
              </a:rPr>
              <a:t>Ejercicios</a:t>
            </a:r>
            <a:r>
              <a:rPr lang="cs-CZ" sz="36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70304"/>
          </a:xfrm>
        </p:spPr>
        <p:txBody>
          <a:bodyPr>
            <a:normAutofit/>
          </a:bodyPr>
          <a:lstStyle/>
          <a:p>
            <a:r>
              <a:rPr lang="cs-CZ" dirty="0"/>
              <a:t>Forma </a:t>
            </a:r>
            <a:r>
              <a:rPr lang="cs-CZ" dirty="0" err="1"/>
              <a:t>participio</a:t>
            </a:r>
            <a:r>
              <a:rPr lang="cs-CZ" dirty="0"/>
              <a:t> </a:t>
            </a:r>
            <a:r>
              <a:rPr lang="cs-CZ" dirty="0" err="1"/>
              <a:t>pasado</a:t>
            </a:r>
            <a:r>
              <a:rPr lang="cs-CZ" dirty="0"/>
              <a:t> de los </a:t>
            </a:r>
            <a:r>
              <a:rPr lang="cs-CZ" dirty="0" err="1"/>
              <a:t>siguientes</a:t>
            </a:r>
            <a:r>
              <a:rPr lang="cs-CZ" dirty="0"/>
              <a:t> </a:t>
            </a:r>
            <a:r>
              <a:rPr lang="cs-CZ" dirty="0" err="1"/>
              <a:t>verbos</a:t>
            </a:r>
            <a:r>
              <a:rPr lang="cs-CZ" dirty="0"/>
              <a:t>:</a:t>
            </a: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22001"/>
              </p:ext>
            </p:extLst>
          </p:nvPr>
        </p:nvGraphicFramePr>
        <p:xfrm>
          <a:off x="323528" y="2060850"/>
          <a:ext cx="8496944" cy="432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4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643"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HABLAR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BEBER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020"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COMER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CENAR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4020"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VIVIR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4020"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MIRAR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4020"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ESTAR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VENDER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4020"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QUERER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COCINAR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4020"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DORMIR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DIRIGIR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4020"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JUGAR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b="0" dirty="0">
                          <a:solidFill>
                            <a:schemeClr val="tx1"/>
                          </a:solidFill>
                        </a:rPr>
                        <a:t>CONOCER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483768" y="2060848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HABLADO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05432" y="2628642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COMIDO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08880" y="3222084"/>
            <a:ext cx="1778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VIVIDO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2508880" y="3745304"/>
            <a:ext cx="1778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IDO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13205" y="4268524"/>
            <a:ext cx="1778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ESTADO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513204" y="4791801"/>
            <a:ext cx="1986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QUERIDO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3205" y="5340524"/>
            <a:ext cx="1986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DORMIDO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2590056" y="5880892"/>
            <a:ext cx="1803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JUGADO 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6876256" y="2060848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BEBIDO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804248" y="262864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CENADO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876256" y="3151862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SIDO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6876256" y="374530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MIRADO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876256" y="426852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VENDIDO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804248" y="4791801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COCINADO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6876256" y="5340524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DIRIGIDO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804248" y="588089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2060"/>
                </a:solidFill>
              </a:rPr>
              <a:t>CONOCIDO</a:t>
            </a: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8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 err="1">
                <a:solidFill>
                  <a:srgbClr val="002060"/>
                </a:solidFill>
              </a:rPr>
              <a:t>Participios</a:t>
            </a:r>
            <a:r>
              <a:rPr lang="cs-CZ" sz="3600" b="1" dirty="0">
                <a:solidFill>
                  <a:srgbClr val="002060"/>
                </a:solidFill>
              </a:rPr>
              <a:t> </a:t>
            </a:r>
            <a:r>
              <a:rPr lang="cs-CZ" sz="3600" b="1" dirty="0" err="1">
                <a:solidFill>
                  <a:srgbClr val="002060"/>
                </a:solidFill>
              </a:rPr>
              <a:t>irregulares</a:t>
            </a:r>
            <a:r>
              <a:rPr lang="cs-CZ" sz="3600" b="1" dirty="0">
                <a:solidFill>
                  <a:srgbClr val="002060"/>
                </a:solidFill>
              </a:rPr>
              <a:t> (</a:t>
            </a:r>
            <a:r>
              <a:rPr lang="cs-CZ" sz="3600" b="1" dirty="0" err="1">
                <a:solidFill>
                  <a:srgbClr val="002060"/>
                </a:solidFill>
              </a:rPr>
              <a:t>algunos</a:t>
            </a:r>
            <a:r>
              <a:rPr lang="cs-CZ" sz="3600" b="1" dirty="0">
                <a:solidFill>
                  <a:srgbClr val="002060"/>
                </a:solidFill>
              </a:rPr>
              <a:t>):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lvl="1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VOLVER		</a:t>
            </a:r>
          </a:p>
          <a:p>
            <a:pPr marL="274320" lvl="1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HACER</a:t>
            </a:r>
          </a:p>
          <a:p>
            <a:pPr marL="274320" lvl="1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VER		</a:t>
            </a:r>
          </a:p>
          <a:p>
            <a:pPr marL="274320" lvl="1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DECIR	</a:t>
            </a:r>
          </a:p>
          <a:p>
            <a:pPr marL="274320" lvl="1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MORIR </a:t>
            </a:r>
          </a:p>
          <a:p>
            <a:pPr marL="274320" lvl="1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ROMPER</a:t>
            </a:r>
          </a:p>
          <a:p>
            <a:pPr marL="274320" lvl="1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ABRIR	</a:t>
            </a:r>
          </a:p>
          <a:p>
            <a:pPr marL="274320" lvl="1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ESCRIBIR</a:t>
            </a:r>
          </a:p>
          <a:p>
            <a:pPr marL="274320" lvl="1" indent="0">
              <a:buNone/>
            </a:pPr>
            <a:r>
              <a:rPr lang="cs-CZ" sz="2800" dirty="0">
                <a:solidFill>
                  <a:schemeClr val="tx1"/>
                </a:solidFill>
              </a:rPr>
              <a:t>PONER	</a:t>
            </a:r>
          </a:p>
        </p:txBody>
      </p:sp>
      <p:sp>
        <p:nvSpPr>
          <p:cNvPr id="4" name="Zaoblený obdélník 3"/>
          <p:cNvSpPr/>
          <p:nvPr/>
        </p:nvSpPr>
        <p:spPr>
          <a:xfrm>
            <a:off x="6560604" y="1665651"/>
            <a:ext cx="22322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DICHO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4716016" y="1945432"/>
            <a:ext cx="22322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VISTO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6560604" y="4071014"/>
            <a:ext cx="22322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HECHO</a:t>
            </a:r>
          </a:p>
        </p:txBody>
      </p:sp>
      <p:sp>
        <p:nvSpPr>
          <p:cNvPr id="7" name="Zaoblený obdélník 6"/>
          <p:cNvSpPr/>
          <p:nvPr/>
        </p:nvSpPr>
        <p:spPr>
          <a:xfrm>
            <a:off x="4608004" y="4725144"/>
            <a:ext cx="22322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MUERTO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6560604" y="5309479"/>
            <a:ext cx="22322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ROTO</a:t>
            </a:r>
          </a:p>
        </p:txBody>
      </p:sp>
      <p:sp>
        <p:nvSpPr>
          <p:cNvPr id="10" name="Zaoblený obdélník 9"/>
          <p:cNvSpPr/>
          <p:nvPr/>
        </p:nvSpPr>
        <p:spPr>
          <a:xfrm>
            <a:off x="3853674" y="5525503"/>
            <a:ext cx="22322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ABIERTO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6732240" y="3240261"/>
            <a:ext cx="22322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ESCRITO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6560604" y="2276872"/>
            <a:ext cx="223224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PUESTO</a:t>
            </a:r>
          </a:p>
        </p:txBody>
      </p:sp>
      <p:sp>
        <p:nvSpPr>
          <p:cNvPr id="8" name="Obdélník: se zakulacenými rohy 7">
            <a:extLst>
              <a:ext uri="{FF2B5EF4-FFF2-40B4-BE49-F238E27FC236}">
                <a16:creationId xmlns:a16="http://schemas.microsoft.com/office/drawing/2014/main" id="{E358563D-FAFB-40BD-8353-6F04EE6BE00C}"/>
              </a:ext>
            </a:extLst>
          </p:cNvPr>
          <p:cNvSpPr/>
          <p:nvPr/>
        </p:nvSpPr>
        <p:spPr>
          <a:xfrm>
            <a:off x="2896701" y="1556792"/>
            <a:ext cx="1711303" cy="3886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VUELTO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104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1111E-6 L -0.47413 -0.30324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7.40741E-7 L -0.25973 0.08611 " pathEditMode="relative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-5.92593E-6 L -0.45312 0.19582 " pathEditMode="relative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-0.22587 -0.17639 " pathEditMode="relative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-0.40798 -0.18935 " pathEditMode="relative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5E-6 -2.22222E-6 L -0.10973 -0.13981 " pathEditMode="relative" ptsTypes="AA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5.55556E-6 L -0.43385 0.26457 " pathEditMode="relative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6.66667E-6 L -0.43715 0.48587 " pathEditMode="relative" ptsTypes="AA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>
                <a:solidFill>
                  <a:srgbClr val="002060"/>
                </a:solidFill>
              </a:rPr>
              <a:t>Použití: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cs-CZ" sz="5900" b="1" dirty="0"/>
              <a:t>Děje, které se odehrály v neurčitý okamžik v minulosti</a:t>
            </a:r>
            <a:r>
              <a:rPr lang="cs-CZ" sz="5900" dirty="0"/>
              <a:t>. Důležité je to, zda se děj odehrál či ne. Není důležité kdy. Zážitky, které jsme do této doby prožili nebo neprožili. (Pokud bychom o zážitku vyprávěli dále, použili bychom již jiný čas).</a:t>
            </a:r>
          </a:p>
          <a:p>
            <a:pPr marL="0" indent="0">
              <a:buNone/>
            </a:pPr>
            <a:endParaRPr lang="cs-CZ" sz="5900" dirty="0"/>
          </a:p>
          <a:p>
            <a:r>
              <a:rPr lang="cs-CZ" sz="5800" dirty="0"/>
              <a:t>„</a:t>
            </a:r>
            <a:r>
              <a:rPr lang="cs-CZ" sz="5800" b="1" i="1" dirty="0" err="1"/>
              <a:t>Hemos</a:t>
            </a:r>
            <a:r>
              <a:rPr lang="cs-CZ" sz="5800" b="1" i="1" dirty="0"/>
              <a:t> </a:t>
            </a:r>
            <a:r>
              <a:rPr lang="cs-CZ" sz="5800" b="1" i="1" dirty="0" err="1"/>
              <a:t>estado</a:t>
            </a:r>
            <a:r>
              <a:rPr lang="cs-CZ" sz="5800" b="1" i="1" dirty="0"/>
              <a:t> </a:t>
            </a:r>
            <a:r>
              <a:rPr lang="cs-CZ" sz="5800" i="1" dirty="0"/>
              <a:t>en </a:t>
            </a:r>
            <a:r>
              <a:rPr lang="cs-CZ" sz="5800" i="1" dirty="0" err="1"/>
              <a:t>Espaňa</a:t>
            </a:r>
            <a:r>
              <a:rPr lang="cs-CZ" sz="5800" i="1" dirty="0"/>
              <a:t> </a:t>
            </a:r>
            <a:r>
              <a:rPr lang="cs-CZ" sz="5800" i="1" dirty="0" err="1"/>
              <a:t>muchas</a:t>
            </a:r>
            <a:r>
              <a:rPr lang="cs-CZ" sz="5800" i="1" dirty="0"/>
              <a:t> </a:t>
            </a:r>
            <a:r>
              <a:rPr lang="cs-CZ" sz="5800" i="1" dirty="0" err="1"/>
              <a:t>veces</a:t>
            </a:r>
            <a:r>
              <a:rPr lang="cs-CZ" sz="5800" i="1" dirty="0"/>
              <a:t>.“</a:t>
            </a:r>
            <a:br>
              <a:rPr lang="cs-CZ" sz="5800" dirty="0"/>
            </a:br>
            <a:endParaRPr lang="cs-CZ" sz="5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6335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640960" cy="5328592"/>
          </a:xfrm>
        </p:spPr>
        <p:txBody>
          <a:bodyPr>
            <a:noAutofit/>
          </a:bodyPr>
          <a:lstStyle/>
          <a:p>
            <a:r>
              <a:rPr lang="cs-CZ" sz="3200" dirty="0"/>
              <a:t>Děje probíhající v časovém úseku, který začal v minulosti a </a:t>
            </a:r>
            <a:r>
              <a:rPr lang="cs-CZ" sz="3200" b="1" dirty="0"/>
              <a:t>stále trvá</a:t>
            </a:r>
            <a:r>
              <a:rPr lang="cs-CZ" sz="3200" dirty="0"/>
              <a:t>. Mluvčí ho nepovažuje za ukončený.</a:t>
            </a:r>
          </a:p>
          <a:p>
            <a:br>
              <a:rPr lang="cs-CZ" sz="3200" dirty="0"/>
            </a:br>
            <a:r>
              <a:rPr lang="cs-CZ" sz="3200" dirty="0"/>
              <a:t>„</a:t>
            </a:r>
            <a:r>
              <a:rPr lang="cs-CZ" sz="3200" b="1" i="1" dirty="0" err="1">
                <a:solidFill>
                  <a:srgbClr val="FF0000"/>
                </a:solidFill>
              </a:rPr>
              <a:t>Este</a:t>
            </a:r>
            <a:r>
              <a:rPr lang="cs-CZ" sz="3200" b="1" i="1" dirty="0">
                <a:solidFill>
                  <a:srgbClr val="FF0000"/>
                </a:solidFill>
              </a:rPr>
              <a:t> </a:t>
            </a:r>
            <a:r>
              <a:rPr lang="cs-CZ" sz="3200" b="1" i="1" dirty="0" err="1">
                <a:solidFill>
                  <a:srgbClr val="FF0000"/>
                </a:solidFill>
              </a:rPr>
              <a:t>año</a:t>
            </a:r>
            <a:r>
              <a:rPr lang="cs-CZ" sz="3200" b="1" i="1" dirty="0">
                <a:solidFill>
                  <a:srgbClr val="FF0000"/>
                </a:solidFill>
              </a:rPr>
              <a:t> </a:t>
            </a:r>
            <a:r>
              <a:rPr lang="cs-CZ" sz="3200" i="1" dirty="0" err="1"/>
              <a:t>hemos</a:t>
            </a:r>
            <a:r>
              <a:rPr lang="cs-CZ" sz="3200" i="1" dirty="0"/>
              <a:t> </a:t>
            </a:r>
            <a:r>
              <a:rPr lang="cs-CZ" sz="3200" i="1" dirty="0" err="1"/>
              <a:t>decidido</a:t>
            </a:r>
            <a:r>
              <a:rPr lang="cs-CZ" sz="3200" i="1" dirty="0"/>
              <a:t> </a:t>
            </a:r>
            <a:r>
              <a:rPr lang="cs-CZ" sz="3200" i="1" dirty="0" err="1"/>
              <a:t>ir</a:t>
            </a:r>
            <a:r>
              <a:rPr lang="cs-CZ" sz="3200" i="1" dirty="0"/>
              <a:t> al </a:t>
            </a:r>
            <a:r>
              <a:rPr lang="cs-CZ" sz="3200" i="1" dirty="0" err="1"/>
              <a:t>norte</a:t>
            </a:r>
            <a:r>
              <a:rPr lang="cs-CZ" sz="3200" i="1" dirty="0"/>
              <a:t> de Bohemia.“</a:t>
            </a:r>
            <a:r>
              <a:rPr lang="cs-CZ" sz="3200" dirty="0"/>
              <a:t> – Letos jsme se rozhodli jet do severních Čech.</a:t>
            </a:r>
            <a:br>
              <a:rPr lang="cs-CZ" sz="3200" dirty="0"/>
            </a:br>
            <a:r>
              <a:rPr lang="cs-CZ" sz="3200" dirty="0"/>
              <a:t>„</a:t>
            </a:r>
            <a:r>
              <a:rPr lang="cs-CZ" sz="3200" b="1" i="1" dirty="0" err="1">
                <a:solidFill>
                  <a:srgbClr val="FF0000"/>
                </a:solidFill>
              </a:rPr>
              <a:t>Esta</a:t>
            </a:r>
            <a:r>
              <a:rPr lang="cs-CZ" sz="3200" b="1" i="1" dirty="0">
                <a:solidFill>
                  <a:srgbClr val="FF0000"/>
                </a:solidFill>
              </a:rPr>
              <a:t> </a:t>
            </a:r>
            <a:r>
              <a:rPr lang="cs-CZ" sz="3200" b="1" i="1" dirty="0" err="1">
                <a:solidFill>
                  <a:srgbClr val="FF0000"/>
                </a:solidFill>
              </a:rPr>
              <a:t>semana</a:t>
            </a:r>
            <a:r>
              <a:rPr lang="cs-CZ" sz="3200" b="1" i="1" dirty="0">
                <a:solidFill>
                  <a:srgbClr val="FF0000"/>
                </a:solidFill>
              </a:rPr>
              <a:t> </a:t>
            </a:r>
            <a:r>
              <a:rPr lang="cs-CZ" sz="3200" i="1" dirty="0"/>
              <a:t>ha </a:t>
            </a:r>
            <a:r>
              <a:rPr lang="cs-CZ" sz="3200" i="1" dirty="0" err="1"/>
              <a:t>cumplido</a:t>
            </a:r>
            <a:r>
              <a:rPr lang="cs-CZ" sz="3200" i="1" dirty="0"/>
              <a:t> 28 </a:t>
            </a:r>
            <a:r>
              <a:rPr lang="cs-CZ" sz="3200" i="1" dirty="0" err="1"/>
              <a:t>años</a:t>
            </a:r>
            <a:r>
              <a:rPr lang="cs-CZ" sz="3200" i="1" dirty="0"/>
              <a:t>.“</a:t>
            </a:r>
            <a:r>
              <a:rPr lang="cs-CZ" sz="3200" dirty="0"/>
              <a:t> – Tento týden mu bylo osmadvacet.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876794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662736" cy="4572000"/>
          </a:xfrm>
        </p:spPr>
        <p:txBody>
          <a:bodyPr>
            <a:normAutofit fontScale="92500" lnSpcReduction="20000"/>
          </a:bodyPr>
          <a:lstStyle/>
          <a:p>
            <a:r>
              <a:rPr lang="cs-CZ" sz="3500" b="1" dirty="0"/>
              <a:t>Děje, které samy nebo svými důsledky zasahují do přítomnosti</a:t>
            </a:r>
            <a:br>
              <a:rPr lang="cs-CZ" sz="3500" b="1" u="sng" dirty="0"/>
            </a:br>
            <a:endParaRPr lang="cs-CZ" sz="3500" b="1" u="sng" dirty="0"/>
          </a:p>
          <a:p>
            <a:r>
              <a:rPr lang="cs-CZ" sz="3500" b="1" i="1" dirty="0"/>
              <a:t>„</a:t>
            </a:r>
            <a:r>
              <a:rPr lang="cs-CZ" sz="3500" b="1" i="1" dirty="0" err="1">
                <a:solidFill>
                  <a:srgbClr val="FF0000"/>
                </a:solidFill>
              </a:rPr>
              <a:t>Ya</a:t>
            </a:r>
            <a:r>
              <a:rPr lang="cs-CZ" sz="3500" i="1" dirty="0"/>
              <a:t> he </a:t>
            </a:r>
            <a:r>
              <a:rPr lang="cs-CZ" sz="3500" i="1" dirty="0" err="1"/>
              <a:t>comprado</a:t>
            </a:r>
            <a:r>
              <a:rPr lang="cs-CZ" sz="3500" i="1" dirty="0"/>
              <a:t> los </a:t>
            </a:r>
            <a:r>
              <a:rPr lang="cs-CZ" sz="3500" i="1" dirty="0" err="1"/>
              <a:t>billetes</a:t>
            </a:r>
            <a:r>
              <a:rPr lang="cs-CZ" sz="3500" i="1" dirty="0"/>
              <a:t> de </a:t>
            </a:r>
            <a:r>
              <a:rPr lang="cs-CZ" sz="3500" i="1" dirty="0" err="1"/>
              <a:t>autobús</a:t>
            </a:r>
            <a:r>
              <a:rPr lang="cs-CZ" sz="3500" i="1" dirty="0"/>
              <a:t>.“</a:t>
            </a:r>
            <a:r>
              <a:rPr lang="cs-CZ" sz="3500" dirty="0"/>
              <a:t> -Už jsem koupil lístky na autobus. (Tedy mám je.)</a:t>
            </a:r>
          </a:p>
          <a:p>
            <a:r>
              <a:rPr lang="cs-CZ" sz="3500" i="1" dirty="0"/>
              <a:t>„He </a:t>
            </a:r>
            <a:r>
              <a:rPr lang="cs-CZ" sz="3500" i="1" dirty="0" err="1"/>
              <a:t>comprado</a:t>
            </a:r>
            <a:r>
              <a:rPr lang="cs-CZ" sz="3500" i="1" dirty="0"/>
              <a:t> </a:t>
            </a:r>
            <a:r>
              <a:rPr lang="cs-CZ" sz="3500" i="1" dirty="0" err="1"/>
              <a:t>un</a:t>
            </a:r>
            <a:r>
              <a:rPr lang="cs-CZ" sz="3500" i="1" dirty="0"/>
              <a:t> </a:t>
            </a:r>
            <a:r>
              <a:rPr lang="cs-CZ" sz="3500" i="1" dirty="0" err="1"/>
              <a:t>coche</a:t>
            </a:r>
            <a:r>
              <a:rPr lang="cs-CZ" sz="3500" i="1" dirty="0"/>
              <a:t> </a:t>
            </a:r>
            <a:r>
              <a:rPr lang="cs-CZ" sz="3500" i="1" dirty="0" err="1"/>
              <a:t>nuevo</a:t>
            </a:r>
            <a:r>
              <a:rPr lang="cs-CZ" sz="3500" i="1" dirty="0"/>
              <a:t>.“  - Koupil jsem nové auto. (Mám ho). </a:t>
            </a:r>
          </a:p>
          <a:p>
            <a:pPr marL="0" indent="0">
              <a:buNone/>
            </a:pPr>
            <a:br>
              <a:rPr lang="cs-CZ" sz="3200" dirty="0"/>
            </a:br>
            <a:endParaRPr lang="cs-CZ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340812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148</TotalTime>
  <Words>619</Words>
  <Application>Microsoft Office PowerPoint</Application>
  <PresentationFormat>Předvádění na obrazovce (4:3)</PresentationFormat>
  <Paragraphs>123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Wingdings 2</vt:lpstr>
      <vt:lpstr>Administrativní</vt:lpstr>
      <vt:lpstr>Préterito perfecto compuesto</vt:lpstr>
      <vt:lpstr>Popis:</vt:lpstr>
      <vt:lpstr>Jak se tvoří?</vt:lpstr>
      <vt:lpstr>Jak se tvoří příčestí?</vt:lpstr>
      <vt:lpstr>Ejercicios:</vt:lpstr>
      <vt:lpstr>Participios irregulares (algunos):</vt:lpstr>
      <vt:lpstr>Použití:</vt:lpstr>
      <vt:lpstr>Prezentace aplikace PowerPoint</vt:lpstr>
      <vt:lpstr>Prezentace aplikace PowerPoint</vt:lpstr>
      <vt:lpstr>Ejercicios:</vt:lpstr>
      <vt:lpstr>Ejercicios:</vt:lpstr>
      <vt:lpstr>Ejercicios: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Préterito perfecto compuesto</dc:title>
  <dc:creator>Eva Šimonková</dc:creator>
  <cp:lastModifiedBy>Eva Šimonková</cp:lastModifiedBy>
  <cp:revision>26</cp:revision>
  <dcterms:created xsi:type="dcterms:W3CDTF">2013-10-22T05:29:45Z</dcterms:created>
  <dcterms:modified xsi:type="dcterms:W3CDTF">2022-03-09T17:03:53Z</dcterms:modified>
</cp:coreProperties>
</file>