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5076229-5136-4634-A109-5DED1B42D968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0FA3BC-B5FC-4F00-82E4-29CCFB7B9FB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81000"/>
            <a:ext cx="8352928" cy="1752600"/>
          </a:xfrm>
        </p:spPr>
        <p:txBody>
          <a:bodyPr>
            <a:normAutofit/>
          </a:bodyPr>
          <a:lstStyle/>
          <a:p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ESTAR + GERUNDIO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01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/>
              <a:t>Poté co se studenti vyjádří, následuje kliknutí a poté se pro kontrolu objeví správné </a:t>
            </a:r>
            <a:r>
              <a:rPr lang="cs-CZ" dirty="0" smtClean="0"/>
              <a:t>řešení, případně se nabízený text přemístí tam kam patří.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0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tvoří GERUNDIUM?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Gerundium je neosobní slovesný tvar, který se tvoří od infinitivu.</a:t>
            </a:r>
          </a:p>
          <a:p>
            <a:r>
              <a:rPr lang="cs-CZ" sz="3200" u="sng" dirty="0" smtClean="0"/>
              <a:t>U sloves končících na: 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-AR </a:t>
            </a:r>
            <a:r>
              <a:rPr lang="cs-CZ" sz="3200" dirty="0" smtClean="0"/>
              <a:t>nahradíme koncovkou </a:t>
            </a:r>
            <a:r>
              <a:rPr lang="cs-CZ" sz="3200" b="1" dirty="0" smtClean="0">
                <a:solidFill>
                  <a:srgbClr val="FF0000"/>
                </a:solidFill>
              </a:rPr>
              <a:t>-ANDO</a:t>
            </a:r>
          </a:p>
          <a:p>
            <a:r>
              <a:rPr lang="cs-CZ" sz="3200" dirty="0" smtClean="0"/>
              <a:t>(</a:t>
            </a:r>
            <a:r>
              <a:rPr lang="cs-CZ" sz="3200" dirty="0" err="1" smtClean="0"/>
              <a:t>hablar</a:t>
            </a:r>
            <a:r>
              <a:rPr lang="cs-CZ" sz="3200" dirty="0" smtClean="0"/>
              <a:t> – </a:t>
            </a:r>
            <a:r>
              <a:rPr lang="cs-CZ" sz="3200" dirty="0" err="1" smtClean="0"/>
              <a:t>hablando</a:t>
            </a:r>
            <a:r>
              <a:rPr lang="cs-CZ" sz="3200" dirty="0" smtClean="0"/>
              <a:t>, </a:t>
            </a:r>
            <a:r>
              <a:rPr lang="cs-CZ" sz="3200" dirty="0" err="1" smtClean="0"/>
              <a:t>estudiar</a:t>
            </a:r>
            <a:r>
              <a:rPr lang="cs-CZ" sz="3200" dirty="0" smtClean="0"/>
              <a:t> – </a:t>
            </a:r>
            <a:r>
              <a:rPr lang="cs-CZ" sz="3200" dirty="0" err="1" smtClean="0"/>
              <a:t>estudiando</a:t>
            </a:r>
            <a:r>
              <a:rPr lang="cs-CZ" sz="3200" dirty="0"/>
              <a:t>)</a:t>
            </a:r>
            <a:endParaRPr lang="cs-CZ" sz="3200" dirty="0" smtClean="0"/>
          </a:p>
          <a:p>
            <a:r>
              <a:rPr lang="cs-CZ" sz="3200" b="1" dirty="0" smtClean="0">
                <a:solidFill>
                  <a:srgbClr val="FF0000"/>
                </a:solidFill>
              </a:rPr>
              <a:t>-ER, -IR </a:t>
            </a:r>
            <a:r>
              <a:rPr lang="cs-CZ" sz="3200" dirty="0" smtClean="0"/>
              <a:t>nahradíme koncovku </a:t>
            </a:r>
            <a:r>
              <a:rPr lang="cs-CZ" sz="3200" b="1" dirty="0" smtClean="0">
                <a:solidFill>
                  <a:srgbClr val="FF0000"/>
                </a:solidFill>
              </a:rPr>
              <a:t>–IENDO</a:t>
            </a:r>
          </a:p>
          <a:p>
            <a:r>
              <a:rPr lang="cs-CZ" sz="3200" dirty="0" smtClean="0"/>
              <a:t>(</a:t>
            </a:r>
            <a:r>
              <a:rPr lang="cs-CZ" sz="3200" dirty="0" err="1" smtClean="0"/>
              <a:t>comer</a:t>
            </a:r>
            <a:r>
              <a:rPr lang="cs-CZ" sz="3200" dirty="0" smtClean="0"/>
              <a:t> – </a:t>
            </a:r>
            <a:r>
              <a:rPr lang="cs-CZ" sz="3200" dirty="0" err="1" smtClean="0"/>
              <a:t>comiendo</a:t>
            </a:r>
            <a:r>
              <a:rPr lang="cs-CZ" sz="3200" dirty="0" smtClean="0"/>
              <a:t>, </a:t>
            </a:r>
            <a:r>
              <a:rPr lang="cs-CZ" sz="3200" dirty="0" err="1" smtClean="0"/>
              <a:t>vivir</a:t>
            </a:r>
            <a:r>
              <a:rPr lang="cs-CZ" sz="3200" dirty="0" smtClean="0"/>
              <a:t> – </a:t>
            </a:r>
            <a:r>
              <a:rPr lang="cs-CZ" sz="3200" dirty="0" err="1" smtClean="0"/>
              <a:t>viviendo</a:t>
            </a:r>
            <a:r>
              <a:rPr lang="cs-CZ" sz="3200" dirty="0" smtClean="0"/>
              <a:t>)</a:t>
            </a:r>
          </a:p>
          <a:p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9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Použití GERUNDIA: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 velmi časté.</a:t>
            </a:r>
          </a:p>
          <a:p>
            <a:r>
              <a:rPr lang="cs-CZ" b="1" dirty="0" smtClean="0"/>
              <a:t>Například se slovesem ESTAR v přítomné čase </a:t>
            </a:r>
            <a:r>
              <a:rPr lang="cs-CZ" dirty="0" smtClean="0"/>
              <a:t>vyjadřujeme tzv.</a:t>
            </a:r>
            <a:r>
              <a:rPr lang="cs-CZ" b="1" u="sng" dirty="0" smtClean="0">
                <a:solidFill>
                  <a:srgbClr val="FF0000"/>
                </a:solidFill>
              </a:rPr>
              <a:t> průběhový čas</a:t>
            </a:r>
            <a:r>
              <a:rPr lang="cs-CZ" dirty="0" smtClean="0"/>
              <a:t> </a:t>
            </a:r>
          </a:p>
          <a:p>
            <a:r>
              <a:rPr lang="cs-CZ" dirty="0" smtClean="0"/>
              <a:t>Tj. daná činnost, děj probíhá právě v tomto okamžiku, nebo v současnosti.</a:t>
            </a:r>
          </a:p>
          <a:p>
            <a:r>
              <a:rPr lang="cs-CZ" dirty="0" smtClean="0"/>
              <a:t>Často používáme ve spojení s </a:t>
            </a:r>
            <a:r>
              <a:rPr lang="cs-CZ" b="1" dirty="0" err="1" smtClean="0"/>
              <a:t>ahora</a:t>
            </a:r>
            <a:r>
              <a:rPr lang="cs-CZ" b="1" dirty="0" smtClean="0"/>
              <a:t>, </a:t>
            </a:r>
            <a:r>
              <a:rPr lang="cs-CZ" b="1" dirty="0" err="1" smtClean="0"/>
              <a:t>actualmente</a:t>
            </a:r>
            <a:r>
              <a:rPr lang="cs-CZ" b="1" dirty="0" smtClean="0"/>
              <a:t>, en </a:t>
            </a:r>
            <a:r>
              <a:rPr lang="cs-CZ" b="1" dirty="0" err="1" smtClean="0"/>
              <a:t>este</a:t>
            </a:r>
            <a:r>
              <a:rPr lang="cs-CZ" b="1" dirty="0" smtClean="0"/>
              <a:t> </a:t>
            </a:r>
            <a:r>
              <a:rPr lang="cs-CZ" b="1" dirty="0" err="1" smtClean="0"/>
              <a:t>momento</a:t>
            </a:r>
            <a:r>
              <a:rPr lang="cs-CZ" b="1" dirty="0" smtClean="0"/>
              <a:t>, en la </a:t>
            </a:r>
            <a:r>
              <a:rPr lang="cs-CZ" b="1" dirty="0" err="1" smtClean="0"/>
              <a:t>actualidad</a:t>
            </a:r>
            <a:r>
              <a:rPr lang="cs-CZ" b="1" dirty="0" smtClean="0"/>
              <a:t>, en </a:t>
            </a:r>
            <a:r>
              <a:rPr lang="cs-CZ" b="1" dirty="0" err="1" smtClean="0"/>
              <a:t>estos</a:t>
            </a:r>
            <a:r>
              <a:rPr lang="cs-CZ" b="1" dirty="0" smtClean="0"/>
              <a:t> </a:t>
            </a:r>
            <a:r>
              <a:rPr lang="cs-CZ" b="1" dirty="0" err="1" smtClean="0"/>
              <a:t>días</a:t>
            </a:r>
            <a:r>
              <a:rPr lang="cs-CZ" b="1" dirty="0" smtClean="0"/>
              <a:t>, …</a:t>
            </a:r>
          </a:p>
          <a:p>
            <a:endParaRPr lang="cs-CZ" b="1" dirty="0"/>
          </a:p>
          <a:p>
            <a:r>
              <a:rPr lang="cs-CZ" b="1" dirty="0" smtClean="0">
                <a:solidFill>
                  <a:srgbClr val="FF0000"/>
                </a:solidFill>
              </a:rPr>
              <a:t>ESTOY		ESTAMOS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ESTÁS		ESTÁIS		</a:t>
            </a:r>
            <a:r>
              <a:rPr lang="cs-CZ" b="1" dirty="0" smtClean="0"/>
              <a:t>+</a:t>
            </a:r>
            <a:r>
              <a:rPr lang="cs-CZ" b="1" dirty="0" smtClean="0">
                <a:solidFill>
                  <a:srgbClr val="FF0000"/>
                </a:solidFill>
              </a:rPr>
              <a:t> 	GERUNDIO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ESTÁ		ESTÁN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3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gerundio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3920" cy="5070304"/>
          </a:xfrm>
        </p:spPr>
        <p:txBody>
          <a:bodyPr>
            <a:noAutofit/>
          </a:bodyPr>
          <a:lstStyle/>
          <a:p>
            <a:r>
              <a:rPr lang="cs-CZ" sz="2800" dirty="0" smtClean="0"/>
              <a:t>ABRIR	</a:t>
            </a:r>
          </a:p>
          <a:p>
            <a:r>
              <a:rPr lang="cs-CZ" sz="2800" dirty="0" smtClean="0"/>
              <a:t>COMER</a:t>
            </a:r>
          </a:p>
          <a:p>
            <a:r>
              <a:rPr lang="cs-CZ" sz="2800" dirty="0" smtClean="0"/>
              <a:t>VIVIR</a:t>
            </a:r>
          </a:p>
          <a:p>
            <a:r>
              <a:rPr lang="cs-CZ" sz="2800" dirty="0" smtClean="0"/>
              <a:t>CERRAR</a:t>
            </a:r>
          </a:p>
          <a:p>
            <a:r>
              <a:rPr lang="cs-CZ" sz="2800" dirty="0" smtClean="0"/>
              <a:t>PENSAR</a:t>
            </a:r>
          </a:p>
          <a:p>
            <a:r>
              <a:rPr lang="cs-CZ" sz="2800" dirty="0" smtClean="0"/>
              <a:t>HACER</a:t>
            </a:r>
          </a:p>
          <a:p>
            <a:r>
              <a:rPr lang="cs-CZ" sz="2800" dirty="0" smtClean="0"/>
              <a:t>DAR</a:t>
            </a:r>
          </a:p>
          <a:p>
            <a:r>
              <a:rPr lang="cs-CZ" sz="2800" dirty="0" smtClean="0"/>
              <a:t>JUGAR</a:t>
            </a:r>
          </a:p>
          <a:p>
            <a:r>
              <a:rPr lang="cs-CZ" sz="2800" dirty="0" smtClean="0"/>
              <a:t>LLOVER</a:t>
            </a:r>
          </a:p>
          <a:p>
            <a:r>
              <a:rPr lang="cs-CZ" sz="2800" dirty="0" smtClean="0"/>
              <a:t>TENER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08223" y="130139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ABRIENDO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08853" y="182461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COMIENDO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08853" y="234783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VIVIENDO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08853" y="287105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CERRANDO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08853" y="339427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PENSANDO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08853" y="3917495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HACIENDO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08853" y="4475872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08853" y="4999092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JUGANDO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17257" y="5522312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LLOVIENDO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717257" y="5949280"/>
            <a:ext cx="288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TENIENDO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4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las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expresiones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adecuadas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8542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Los </a:t>
            </a:r>
            <a:r>
              <a:rPr lang="cs-CZ" sz="2800" dirty="0" err="1" smtClean="0"/>
              <a:t>niňos</a:t>
            </a:r>
            <a:r>
              <a:rPr lang="cs-CZ" sz="2800" dirty="0" smtClean="0"/>
              <a:t> …………………… en el </a:t>
            </a:r>
            <a:r>
              <a:rPr lang="cs-CZ" sz="2800" dirty="0" err="1" smtClean="0"/>
              <a:t>parque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No </a:t>
            </a:r>
            <a:r>
              <a:rPr lang="cs-CZ" sz="2800" dirty="0" err="1" smtClean="0"/>
              <a:t>puedo</a:t>
            </a:r>
            <a:r>
              <a:rPr lang="cs-CZ" sz="2800" dirty="0" smtClean="0"/>
              <a:t> </a:t>
            </a:r>
            <a:r>
              <a:rPr lang="cs-CZ" sz="2800" dirty="0" err="1" smtClean="0"/>
              <a:t>salir</a:t>
            </a:r>
            <a:r>
              <a:rPr lang="cs-CZ" sz="2800" dirty="0" smtClean="0"/>
              <a:t>, ……………….…………para la </a:t>
            </a:r>
            <a:r>
              <a:rPr lang="cs-CZ" sz="2800" dirty="0" err="1" smtClean="0"/>
              <a:t>clase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Estoy</a:t>
            </a:r>
            <a:r>
              <a:rPr lang="cs-CZ" sz="2800" dirty="0" smtClean="0"/>
              <a:t> </a:t>
            </a:r>
            <a:r>
              <a:rPr lang="cs-CZ" sz="2800" dirty="0" err="1" smtClean="0"/>
              <a:t>cansado</a:t>
            </a:r>
            <a:r>
              <a:rPr lang="cs-CZ" sz="2800" dirty="0" smtClean="0"/>
              <a:t>, ……………………una </a:t>
            </a:r>
            <a:r>
              <a:rPr lang="cs-CZ" sz="2800" dirty="0" err="1" smtClean="0"/>
              <a:t>peli</a:t>
            </a:r>
            <a:r>
              <a:rPr lang="cs-CZ" sz="2800" dirty="0" smtClean="0"/>
              <a:t> en la </a:t>
            </a:r>
            <a:r>
              <a:rPr lang="cs-CZ" sz="2800" dirty="0" err="1" smtClean="0"/>
              <a:t>cama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Tengo</a:t>
            </a:r>
            <a:r>
              <a:rPr lang="cs-CZ" sz="2800" dirty="0" smtClean="0"/>
              <a:t> </a:t>
            </a:r>
            <a:r>
              <a:rPr lang="cs-CZ" sz="2800" dirty="0" err="1" smtClean="0"/>
              <a:t>mucho</a:t>
            </a:r>
            <a:r>
              <a:rPr lang="cs-CZ" sz="2800" dirty="0" smtClean="0"/>
              <a:t> </a:t>
            </a:r>
            <a:r>
              <a:rPr lang="cs-CZ" sz="2800" dirty="0" err="1" smtClean="0"/>
              <a:t>calor</a:t>
            </a:r>
            <a:r>
              <a:rPr lang="cs-CZ" sz="2800" dirty="0" smtClean="0"/>
              <a:t> ………………………….. en el </a:t>
            </a:r>
            <a:r>
              <a:rPr lang="cs-CZ" sz="2800" dirty="0" err="1" smtClean="0"/>
              <a:t>mar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Está</a:t>
            </a:r>
            <a:r>
              <a:rPr lang="cs-CZ" sz="2800" dirty="0" smtClean="0"/>
              <a:t> </a:t>
            </a:r>
            <a:r>
              <a:rPr lang="cs-CZ" sz="2800" dirty="0" err="1" smtClean="0"/>
              <a:t>enamorado</a:t>
            </a:r>
            <a:r>
              <a:rPr lang="cs-CZ" sz="2800" dirty="0" smtClean="0"/>
              <a:t> </a:t>
            </a:r>
            <a:r>
              <a:rPr lang="cs-CZ" sz="2800" dirty="0" err="1" smtClean="0"/>
              <a:t>siempre</a:t>
            </a:r>
            <a:r>
              <a:rPr lang="cs-CZ" sz="2800" dirty="0" smtClean="0"/>
              <a:t> …………………….. en </a:t>
            </a:r>
            <a:r>
              <a:rPr lang="cs-CZ" sz="2800" dirty="0" err="1" smtClean="0"/>
              <a:t>ella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Tenemos</a:t>
            </a:r>
            <a:r>
              <a:rPr lang="cs-CZ" sz="2800" dirty="0" smtClean="0"/>
              <a:t> </a:t>
            </a:r>
            <a:r>
              <a:rPr lang="cs-CZ" sz="2800" dirty="0" err="1" smtClean="0"/>
              <a:t>vacaciones</a:t>
            </a:r>
            <a:r>
              <a:rPr lang="cs-CZ" sz="2800" dirty="0" smtClean="0"/>
              <a:t> ……………………… </a:t>
            </a:r>
            <a:r>
              <a:rPr lang="cs-CZ" sz="2800" dirty="0" err="1" smtClean="0"/>
              <a:t>por</a:t>
            </a:r>
            <a:r>
              <a:rPr lang="cs-CZ" sz="2800" dirty="0" smtClean="0"/>
              <a:t> </a:t>
            </a:r>
            <a:r>
              <a:rPr lang="cs-CZ" sz="2800" dirty="0" err="1" smtClean="0"/>
              <a:t>Espaňa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935596" y="5868346"/>
            <a:ext cx="288032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solidFill>
                  <a:srgbClr val="FF000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stán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jugando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95536" y="4617132"/>
            <a:ext cx="324036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estoy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estudiando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551552" y="5169744"/>
            <a:ext cx="3384376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estamos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viajando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139952" y="4617132"/>
            <a:ext cx="252028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estoy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viendo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5227688"/>
            <a:ext cx="396044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solidFill>
                  <a:srgbClr val="FF0000"/>
                </a:solidFill>
              </a:rPr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estoy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baňando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364088" y="5876410"/>
            <a:ext cx="2880320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está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pensando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9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0973 -0.63218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25643 -0.37639 " pathEditMode="relative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0.13715 -0.30764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6 L 0.33715 -0.31828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10313 -0.3419 " pathEditMode="relative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-0.2 -0.16783 " pathEditMode="relative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070258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haciendo las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916832"/>
            <a:ext cx="3528392" cy="1984721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72662"/>
            <a:ext cx="1872208" cy="296215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26815"/>
            <a:ext cx="3096344" cy="207068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3174563" cy="238092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7504" y="1413018"/>
            <a:ext cx="51125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 MONTANDO A CABALLO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3910076"/>
            <a:ext cx="3240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ESTÁN PINTANDO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589997" y="1340972"/>
            <a:ext cx="24595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 CANTANDO Y TOCANDO GUITARRA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4569603"/>
            <a:ext cx="2520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ESTÁN ESCRIBIENDO</a:t>
            </a:r>
            <a:endParaRPr lang="cs-CZ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3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47454"/>
            <a:ext cx="2691888" cy="18002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170495"/>
            <a:ext cx="3579427" cy="230425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933056"/>
            <a:ext cx="3647276" cy="254169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230" y="1556792"/>
            <a:ext cx="2187116" cy="291615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00982" y="1413018"/>
            <a:ext cx="22322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 CRUZANDO LA CALLE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796136" y="1501375"/>
            <a:ext cx="3168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 COMIENDO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0942" y="3440613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 JUGANDO</a:t>
            </a: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84536" y="3726748"/>
            <a:ext cx="35241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ESTÁN CORRIENDO</a:t>
            </a:r>
            <a:endParaRPr lang="cs-CZ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1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259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Wingdings</vt:lpstr>
      <vt:lpstr>Wingdings 2</vt:lpstr>
      <vt:lpstr>Administrativní</vt:lpstr>
      <vt:lpstr>Presente de ESTAR + GERUNDIO</vt:lpstr>
      <vt:lpstr>Popis:</vt:lpstr>
      <vt:lpstr>Jak se tvoří GERUNDIUM?</vt:lpstr>
      <vt:lpstr>Použití GERUNDIA:</vt:lpstr>
      <vt:lpstr>Forma gerundio:</vt:lpstr>
      <vt:lpstr>Completa con las expresiones adecuadas:</vt:lpstr>
      <vt:lpstr> ¿Qué están haciendo las siguientes personas?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 de ESTAR + GERUNDIO</dc:title>
  <dc:creator>Eva Šimonková</dc:creator>
  <cp:lastModifiedBy>Eva Šimonková</cp:lastModifiedBy>
  <cp:revision>10</cp:revision>
  <dcterms:created xsi:type="dcterms:W3CDTF">2013-10-29T09:45:53Z</dcterms:created>
  <dcterms:modified xsi:type="dcterms:W3CDTF">2014-03-27T07:44:08Z</dcterms:modified>
</cp:coreProperties>
</file>