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3" r:id="rId4"/>
    <p:sldId id="274" r:id="rId5"/>
    <p:sldId id="275" r:id="rId6"/>
    <p:sldId id="276" r:id="rId7"/>
    <p:sldId id="286" r:id="rId8"/>
    <p:sldId id="277" r:id="rId9"/>
    <p:sldId id="278" r:id="rId10"/>
    <p:sldId id="280" r:id="rId11"/>
    <p:sldId id="279" r:id="rId12"/>
    <p:sldId id="281" r:id="rId13"/>
    <p:sldId id="282" r:id="rId14"/>
    <p:sldId id="283" r:id="rId15"/>
    <p:sldId id="284" r:id="rId16"/>
    <p:sldId id="285" r:id="rId17"/>
  </p:sldIdLst>
  <p:sldSz cx="12188825" cy="6858000"/>
  <p:notesSz cx="6788150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013" autoAdjust="0"/>
  </p:normalViewPr>
  <p:slideViewPr>
    <p:cSldViewPr>
      <p:cViewPr varScale="1">
        <p:scale>
          <a:sx n="125" d="100"/>
          <a:sy n="125" d="100"/>
        </p:scale>
        <p:origin x="176" y="296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3126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cs-CZ" smtClean="0"/>
              <a:t>19.11.2023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cs-CZ" smtClean="0"/>
              <a:t>19.11.2023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15" name="Obdélní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 useBgFill="1">
        <p:nvSpPr>
          <p:cNvPr id="20" name="Vol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9" name="Vol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6" name="Vol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pic>
        <p:nvPicPr>
          <p:cNvPr id="13" name="Obrázek 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cs-CZ" noProof="0" smtClean="0"/>
              <a:t>19.11.2023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8" name="Vol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652825"/>
                </a:solidFill>
                <a:latin typeface="Corbel"/>
              </a:rPr>
              <a:t>IMPERATIVO</a:t>
            </a:r>
            <a:endParaRPr lang="cs-CZ" sz="60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>
                <a:solidFill>
                  <a:srgbClr val="652825"/>
                </a:solidFill>
              </a:rPr>
              <a:t>POSITIVO Y NEGATIVO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772" y="188640"/>
            <a:ext cx="11449271" cy="648072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8800" dirty="0"/>
              <a:t>No ………………….(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levantar</a:t>
            </a:r>
            <a:r>
              <a:rPr lang="cs-CZ" sz="8800" dirty="0"/>
              <a:t>, a mí) la voz.</a:t>
            </a:r>
          </a:p>
          <a:p>
            <a:pPr lvl="0"/>
            <a:r>
              <a:rPr lang="cs-CZ" sz="8800" dirty="0"/>
              <a:t>………………..(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portarse</a:t>
            </a:r>
            <a:r>
              <a:rPr lang="cs-CZ" sz="8800" dirty="0"/>
              <a:t>) </a:t>
            </a:r>
            <a:r>
              <a:rPr lang="cs-CZ" sz="8800" dirty="0" err="1"/>
              <a:t>bien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desenchufar</a:t>
            </a:r>
            <a:r>
              <a:rPr lang="cs-CZ" sz="8800" dirty="0"/>
              <a:t>) la </a:t>
            </a:r>
            <a:r>
              <a:rPr lang="cs-CZ" sz="8800" dirty="0" err="1"/>
              <a:t>plancha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buscarse</a:t>
            </a:r>
            <a:r>
              <a:rPr lang="cs-CZ" sz="8800" dirty="0"/>
              <a:t>) </a:t>
            </a:r>
            <a:r>
              <a:rPr lang="cs-CZ" sz="8800" dirty="0" err="1"/>
              <a:t>un</a:t>
            </a:r>
            <a:r>
              <a:rPr lang="cs-CZ" sz="8800" dirty="0"/>
              <a:t> </a:t>
            </a:r>
            <a:r>
              <a:rPr lang="cs-CZ" sz="8800" dirty="0" err="1"/>
              <a:t>hombre</a:t>
            </a:r>
            <a:r>
              <a:rPr lang="cs-CZ" sz="8800" dirty="0"/>
              <a:t> </a:t>
            </a:r>
            <a:r>
              <a:rPr lang="cs-CZ" sz="8800" dirty="0" err="1"/>
              <a:t>bueno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ordenar</a:t>
            </a:r>
            <a:r>
              <a:rPr lang="cs-CZ" sz="8800" dirty="0"/>
              <a:t>) el </a:t>
            </a:r>
            <a:r>
              <a:rPr lang="cs-CZ" sz="8800" dirty="0" err="1"/>
              <a:t>armario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…………………….(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abrigarse</a:t>
            </a:r>
            <a:r>
              <a:rPr lang="cs-CZ" sz="8800" dirty="0"/>
              <a:t>), </a:t>
            </a:r>
            <a:r>
              <a:rPr lang="cs-CZ" sz="8800" dirty="0" err="1"/>
              <a:t>que</a:t>
            </a:r>
            <a:r>
              <a:rPr lang="cs-CZ" sz="8800" dirty="0"/>
              <a:t> </a:t>
            </a:r>
            <a:r>
              <a:rPr lang="cs-CZ" sz="8800" dirty="0" err="1"/>
              <a:t>hace</a:t>
            </a:r>
            <a:r>
              <a:rPr lang="cs-CZ" sz="8800" dirty="0"/>
              <a:t> </a:t>
            </a:r>
            <a:r>
              <a:rPr lang="cs-CZ" sz="8800" dirty="0" err="1"/>
              <a:t>frío</a:t>
            </a:r>
            <a:r>
              <a:rPr lang="cs-CZ" sz="8800" dirty="0"/>
              <a:t>. </a:t>
            </a:r>
          </a:p>
          <a:p>
            <a:pPr lvl="0"/>
            <a:r>
              <a:rPr lang="cs-CZ" sz="8800" dirty="0"/>
              <a:t>No 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tirar</a:t>
            </a:r>
            <a:r>
              <a:rPr lang="cs-CZ" sz="8800" dirty="0"/>
              <a:t>) eso, </a:t>
            </a:r>
            <a:r>
              <a:rPr lang="cs-CZ" sz="8800" dirty="0" err="1"/>
              <a:t>que</a:t>
            </a:r>
            <a:r>
              <a:rPr lang="cs-CZ" sz="8800" dirty="0"/>
              <a:t> se </a:t>
            </a:r>
            <a:r>
              <a:rPr lang="cs-CZ" sz="8800" dirty="0" err="1"/>
              <a:t>puede</a:t>
            </a:r>
            <a:r>
              <a:rPr lang="cs-CZ" sz="8800" dirty="0"/>
              <a:t> </a:t>
            </a:r>
            <a:r>
              <a:rPr lang="cs-CZ" sz="8800" dirty="0" err="1"/>
              <a:t>aprovechar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No ………………….(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separarse</a:t>
            </a:r>
            <a:r>
              <a:rPr lang="cs-CZ" sz="8800" dirty="0"/>
              <a:t>) </a:t>
            </a:r>
            <a:r>
              <a:rPr lang="cs-CZ" sz="8800" dirty="0" err="1"/>
              <a:t>del</a:t>
            </a:r>
            <a:r>
              <a:rPr lang="cs-CZ" sz="8800" dirty="0"/>
              <a:t> grupo.</a:t>
            </a:r>
          </a:p>
          <a:p>
            <a:pPr lvl="0"/>
            <a:r>
              <a:rPr lang="cs-CZ" sz="8800" dirty="0"/>
              <a:t>………………….(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comer</a:t>
            </a:r>
            <a:r>
              <a:rPr lang="cs-CZ" sz="8800" dirty="0"/>
              <a:t>) </a:t>
            </a:r>
            <a:r>
              <a:rPr lang="cs-CZ" sz="8800" dirty="0" err="1"/>
              <a:t>todo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………………….(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ponerse</a:t>
            </a:r>
            <a:r>
              <a:rPr lang="cs-CZ" sz="8800" dirty="0"/>
              <a:t>) </a:t>
            </a:r>
            <a:r>
              <a:rPr lang="cs-CZ" sz="8800" dirty="0" err="1"/>
              <a:t>recta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No ………………..(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hablar</a:t>
            </a:r>
            <a:r>
              <a:rPr lang="cs-CZ" sz="8800" dirty="0"/>
              <a:t>) </a:t>
            </a:r>
            <a:r>
              <a:rPr lang="cs-CZ" sz="8800" dirty="0" err="1"/>
              <a:t>bajito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………………….(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tomarse</a:t>
            </a:r>
            <a:r>
              <a:rPr lang="cs-CZ" sz="8800" dirty="0"/>
              <a:t>) el </a:t>
            </a:r>
            <a:r>
              <a:rPr lang="cs-CZ" sz="8800" dirty="0" err="1"/>
              <a:t>zumo</a:t>
            </a:r>
            <a:r>
              <a:rPr lang="cs-CZ" sz="8800" dirty="0"/>
              <a:t> </a:t>
            </a:r>
            <a:r>
              <a:rPr lang="cs-CZ" sz="8800" dirty="0" err="1"/>
              <a:t>rápido</a:t>
            </a:r>
            <a:r>
              <a:rPr lang="cs-CZ" sz="8800" dirty="0"/>
              <a:t>, </a:t>
            </a:r>
            <a:r>
              <a:rPr lang="cs-CZ" sz="8800" dirty="0" err="1"/>
              <a:t>que</a:t>
            </a:r>
            <a:r>
              <a:rPr lang="cs-CZ" sz="8800" dirty="0"/>
              <a:t> se </a:t>
            </a:r>
            <a:r>
              <a:rPr lang="cs-CZ" sz="8800" dirty="0" err="1"/>
              <a:t>le</a:t>
            </a:r>
            <a:r>
              <a:rPr lang="cs-CZ" sz="8800" dirty="0"/>
              <a:t> van las </a:t>
            </a:r>
            <a:r>
              <a:rPr lang="cs-CZ" sz="8800" dirty="0" err="1"/>
              <a:t>vitaminas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………………………..(</a:t>
            </a:r>
            <a:r>
              <a:rPr lang="cs-CZ" sz="8800" dirty="0" err="1"/>
              <a:t>tú</a:t>
            </a:r>
            <a:r>
              <a:rPr lang="cs-CZ" sz="8800" dirty="0"/>
              <a:t>, dar) las </a:t>
            </a:r>
            <a:r>
              <a:rPr lang="cs-CZ" sz="8800" dirty="0" err="1"/>
              <a:t>gracias</a:t>
            </a:r>
            <a:r>
              <a:rPr lang="cs-CZ" sz="8800" dirty="0"/>
              <a:t>.</a:t>
            </a:r>
          </a:p>
          <a:p>
            <a:pPr lvl="0"/>
            <a:r>
              <a:rPr lang="cs-CZ" sz="8800" dirty="0"/>
              <a:t> ………………..(</a:t>
            </a:r>
            <a:r>
              <a:rPr lang="cs-CZ" sz="8800" dirty="0" err="1"/>
              <a:t>tú</a:t>
            </a:r>
            <a:r>
              <a:rPr lang="cs-CZ" sz="8800" dirty="0"/>
              <a:t>, </a:t>
            </a:r>
            <a:r>
              <a:rPr lang="cs-CZ" sz="8800" dirty="0" err="1"/>
              <a:t>sentarse</a:t>
            </a:r>
            <a:r>
              <a:rPr lang="cs-CZ" sz="8800" dirty="0"/>
              <a:t>) </a:t>
            </a:r>
            <a:r>
              <a:rPr lang="cs-CZ" sz="8800" dirty="0" err="1"/>
              <a:t>bien</a:t>
            </a:r>
            <a:r>
              <a:rPr lang="cs-CZ" sz="8800" dirty="0"/>
              <a:t>.</a:t>
            </a:r>
          </a:p>
          <a:p>
            <a:endParaRPr lang="cs-CZ" sz="8000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053852" y="17735"/>
            <a:ext cx="1656184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 LEVANTES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93812" y="521791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PÓRTATE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37828" y="1000720"/>
            <a:ext cx="1656184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DESENCHUFA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44674" y="1468809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BÚSCATE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909836" y="2297905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ABRÍGATE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60127" y="4236715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PONTE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080145" y="2852055"/>
            <a:ext cx="125441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TIRES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161864" y="325373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SEPARES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837828" y="377789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21804" y="1844824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ORDENA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089298" y="4696185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HABLES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37828" y="5154544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TÓMATE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63563" y="5620718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93812" y="6043651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SIÉNTATE</a:t>
            </a:r>
          </a:p>
        </p:txBody>
      </p:sp>
    </p:spTree>
    <p:extLst>
      <p:ext uri="{BB962C8B-B14F-4D97-AF65-F5344CB8AC3E}">
        <p14:creationId xmlns:p14="http://schemas.microsoft.com/office/powerpoint/2010/main" val="39952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189723"/>
            <a:ext cx="11521280" cy="57498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Di los </a:t>
            </a:r>
            <a:r>
              <a:rPr lang="cs-CZ" dirty="0" err="1"/>
              <a:t>infinitivos</a:t>
            </a:r>
            <a:r>
              <a:rPr lang="cs-CZ" dirty="0"/>
              <a:t> de los </a:t>
            </a:r>
            <a:r>
              <a:rPr lang="cs-CZ" dirty="0" err="1"/>
              <a:t>verbos</a:t>
            </a:r>
            <a:r>
              <a:rPr lang="cs-CZ" dirty="0"/>
              <a:t>.  Forma el imperativo </a:t>
            </a:r>
            <a:r>
              <a:rPr lang="cs-CZ" dirty="0" err="1"/>
              <a:t>negativo</a:t>
            </a:r>
            <a:r>
              <a:rPr lang="cs-CZ" dirty="0"/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908720"/>
            <a:ext cx="5544616" cy="5544616"/>
          </a:xfrm>
        </p:spPr>
      </p:pic>
    </p:spTree>
    <p:extLst>
      <p:ext uri="{BB962C8B-B14F-4D97-AF65-F5344CB8AC3E}">
        <p14:creationId xmlns:p14="http://schemas.microsoft.com/office/powerpoint/2010/main" val="5678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718997"/>
          </a:xfrm>
        </p:spPr>
        <p:txBody>
          <a:bodyPr/>
          <a:lstStyle/>
          <a:p>
            <a:pPr algn="ctr"/>
            <a:r>
              <a:rPr lang="cs-CZ" dirty="0"/>
              <a:t>Forma </a:t>
            </a:r>
            <a:r>
              <a:rPr lang="cs-CZ" dirty="0" err="1"/>
              <a:t>frases</a:t>
            </a:r>
            <a:r>
              <a:rPr lang="cs-CZ" dirty="0"/>
              <a:t> con </a:t>
            </a:r>
            <a:r>
              <a:rPr lang="cs-CZ" dirty="0" err="1"/>
              <a:t>imperativos</a:t>
            </a:r>
            <a:r>
              <a:rPr lang="cs-CZ" dirty="0"/>
              <a:t> </a:t>
            </a:r>
            <a:r>
              <a:rPr lang="cs-CZ" dirty="0" err="1"/>
              <a:t>negativos</a:t>
            </a:r>
            <a:r>
              <a:rPr lang="cs-CZ" dirty="0"/>
              <a:t>.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2060848"/>
            <a:ext cx="5488261" cy="3674344"/>
          </a:xfrm>
        </p:spPr>
      </p:pic>
      <p:sp>
        <p:nvSpPr>
          <p:cNvPr id="7" name="Zaoblený obdélníkový bublinový popisek 6"/>
          <p:cNvSpPr/>
          <p:nvPr/>
        </p:nvSpPr>
        <p:spPr>
          <a:xfrm>
            <a:off x="765820" y="1916832"/>
            <a:ext cx="1944216" cy="720080"/>
          </a:xfrm>
          <a:prstGeom prst="wedgeRoundRectCallout">
            <a:avLst>
              <a:gd name="adj1" fmla="val 90941"/>
              <a:gd name="adj2" fmla="val 110687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baňes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1737928" y="1052736"/>
            <a:ext cx="3456384" cy="720080"/>
          </a:xfrm>
          <a:prstGeom prst="wedgeRoundRectCallout">
            <a:avLst>
              <a:gd name="adj1" fmla="val 57551"/>
              <a:gd name="adj2" fmla="val 197989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enciendas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el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fuego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5971368" y="1052736"/>
            <a:ext cx="2859348" cy="720080"/>
          </a:xfrm>
          <a:prstGeom prst="wedgeRoundRectCallout">
            <a:avLst>
              <a:gd name="adj1" fmla="val -34278"/>
              <a:gd name="adj2" fmla="val 199974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tires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basura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830716" y="1700808"/>
            <a:ext cx="3358109" cy="720080"/>
          </a:xfrm>
          <a:prstGeom prst="wedgeRoundRectCallout">
            <a:avLst>
              <a:gd name="adj1" fmla="val -84745"/>
              <a:gd name="adj2" fmla="val 114655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fumes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comas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ni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bebas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9080096" y="2852936"/>
            <a:ext cx="2859348" cy="720080"/>
          </a:xfrm>
          <a:prstGeom prst="wedgeRoundRectCallout">
            <a:avLst>
              <a:gd name="adj1" fmla="val -81248"/>
              <a:gd name="adj2" fmla="val 166243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bebas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8804931" y="5375152"/>
            <a:ext cx="2859348" cy="720080"/>
          </a:xfrm>
          <a:prstGeom prst="wedgeRoundRectCallout">
            <a:avLst>
              <a:gd name="adj1" fmla="val -108730"/>
              <a:gd name="adj2" fmla="val -63919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adelantes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3" name="Zaoblený obdélníkový bublinový popisek 12"/>
          <p:cNvSpPr/>
          <p:nvPr/>
        </p:nvSpPr>
        <p:spPr>
          <a:xfrm>
            <a:off x="6413834" y="6047755"/>
            <a:ext cx="2283284" cy="720080"/>
          </a:xfrm>
          <a:prstGeom prst="wedgeRoundRectCallout">
            <a:avLst>
              <a:gd name="adj1" fmla="val -60411"/>
              <a:gd name="adj2" fmla="val -145269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aparques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2710036" y="6023224"/>
            <a:ext cx="3248186" cy="720080"/>
          </a:xfrm>
          <a:prstGeom prst="wedgeRoundRectCallout">
            <a:avLst>
              <a:gd name="adj1" fmla="val 19828"/>
              <a:gd name="adj2" fmla="val -133364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gires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la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derecha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182171" y="4004308"/>
            <a:ext cx="3111514" cy="720080"/>
          </a:xfrm>
          <a:prstGeom prst="wedgeRoundRectCallout">
            <a:avLst>
              <a:gd name="adj1" fmla="val 56245"/>
              <a:gd name="adj2" fmla="val 92830"/>
              <a:gd name="adj3" fmla="val 166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gires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la </a:t>
            </a:r>
            <a:r>
              <a:rPr lang="cs-CZ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izquierda</a:t>
            </a:r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94607"/>
            <a:ext cx="4328318" cy="6680886"/>
          </a:xfrm>
        </p:spPr>
      </p:pic>
    </p:spTree>
    <p:extLst>
      <p:ext uri="{BB962C8B-B14F-4D97-AF65-F5344CB8AC3E}">
        <p14:creationId xmlns:p14="http://schemas.microsoft.com/office/powerpoint/2010/main" val="42342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3220"/>
            <a:ext cx="6048672" cy="6858000"/>
          </a:xfrm>
        </p:spPr>
      </p:pic>
      <p:sp>
        <p:nvSpPr>
          <p:cNvPr id="2" name="TextovéPole 1"/>
          <p:cNvSpPr txBox="1"/>
          <p:nvPr/>
        </p:nvSpPr>
        <p:spPr>
          <a:xfrm>
            <a:off x="189756" y="548680"/>
            <a:ext cx="273630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Di </a:t>
            </a:r>
            <a:r>
              <a:rPr lang="cs-CZ" sz="2400" dirty="0" err="1"/>
              <a:t>cuáles</a:t>
            </a:r>
            <a:r>
              <a:rPr lang="cs-CZ" sz="2400" dirty="0"/>
              <a:t> son los </a:t>
            </a:r>
            <a:r>
              <a:rPr lang="cs-CZ" sz="2400" dirty="0" err="1"/>
              <a:t>infinitivos</a:t>
            </a:r>
            <a:r>
              <a:rPr lang="cs-CZ" sz="2400" dirty="0"/>
              <a:t> de </a:t>
            </a:r>
            <a:r>
              <a:rPr lang="cs-CZ" sz="2400" dirty="0" err="1"/>
              <a:t>verbos</a:t>
            </a:r>
            <a:r>
              <a:rPr lang="cs-CZ" sz="2400" dirty="0"/>
              <a:t> </a:t>
            </a:r>
            <a:r>
              <a:rPr lang="cs-CZ" sz="2400" dirty="0" err="1"/>
              <a:t>que</a:t>
            </a:r>
            <a:r>
              <a:rPr lang="cs-CZ" sz="2400" dirty="0"/>
              <a:t> </a:t>
            </a:r>
            <a:r>
              <a:rPr lang="cs-CZ" sz="2400" dirty="0" err="1"/>
              <a:t>aparecen</a:t>
            </a:r>
            <a:r>
              <a:rPr lang="cs-CZ" sz="2400" dirty="0"/>
              <a:t> en imperativo:</a:t>
            </a:r>
          </a:p>
        </p:txBody>
      </p:sp>
      <p:sp>
        <p:nvSpPr>
          <p:cNvPr id="3" name="Oválný bublinový popisek 2"/>
          <p:cNvSpPr/>
          <p:nvPr/>
        </p:nvSpPr>
        <p:spPr>
          <a:xfrm>
            <a:off x="189185" y="2348880"/>
            <a:ext cx="2376264" cy="864096"/>
          </a:xfrm>
          <a:prstGeom prst="wedgeEllipseCallout">
            <a:avLst>
              <a:gd name="adj1" fmla="val 74953"/>
              <a:gd name="adj2" fmla="val -8956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IDENTIFICAR</a:t>
            </a:r>
          </a:p>
        </p:txBody>
      </p:sp>
      <p:sp>
        <p:nvSpPr>
          <p:cNvPr id="5" name="Oválný bublinový popisek 4"/>
          <p:cNvSpPr/>
          <p:nvPr/>
        </p:nvSpPr>
        <p:spPr>
          <a:xfrm>
            <a:off x="280466" y="4782170"/>
            <a:ext cx="2376264" cy="864096"/>
          </a:xfrm>
          <a:prstGeom prst="wedgeEllipseCallout">
            <a:avLst>
              <a:gd name="adj1" fmla="val 79162"/>
              <a:gd name="adj2" fmla="val -697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ALEJARSE</a:t>
            </a:r>
          </a:p>
        </p:txBody>
      </p:sp>
      <p:sp>
        <p:nvSpPr>
          <p:cNvPr id="6" name="Oválný bublinový popisek 5"/>
          <p:cNvSpPr/>
          <p:nvPr/>
        </p:nvSpPr>
        <p:spPr>
          <a:xfrm>
            <a:off x="280466" y="3565525"/>
            <a:ext cx="2376264" cy="864096"/>
          </a:xfrm>
          <a:prstGeom prst="wedgeEllipseCallout">
            <a:avLst>
              <a:gd name="adj1" fmla="val 76156"/>
              <a:gd name="adj2" fmla="val -432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CONSERVAR</a:t>
            </a:r>
          </a:p>
        </p:txBody>
      </p:sp>
      <p:sp>
        <p:nvSpPr>
          <p:cNvPr id="7" name="Oválný bublinový popisek 6"/>
          <p:cNvSpPr/>
          <p:nvPr/>
        </p:nvSpPr>
        <p:spPr>
          <a:xfrm>
            <a:off x="189185" y="5805264"/>
            <a:ext cx="2376264" cy="864096"/>
          </a:xfrm>
          <a:prstGeom prst="wedgeEllipseCallout">
            <a:avLst>
              <a:gd name="adj1" fmla="val 95997"/>
              <a:gd name="adj2" fmla="val -3334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AYUDAR</a:t>
            </a:r>
          </a:p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EXPONERSE</a:t>
            </a:r>
          </a:p>
        </p:txBody>
      </p:sp>
      <p:sp>
        <p:nvSpPr>
          <p:cNvPr id="8" name="Oválný bublinový popisek 7"/>
          <p:cNvSpPr/>
          <p:nvPr/>
        </p:nvSpPr>
        <p:spPr>
          <a:xfrm>
            <a:off x="9479359" y="1106512"/>
            <a:ext cx="2376264" cy="864096"/>
          </a:xfrm>
          <a:prstGeom prst="wedgeEllipseCallout">
            <a:avLst>
              <a:gd name="adj1" fmla="val -83779"/>
              <a:gd name="adj2" fmla="val 741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LOCALIZAR</a:t>
            </a:r>
          </a:p>
        </p:txBody>
      </p:sp>
      <p:sp>
        <p:nvSpPr>
          <p:cNvPr id="10" name="Oválný bublinový popisek 9"/>
          <p:cNvSpPr/>
          <p:nvPr/>
        </p:nvSpPr>
        <p:spPr>
          <a:xfrm>
            <a:off x="9479359" y="2553861"/>
            <a:ext cx="2376264" cy="864096"/>
          </a:xfrm>
          <a:prstGeom prst="wedgeEllipseCallout">
            <a:avLst>
              <a:gd name="adj1" fmla="val -85583"/>
              <a:gd name="adj2" fmla="val 3444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ALEJARSE</a:t>
            </a:r>
          </a:p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ELIMINAR</a:t>
            </a:r>
          </a:p>
        </p:txBody>
      </p:sp>
      <p:sp>
        <p:nvSpPr>
          <p:cNvPr id="11" name="Oválný bublinový popisek 10"/>
          <p:cNvSpPr/>
          <p:nvPr/>
        </p:nvSpPr>
        <p:spPr>
          <a:xfrm>
            <a:off x="9488957" y="3918074"/>
            <a:ext cx="2376264" cy="864096"/>
          </a:xfrm>
          <a:prstGeom prst="wedgeEllipseCallout">
            <a:avLst>
              <a:gd name="adj1" fmla="val -81374"/>
              <a:gd name="adj2" fmla="val 1295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USAR</a:t>
            </a:r>
          </a:p>
        </p:txBody>
      </p:sp>
      <p:sp>
        <p:nvSpPr>
          <p:cNvPr id="12" name="Oválný bublinový popisek 11"/>
          <p:cNvSpPr/>
          <p:nvPr/>
        </p:nvSpPr>
        <p:spPr>
          <a:xfrm>
            <a:off x="9488957" y="5214218"/>
            <a:ext cx="2376264" cy="864096"/>
          </a:xfrm>
          <a:prstGeom prst="wedgeEllipseCallout">
            <a:avLst>
              <a:gd name="adj1" fmla="val -89190"/>
              <a:gd name="adj2" fmla="val 3279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ALEJARSE</a:t>
            </a:r>
          </a:p>
        </p:txBody>
      </p:sp>
    </p:spTree>
    <p:extLst>
      <p:ext uri="{BB962C8B-B14F-4D97-AF65-F5344CB8AC3E}">
        <p14:creationId xmlns:p14="http://schemas.microsoft.com/office/powerpoint/2010/main" val="10529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50297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BUSCA LAS FORMAS DE IMPERATIVO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9" y="803006"/>
            <a:ext cx="8064896" cy="6054994"/>
          </a:xfrm>
        </p:spPr>
      </p:pic>
      <p:sp>
        <p:nvSpPr>
          <p:cNvPr id="3" name="TextovéPole 2"/>
          <p:cNvSpPr txBox="1"/>
          <p:nvPr/>
        </p:nvSpPr>
        <p:spPr>
          <a:xfrm>
            <a:off x="334937" y="555911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IRSE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4936" y="1269505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LIMPIAR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4935" y="1877740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FREGAR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0951" y="2494138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SECAR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5565" y="3073861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MIRAR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6695" y="3646267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COLGAR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4935" y="4258905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QUITAR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7016" y="4816232"/>
            <a:ext cx="16744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COMPRAR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5565" y="5393041"/>
            <a:ext cx="14046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SACAR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982846" y="809864"/>
            <a:ext cx="20621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TE VAYAS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982846" y="1411435"/>
            <a:ext cx="18875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LIMPIES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982845" y="2006536"/>
            <a:ext cx="22059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FRIEGUES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982846" y="2568445"/>
            <a:ext cx="19771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SEQUES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982846" y="3083358"/>
            <a:ext cx="19462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MIRES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9982846" y="3646267"/>
            <a:ext cx="22059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CUELGUES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001250" y="4209176"/>
            <a:ext cx="19786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QUITES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0001250" y="4771085"/>
            <a:ext cx="20437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COMPRES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001250" y="5393041"/>
            <a:ext cx="20437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NO SAQUES</a:t>
            </a:r>
          </a:p>
        </p:txBody>
      </p:sp>
    </p:spTree>
    <p:extLst>
      <p:ext uri="{BB962C8B-B14F-4D97-AF65-F5344CB8AC3E}">
        <p14:creationId xmlns:p14="http://schemas.microsoft.com/office/powerpoint/2010/main" val="11706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2412" y="189723"/>
            <a:ext cx="9524999" cy="1144556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1" i="0" dirty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Imperativo </a:t>
            </a:r>
            <a:r>
              <a:rPr lang="cs-CZ" sz="3600" b="1" i="0" dirty="0" err="1">
                <a:solidFill>
                  <a:srgbClr val="652825"/>
                </a:solidFill>
                <a:latin typeface="Corbel"/>
                <a:ea typeface="+mj-ea"/>
                <a:cs typeface="+mj-cs"/>
              </a:rPr>
              <a:t>positivo</a:t>
            </a:r>
            <a:r>
              <a:rPr lang="cs-CZ" sz="3600" b="1" i="0" dirty="0">
                <a:solidFill>
                  <a:srgbClr val="652825"/>
                </a:solidFill>
                <a:latin typeface="Corbel"/>
                <a:ea typeface="+mj-ea"/>
                <a:cs typeface="+mj-cs"/>
              </a:rPr>
              <a:t> y </a:t>
            </a:r>
            <a:r>
              <a:rPr lang="cs-CZ" sz="3600" b="1" i="0" dirty="0" err="1">
                <a:solidFill>
                  <a:srgbClr val="652825"/>
                </a:solidFill>
                <a:latin typeface="Corbel"/>
                <a:ea typeface="+mj-ea"/>
                <a:cs typeface="+mj-cs"/>
              </a:rPr>
              <a:t>negativo</a:t>
            </a:r>
            <a:endParaRPr lang="cs-CZ" sz="3600" b="1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7748" y="1772816"/>
            <a:ext cx="11953328" cy="49685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b="1" u="sng" dirty="0">
                <a:solidFill>
                  <a:srgbClr val="652825"/>
                </a:solidFill>
                <a:latin typeface="Corbel"/>
              </a:rPr>
              <a:t>HABLAR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yo</a:t>
            </a:r>
            <a:r>
              <a:rPr lang="cs-CZ" sz="2600" b="1" i="0" dirty="0">
                <a:solidFill>
                  <a:srgbClr val="652825"/>
                </a:solidFill>
                <a:latin typeface="Corbel"/>
              </a:rPr>
              <a:t>	X					</a:t>
            </a: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nosotros</a:t>
            </a:r>
            <a:r>
              <a:rPr lang="cs-CZ" sz="2600" b="1" i="0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i="0" dirty="0" err="1">
                <a:solidFill>
                  <a:srgbClr val="FF0000"/>
                </a:solidFill>
                <a:latin typeface="Corbel"/>
              </a:rPr>
              <a:t>hablemos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i="0" dirty="0">
                <a:solidFill>
                  <a:srgbClr val="652825"/>
                </a:solidFill>
                <a:latin typeface="Corbel"/>
              </a:rPr>
              <a:t>….. </a:t>
            </a: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>
                <a:solidFill>
                  <a:srgbClr val="652825"/>
                </a:solidFill>
                <a:latin typeface="Corbel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7030A0"/>
                </a:solidFill>
                <a:latin typeface="Corbel"/>
              </a:rPr>
              <a:t>habla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…….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habla</a:t>
            </a:r>
            <a:r>
              <a:rPr lang="cs-CZ" sz="2600" b="1" strike="sngStrike" dirty="0" err="1">
                <a:solidFill>
                  <a:srgbClr val="7030A0"/>
                </a:solidFill>
                <a:latin typeface="Corbel"/>
              </a:rPr>
              <a:t>s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	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	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vosotros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7030A0"/>
                </a:solidFill>
                <a:latin typeface="Corbel"/>
              </a:rPr>
              <a:t>hablad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…..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habla</a:t>
            </a:r>
            <a:r>
              <a:rPr lang="cs-CZ" sz="2600" b="1" strike="sngStrike" dirty="0" err="1">
                <a:solidFill>
                  <a:srgbClr val="7030A0"/>
                </a:solidFill>
                <a:latin typeface="Corbel"/>
              </a:rPr>
              <a:t>r</a:t>
            </a:r>
            <a:r>
              <a:rPr lang="cs-CZ" sz="2600" b="1" dirty="0">
                <a:solidFill>
                  <a:srgbClr val="7030A0"/>
                </a:solidFill>
                <a:latin typeface="Corbel"/>
              </a:rPr>
              <a:t> +d</a:t>
            </a:r>
            <a:endParaRPr lang="cs-CZ" sz="2600" dirty="0">
              <a:solidFill>
                <a:srgbClr val="7030A0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>
                <a:solidFill>
                  <a:srgbClr val="652825"/>
                </a:solidFill>
                <a:latin typeface="Corbel"/>
              </a:rPr>
              <a:t>usted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hable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 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……. 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subjuntivo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 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	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ustedes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hablen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subjuntivo</a:t>
            </a:r>
            <a:endParaRPr lang="cs-CZ" sz="2600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600" i="0" dirty="0">
              <a:solidFill>
                <a:srgbClr val="652825"/>
              </a:solidFill>
              <a:latin typeface="Corbel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yo</a:t>
            </a:r>
            <a:r>
              <a:rPr lang="cs-CZ" sz="2600" b="1" dirty="0">
                <a:solidFill>
                  <a:srgbClr val="652825"/>
                </a:solidFill>
              </a:rPr>
              <a:t>	X					</a:t>
            </a:r>
            <a:r>
              <a:rPr lang="cs-CZ" sz="2600" dirty="0" err="1">
                <a:solidFill>
                  <a:srgbClr val="652825"/>
                </a:solidFill>
              </a:rPr>
              <a:t>nosotros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hablemos</a:t>
            </a:r>
            <a:r>
              <a:rPr lang="cs-CZ" sz="2600" dirty="0">
                <a:solidFill>
                  <a:srgbClr val="652825"/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b="1" dirty="0">
              <a:solidFill>
                <a:srgbClr val="652825"/>
              </a:solidFill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tú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hables</a:t>
            </a:r>
            <a:r>
              <a:rPr lang="cs-CZ" sz="2600" b="1" dirty="0">
                <a:solidFill>
                  <a:srgbClr val="7030A0"/>
                </a:solidFill>
              </a:rPr>
              <a:t>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……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</a:rPr>
              <a:t>subjuntivo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</a:rPr>
              <a:t>vosotros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b="1" dirty="0" err="1">
                <a:solidFill>
                  <a:srgbClr val="FF0000"/>
                </a:solidFill>
              </a:rPr>
              <a:t>habléis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b="1" dirty="0">
              <a:solidFill>
                <a:srgbClr val="652825"/>
              </a:solidFill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usted</a:t>
            </a:r>
            <a:r>
              <a:rPr lang="cs-CZ" sz="2600" dirty="0">
                <a:solidFill>
                  <a:srgbClr val="652825"/>
                </a:solidFill>
              </a:rPr>
              <a:t>	</a:t>
            </a:r>
            <a:r>
              <a:rPr lang="cs-CZ" sz="2600" b="1" dirty="0">
                <a:solidFill>
                  <a:srgbClr val="652825"/>
                </a:solidFill>
              </a:rPr>
              <a:t>no </a:t>
            </a:r>
            <a:r>
              <a:rPr lang="cs-CZ" sz="2600" b="1" dirty="0" err="1">
                <a:solidFill>
                  <a:srgbClr val="FF0000"/>
                </a:solidFill>
              </a:rPr>
              <a:t>hable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652825"/>
                </a:solidFill>
              </a:rPr>
              <a:t>…….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r>
              <a:rPr lang="cs-CZ" sz="2600" dirty="0">
                <a:solidFill>
                  <a:srgbClr val="652825"/>
                </a:solidFill>
              </a:rPr>
              <a:t> </a:t>
            </a:r>
            <a:r>
              <a:rPr lang="cs-CZ" sz="2600" b="1" dirty="0">
                <a:solidFill>
                  <a:srgbClr val="652825"/>
                </a:solidFill>
              </a:rPr>
              <a:t>		</a:t>
            </a:r>
            <a:r>
              <a:rPr lang="cs-CZ" sz="2600" dirty="0" err="1">
                <a:solidFill>
                  <a:srgbClr val="652825"/>
                </a:solidFill>
              </a:rPr>
              <a:t>ustedes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hablen</a:t>
            </a:r>
            <a:r>
              <a:rPr lang="cs-CZ" sz="2600" b="1" dirty="0">
                <a:solidFill>
                  <a:srgbClr val="652825"/>
                </a:solidFill>
              </a:rPr>
              <a:t>	</a:t>
            </a:r>
            <a:r>
              <a:rPr lang="cs-CZ" sz="2600" dirty="0">
                <a:solidFill>
                  <a:srgbClr val="652825"/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dirty="0">
              <a:solidFill>
                <a:srgbClr val="652825"/>
              </a:solidFill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52825"/>
                </a:solidFill>
              </a:rPr>
              <a:t>Imperativo </a:t>
            </a:r>
            <a:r>
              <a:rPr lang="cs-CZ" b="1" dirty="0" err="1">
                <a:solidFill>
                  <a:srgbClr val="652825"/>
                </a:solidFill>
              </a:rPr>
              <a:t>positivo</a:t>
            </a:r>
            <a:r>
              <a:rPr lang="cs-CZ" b="1" dirty="0">
                <a:solidFill>
                  <a:srgbClr val="652825"/>
                </a:solidFill>
              </a:rPr>
              <a:t> y </a:t>
            </a:r>
            <a:r>
              <a:rPr lang="cs-CZ" b="1" dirty="0" err="1">
                <a:solidFill>
                  <a:srgbClr val="652825"/>
                </a:solidFill>
              </a:rPr>
              <a:t>negativo</a:t>
            </a:r>
            <a:endParaRPr lang="cs-CZ" dirty="0"/>
          </a:p>
        </p:txBody>
      </p:sp>
      <p:sp>
        <p:nvSpPr>
          <p:cNvPr id="4" name="Zástupný symbol pro obsah 13"/>
          <p:cNvSpPr>
            <a:spLocks noGrp="1"/>
          </p:cNvSpPr>
          <p:nvPr>
            <p:ph idx="1"/>
          </p:nvPr>
        </p:nvSpPr>
        <p:spPr>
          <a:xfrm>
            <a:off x="117748" y="1772816"/>
            <a:ext cx="11953328" cy="49685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b="1" u="sng" dirty="0">
                <a:solidFill>
                  <a:srgbClr val="652825"/>
                </a:solidFill>
                <a:latin typeface="Corbel"/>
              </a:rPr>
              <a:t>COMER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yo</a:t>
            </a:r>
            <a:r>
              <a:rPr lang="cs-CZ" sz="2600" b="1" i="0" dirty="0">
                <a:solidFill>
                  <a:srgbClr val="652825"/>
                </a:solidFill>
                <a:latin typeface="Corbel"/>
              </a:rPr>
              <a:t>	X					</a:t>
            </a: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nosotros</a:t>
            </a:r>
            <a:r>
              <a:rPr lang="cs-CZ" sz="2600" b="1" i="0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c</a:t>
            </a:r>
            <a:r>
              <a:rPr lang="cs-CZ" sz="2600" b="1" i="0" dirty="0" err="1">
                <a:solidFill>
                  <a:srgbClr val="FF0000"/>
                </a:solidFill>
                <a:latin typeface="Corbel"/>
              </a:rPr>
              <a:t>omamos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i="0" dirty="0">
                <a:solidFill>
                  <a:srgbClr val="652825"/>
                </a:solidFill>
                <a:latin typeface="Corbel"/>
              </a:rPr>
              <a:t>….. </a:t>
            </a: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>
                <a:solidFill>
                  <a:srgbClr val="652825"/>
                </a:solidFill>
                <a:latin typeface="Corbel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7030A0"/>
                </a:solidFill>
                <a:latin typeface="Corbel"/>
              </a:rPr>
              <a:t>come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…….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come</a:t>
            </a:r>
            <a:r>
              <a:rPr lang="cs-CZ" sz="2600" b="1" strike="sngStrike" dirty="0" err="1">
                <a:solidFill>
                  <a:srgbClr val="7030A0"/>
                </a:solidFill>
                <a:latin typeface="Corbel"/>
              </a:rPr>
              <a:t>s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	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	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vosotros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7030A0"/>
                </a:solidFill>
                <a:latin typeface="Corbel"/>
              </a:rPr>
              <a:t>comed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…..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come</a:t>
            </a:r>
            <a:r>
              <a:rPr lang="cs-CZ" sz="2600" b="1" strike="sngStrike" dirty="0" err="1">
                <a:solidFill>
                  <a:srgbClr val="7030A0"/>
                </a:solidFill>
                <a:latin typeface="Corbel"/>
              </a:rPr>
              <a:t>r</a:t>
            </a:r>
            <a:r>
              <a:rPr lang="cs-CZ" sz="2600" b="1" dirty="0">
                <a:solidFill>
                  <a:srgbClr val="7030A0"/>
                </a:solidFill>
                <a:latin typeface="Corbel"/>
              </a:rPr>
              <a:t> +d</a:t>
            </a:r>
            <a:endParaRPr lang="cs-CZ" sz="2600" dirty="0">
              <a:solidFill>
                <a:srgbClr val="7030A0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>
                <a:solidFill>
                  <a:srgbClr val="652825"/>
                </a:solidFill>
                <a:latin typeface="Corbel"/>
              </a:rPr>
              <a:t>usted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coma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 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……. 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subjuntivo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 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	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ustedes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coman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subjuntivo</a:t>
            </a:r>
            <a:endParaRPr lang="cs-CZ" sz="2600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600" i="0" dirty="0">
              <a:solidFill>
                <a:srgbClr val="652825"/>
              </a:solidFill>
              <a:latin typeface="Corbel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yo</a:t>
            </a:r>
            <a:r>
              <a:rPr lang="cs-CZ" sz="2600" b="1" dirty="0">
                <a:solidFill>
                  <a:srgbClr val="652825"/>
                </a:solidFill>
              </a:rPr>
              <a:t>	X					</a:t>
            </a:r>
            <a:r>
              <a:rPr lang="cs-CZ" sz="2600" dirty="0" err="1">
                <a:solidFill>
                  <a:srgbClr val="652825"/>
                </a:solidFill>
              </a:rPr>
              <a:t>nosotros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comamos</a:t>
            </a:r>
            <a:r>
              <a:rPr lang="cs-CZ" sz="2600" dirty="0">
                <a:solidFill>
                  <a:srgbClr val="652825"/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b="1" dirty="0">
              <a:solidFill>
                <a:srgbClr val="652825"/>
              </a:solidFill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tú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comas</a:t>
            </a:r>
            <a:r>
              <a:rPr lang="cs-CZ" sz="2600" b="1" dirty="0">
                <a:solidFill>
                  <a:srgbClr val="7030A0"/>
                </a:solidFill>
              </a:rPr>
              <a:t>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……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</a:rPr>
              <a:t>subjuntivo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</a:rPr>
              <a:t>vosotros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b="1" dirty="0" err="1">
                <a:solidFill>
                  <a:srgbClr val="FF0000"/>
                </a:solidFill>
              </a:rPr>
              <a:t>comáis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b="1" dirty="0">
              <a:solidFill>
                <a:srgbClr val="652825"/>
              </a:solidFill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usted</a:t>
            </a:r>
            <a:r>
              <a:rPr lang="cs-CZ" sz="2600" dirty="0">
                <a:solidFill>
                  <a:srgbClr val="652825"/>
                </a:solidFill>
              </a:rPr>
              <a:t>	</a:t>
            </a:r>
            <a:r>
              <a:rPr lang="cs-CZ" sz="2600" b="1" dirty="0">
                <a:solidFill>
                  <a:srgbClr val="652825"/>
                </a:solidFill>
              </a:rPr>
              <a:t>no </a:t>
            </a:r>
            <a:r>
              <a:rPr lang="cs-CZ" sz="2600" b="1" dirty="0" err="1">
                <a:solidFill>
                  <a:srgbClr val="FF0000"/>
                </a:solidFill>
              </a:rPr>
              <a:t>coma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652825"/>
                </a:solidFill>
              </a:rPr>
              <a:t>…….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r>
              <a:rPr lang="cs-CZ" sz="2600" dirty="0">
                <a:solidFill>
                  <a:srgbClr val="652825"/>
                </a:solidFill>
              </a:rPr>
              <a:t> </a:t>
            </a:r>
            <a:r>
              <a:rPr lang="cs-CZ" sz="2600" b="1" dirty="0">
                <a:solidFill>
                  <a:srgbClr val="652825"/>
                </a:solidFill>
              </a:rPr>
              <a:t>		</a:t>
            </a:r>
            <a:r>
              <a:rPr lang="cs-CZ" sz="2600" dirty="0" err="1">
                <a:solidFill>
                  <a:srgbClr val="652825"/>
                </a:solidFill>
              </a:rPr>
              <a:t>ustedes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coman</a:t>
            </a:r>
            <a:r>
              <a:rPr lang="cs-CZ" sz="2600" b="1" dirty="0">
                <a:solidFill>
                  <a:srgbClr val="652825"/>
                </a:solidFill>
              </a:rPr>
              <a:t>	</a:t>
            </a:r>
            <a:r>
              <a:rPr lang="cs-CZ" sz="2600" dirty="0">
                <a:solidFill>
                  <a:srgbClr val="652825"/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dirty="0">
              <a:solidFill>
                <a:srgbClr val="652825"/>
              </a:solidFill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649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52825"/>
                </a:solidFill>
              </a:rPr>
              <a:t>Imperativo </a:t>
            </a:r>
            <a:r>
              <a:rPr lang="cs-CZ" b="1" dirty="0" err="1">
                <a:solidFill>
                  <a:srgbClr val="652825"/>
                </a:solidFill>
              </a:rPr>
              <a:t>positivo</a:t>
            </a:r>
            <a:r>
              <a:rPr lang="cs-CZ" b="1" dirty="0">
                <a:solidFill>
                  <a:srgbClr val="652825"/>
                </a:solidFill>
              </a:rPr>
              <a:t> y </a:t>
            </a:r>
            <a:r>
              <a:rPr lang="cs-CZ" b="1" dirty="0" err="1">
                <a:solidFill>
                  <a:srgbClr val="652825"/>
                </a:solidFill>
              </a:rPr>
              <a:t>negativo</a:t>
            </a:r>
            <a:endParaRPr lang="cs-CZ" dirty="0"/>
          </a:p>
        </p:txBody>
      </p:sp>
      <p:sp>
        <p:nvSpPr>
          <p:cNvPr id="4" name="Zástupný symbol pro obsah 13"/>
          <p:cNvSpPr>
            <a:spLocks noGrp="1"/>
          </p:cNvSpPr>
          <p:nvPr>
            <p:ph idx="1"/>
          </p:nvPr>
        </p:nvSpPr>
        <p:spPr>
          <a:xfrm>
            <a:off x="117748" y="1772816"/>
            <a:ext cx="11953328" cy="49685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b="1" u="sng" dirty="0">
                <a:solidFill>
                  <a:srgbClr val="652825"/>
                </a:solidFill>
                <a:latin typeface="Corbel"/>
              </a:rPr>
              <a:t>VIVIR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yo</a:t>
            </a:r>
            <a:r>
              <a:rPr lang="cs-CZ" sz="2600" b="1" i="0" dirty="0">
                <a:solidFill>
                  <a:srgbClr val="652825"/>
                </a:solidFill>
                <a:latin typeface="Corbel"/>
              </a:rPr>
              <a:t>	X					</a:t>
            </a: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nosotros</a:t>
            </a:r>
            <a:r>
              <a:rPr lang="cs-CZ" sz="2600" b="1" i="0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viva</a:t>
            </a:r>
            <a:r>
              <a:rPr lang="cs-CZ" sz="2600" b="1" i="0" dirty="0" err="1">
                <a:solidFill>
                  <a:srgbClr val="FF0000"/>
                </a:solidFill>
                <a:latin typeface="Corbel"/>
              </a:rPr>
              <a:t>mos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i="0" dirty="0">
                <a:solidFill>
                  <a:srgbClr val="652825"/>
                </a:solidFill>
                <a:latin typeface="Corbel"/>
              </a:rPr>
              <a:t>….. </a:t>
            </a:r>
            <a:r>
              <a:rPr lang="cs-CZ" sz="2600" i="0" dirty="0" err="1">
                <a:solidFill>
                  <a:srgbClr val="652825"/>
                </a:solidFill>
                <a:latin typeface="Corbel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>
                <a:solidFill>
                  <a:srgbClr val="652825"/>
                </a:solidFill>
                <a:latin typeface="Corbel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7030A0"/>
                </a:solidFill>
                <a:latin typeface="Corbel"/>
              </a:rPr>
              <a:t>vive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…….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vive</a:t>
            </a:r>
            <a:r>
              <a:rPr lang="cs-CZ" sz="2600" b="1" strike="sngStrike" dirty="0" err="1">
                <a:solidFill>
                  <a:srgbClr val="7030A0"/>
                </a:solidFill>
                <a:latin typeface="Corbel"/>
              </a:rPr>
              <a:t>s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	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	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vosotros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7030A0"/>
                </a:solidFill>
                <a:latin typeface="Corbel"/>
              </a:rPr>
              <a:t>vivid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	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…..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vivi</a:t>
            </a:r>
            <a:r>
              <a:rPr lang="cs-CZ" sz="2600" b="1" strike="sngStrike" dirty="0" err="1">
                <a:solidFill>
                  <a:srgbClr val="7030A0"/>
                </a:solidFill>
                <a:latin typeface="Corbel"/>
              </a:rPr>
              <a:t>r</a:t>
            </a:r>
            <a:r>
              <a:rPr lang="cs-CZ" sz="2600" b="1" dirty="0">
                <a:solidFill>
                  <a:srgbClr val="7030A0"/>
                </a:solidFill>
                <a:latin typeface="Corbel"/>
              </a:rPr>
              <a:t> +d</a:t>
            </a:r>
            <a:endParaRPr lang="cs-CZ" sz="2600" dirty="0">
              <a:solidFill>
                <a:srgbClr val="7030A0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>
                <a:solidFill>
                  <a:srgbClr val="652825"/>
                </a:solidFill>
                <a:latin typeface="Corbel"/>
              </a:rPr>
              <a:t>usted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viva</a:t>
            </a:r>
            <a:r>
              <a:rPr lang="cs-CZ" sz="2600" b="1" dirty="0">
                <a:solidFill>
                  <a:srgbClr val="FF0000"/>
                </a:solidFill>
                <a:latin typeface="Corbel"/>
              </a:rPr>
              <a:t> 	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……. 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subjuntivo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 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	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ustedes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Corbel"/>
              </a:rPr>
              <a:t>vivan</a:t>
            </a:r>
            <a:r>
              <a:rPr lang="cs-CZ" sz="2600" b="1" dirty="0">
                <a:solidFill>
                  <a:srgbClr val="652825"/>
                </a:solidFill>
                <a:latin typeface="Corbel"/>
              </a:rPr>
              <a:t>		</a:t>
            </a:r>
            <a:r>
              <a:rPr lang="cs-CZ" sz="2600" dirty="0">
                <a:solidFill>
                  <a:srgbClr val="652825"/>
                </a:solidFill>
                <a:latin typeface="Corbel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Corbel"/>
              </a:rPr>
              <a:t>subjuntivo</a:t>
            </a:r>
            <a:endParaRPr lang="cs-CZ" sz="2600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600" i="0" dirty="0">
              <a:solidFill>
                <a:srgbClr val="652825"/>
              </a:solidFill>
              <a:latin typeface="Corbel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yo</a:t>
            </a:r>
            <a:r>
              <a:rPr lang="cs-CZ" sz="2600" b="1" dirty="0">
                <a:solidFill>
                  <a:srgbClr val="652825"/>
                </a:solidFill>
              </a:rPr>
              <a:t>	X					</a:t>
            </a:r>
            <a:r>
              <a:rPr lang="cs-CZ" sz="2600" dirty="0" err="1">
                <a:solidFill>
                  <a:srgbClr val="652825"/>
                </a:solidFill>
              </a:rPr>
              <a:t>nosotros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vivamos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dirty="0">
                <a:solidFill>
                  <a:srgbClr val="652825"/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b="1" dirty="0">
              <a:solidFill>
                <a:srgbClr val="652825"/>
              </a:solidFill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tú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vivas</a:t>
            </a:r>
            <a:r>
              <a:rPr lang="cs-CZ" sz="2600" b="1" dirty="0">
                <a:solidFill>
                  <a:srgbClr val="7030A0"/>
                </a:solidFill>
              </a:rPr>
              <a:t>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……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</a:rPr>
              <a:t>subjuntivo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</a:rPr>
              <a:t>vosotros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b="1" dirty="0" err="1">
                <a:solidFill>
                  <a:srgbClr val="FF0000"/>
                </a:solidFill>
              </a:rPr>
              <a:t>viváis</a:t>
            </a:r>
            <a:r>
              <a:rPr lang="cs-CZ" sz="2600" b="1" dirty="0">
                <a:solidFill>
                  <a:srgbClr val="FF0000"/>
                </a:solidFill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b="1" dirty="0">
              <a:solidFill>
                <a:srgbClr val="652825"/>
              </a:solidFill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</a:rPr>
              <a:t>usted</a:t>
            </a:r>
            <a:r>
              <a:rPr lang="cs-CZ" sz="2600" dirty="0">
                <a:solidFill>
                  <a:srgbClr val="652825"/>
                </a:solidFill>
              </a:rPr>
              <a:t>	</a:t>
            </a:r>
            <a:r>
              <a:rPr lang="cs-CZ" sz="2600" b="1" dirty="0">
                <a:solidFill>
                  <a:srgbClr val="652825"/>
                </a:solidFill>
              </a:rPr>
              <a:t>no </a:t>
            </a:r>
            <a:r>
              <a:rPr lang="cs-CZ" sz="2600" b="1" dirty="0" err="1">
                <a:solidFill>
                  <a:srgbClr val="FF0000"/>
                </a:solidFill>
              </a:rPr>
              <a:t>viva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652825"/>
                </a:solidFill>
              </a:rPr>
              <a:t>…….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r>
              <a:rPr lang="cs-CZ" sz="2600" dirty="0">
                <a:solidFill>
                  <a:srgbClr val="652825"/>
                </a:solidFill>
              </a:rPr>
              <a:t> </a:t>
            </a:r>
            <a:r>
              <a:rPr lang="cs-CZ" sz="2600" b="1" dirty="0">
                <a:solidFill>
                  <a:srgbClr val="652825"/>
                </a:solidFill>
              </a:rPr>
              <a:t>		</a:t>
            </a:r>
            <a:r>
              <a:rPr lang="cs-CZ" sz="2600" dirty="0" err="1">
                <a:solidFill>
                  <a:srgbClr val="652825"/>
                </a:solidFill>
              </a:rPr>
              <a:t>ustedes</a:t>
            </a:r>
            <a:r>
              <a:rPr lang="cs-CZ" sz="2600" b="1" dirty="0">
                <a:solidFill>
                  <a:srgbClr val="652825"/>
                </a:solidFill>
              </a:rPr>
              <a:t>	no </a:t>
            </a:r>
            <a:r>
              <a:rPr lang="cs-CZ" sz="2600" b="1" dirty="0" err="1">
                <a:solidFill>
                  <a:srgbClr val="FF0000"/>
                </a:solidFill>
              </a:rPr>
              <a:t>vivan</a:t>
            </a:r>
            <a:r>
              <a:rPr lang="cs-CZ" sz="2600" b="1" dirty="0">
                <a:solidFill>
                  <a:srgbClr val="652825"/>
                </a:solidFill>
              </a:rPr>
              <a:t>	</a:t>
            </a:r>
            <a:r>
              <a:rPr lang="cs-CZ" sz="2600" dirty="0">
                <a:solidFill>
                  <a:srgbClr val="652825"/>
                </a:solidFill>
              </a:rPr>
              <a:t>….. </a:t>
            </a:r>
            <a:r>
              <a:rPr lang="cs-CZ" sz="2600" dirty="0" err="1">
                <a:solidFill>
                  <a:srgbClr val="652825"/>
                </a:solidFill>
              </a:rPr>
              <a:t>subjuntivo</a:t>
            </a:r>
            <a:endParaRPr lang="cs-CZ" sz="2600" dirty="0">
              <a:solidFill>
                <a:srgbClr val="652825"/>
              </a:solidFill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39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89723"/>
            <a:ext cx="11305256" cy="1144556"/>
          </a:xfrm>
        </p:spPr>
        <p:txBody>
          <a:bodyPr/>
          <a:lstStyle/>
          <a:p>
            <a:r>
              <a:rPr lang="cs-CZ" dirty="0" err="1"/>
              <a:t>Completa</a:t>
            </a:r>
            <a:r>
              <a:rPr lang="cs-CZ" dirty="0"/>
              <a:t> el </a:t>
            </a:r>
            <a:r>
              <a:rPr lang="cs-CZ" dirty="0" err="1"/>
              <a:t>pronombre</a:t>
            </a:r>
            <a:r>
              <a:rPr lang="cs-CZ" dirty="0"/>
              <a:t>: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127229"/>
              </p:ext>
            </p:extLst>
          </p:nvPr>
        </p:nvGraphicFramePr>
        <p:xfrm>
          <a:off x="406400" y="1700808"/>
          <a:ext cx="11304588" cy="49685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r>
                        <a:rPr lang="cs-CZ" sz="2000" b="1" u="sng" dirty="0">
                          <a:solidFill>
                            <a:srgbClr val="7030A0"/>
                          </a:solidFill>
                        </a:rPr>
                        <a:t>VERBO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u="sng" dirty="0">
                          <a:solidFill>
                            <a:srgbClr val="7030A0"/>
                          </a:solidFill>
                        </a:rPr>
                        <a:t>PRONOMBRE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u="sng" dirty="0">
                          <a:solidFill>
                            <a:srgbClr val="7030A0"/>
                          </a:solidFill>
                        </a:rPr>
                        <a:t>VERBO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u="sng" dirty="0">
                          <a:solidFill>
                            <a:srgbClr val="7030A0"/>
                          </a:solidFill>
                        </a:rPr>
                        <a:t>PRONOMBRE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HABLA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COMED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NO HABLEMOS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</a:t>
                      </a:r>
                      <a:r>
                        <a:rPr lang="cs-CZ" sz="2000" b="1" baseline="0" dirty="0"/>
                        <a:t> COMA</a:t>
                      </a:r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HABLAD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 COMAMOS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HABLE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</a:t>
                      </a:r>
                      <a:r>
                        <a:rPr lang="cs-CZ" sz="2000" b="1" baseline="0" dirty="0"/>
                        <a:t> COMÁIS</a:t>
                      </a:r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NO HABLES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</a:t>
                      </a:r>
                      <a:r>
                        <a:rPr lang="cs-CZ" sz="2000" b="1" baseline="0" dirty="0"/>
                        <a:t> VIVAS</a:t>
                      </a:r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NO HABLÉIS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VIVA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HABLEMOS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 VIVAMOS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NO HABLE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VIVE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COMA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VIVID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NO COMAS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 VIVÁIS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cs-CZ" sz="2000" b="1" dirty="0"/>
                        <a:t>COME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NO VIVA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430116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TÚ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30116" y="252220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NOSOTROS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32943" y="293143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VOSOTROS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30116" y="33606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USTED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430116" y="38233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TÚ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30116" y="42286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VOSOTROS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430116" y="46338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NOSOTROS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32943" y="504207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USTED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430116" y="54114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USTED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026697" y="21443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VOSOTROS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430116" y="62938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TÚ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63800" y="585260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TÚ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9043812" y="46338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NOSOTROS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026697" y="42286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USTED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026697" y="37813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TÚ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9026697" y="33585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VOSOTROS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9026697" y="295862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NOSOTROS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026697" y="25577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USTED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9060927" y="627086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USTED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047780" y="58132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VOSOTROS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9048921" y="54758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VOSOTROS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9043812" y="50337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rgbClr val="7030A0"/>
                </a:solidFill>
              </a:rPr>
              <a:t>TÚ</a:t>
            </a:r>
          </a:p>
        </p:txBody>
      </p:sp>
    </p:spTree>
    <p:extLst>
      <p:ext uri="{BB962C8B-B14F-4D97-AF65-F5344CB8AC3E}">
        <p14:creationId xmlns:p14="http://schemas.microsoft.com/office/powerpoint/2010/main" val="3292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39D52-49E5-4A62-BB21-15DDDCD8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Nepravidelné tvary </a:t>
            </a:r>
            <a:r>
              <a:rPr lang="cs-CZ" dirty="0" err="1"/>
              <a:t>kl.rozkazu</a:t>
            </a:r>
            <a:r>
              <a:rPr lang="cs-CZ" dirty="0"/>
              <a:t> pro TÚ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440E3-97F5-427A-99CF-60654E6E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628800"/>
            <a:ext cx="9144000" cy="4752528"/>
          </a:xfrm>
        </p:spPr>
        <p:txBody>
          <a:bodyPr>
            <a:normAutofit/>
          </a:bodyPr>
          <a:lstStyle/>
          <a:p>
            <a:pPr marL="408305" lvl="1" indent="0">
              <a:buNone/>
            </a:pPr>
            <a:r>
              <a:rPr lang="cs-CZ" sz="2800" b="1" dirty="0"/>
              <a:t>															</a:t>
            </a:r>
            <a:r>
              <a:rPr lang="cs-CZ" sz="3200" b="1" dirty="0"/>
              <a:t>SER		-	SÉ</a:t>
            </a:r>
            <a:endParaRPr lang="cs-CZ" sz="2800" b="1" dirty="0"/>
          </a:p>
          <a:p>
            <a:r>
              <a:rPr lang="cs-CZ" sz="3200" b="1" dirty="0"/>
              <a:t>TENER	-	TEN			DECIR	-	DI</a:t>
            </a:r>
          </a:p>
          <a:p>
            <a:r>
              <a:rPr lang="cs-CZ" sz="3200" b="1" dirty="0"/>
              <a:t>VENIR	-	VEN			IR		-</a:t>
            </a:r>
            <a:r>
              <a:rPr lang="cs-CZ" sz="3200" b="1"/>
              <a:t>	VE</a:t>
            </a:r>
            <a:endParaRPr lang="cs-CZ" sz="3200" b="1" dirty="0"/>
          </a:p>
          <a:p>
            <a:r>
              <a:rPr lang="cs-CZ" sz="3200" b="1" dirty="0"/>
              <a:t>PONER	-	PON			</a:t>
            </a:r>
            <a:r>
              <a:rPr lang="cs-CZ" sz="3200" b="1" dirty="0">
                <a:solidFill>
                  <a:srgbClr val="FF0000"/>
                </a:solidFill>
              </a:rPr>
              <a:t>NO SEAS	  (SER)</a:t>
            </a:r>
          </a:p>
          <a:p>
            <a:r>
              <a:rPr lang="cs-CZ" sz="3200" b="1" dirty="0"/>
              <a:t>SALIR	-	SAL			</a:t>
            </a:r>
            <a:r>
              <a:rPr lang="cs-CZ" sz="3200" b="1" dirty="0">
                <a:solidFill>
                  <a:srgbClr val="FF0000"/>
                </a:solidFill>
              </a:rPr>
              <a:t>NO VAYAS  (IR)</a:t>
            </a:r>
            <a:endParaRPr lang="cs-CZ" sz="3200" b="1" dirty="0"/>
          </a:p>
          <a:p>
            <a:r>
              <a:rPr lang="cs-CZ" sz="3200" b="1" dirty="0"/>
              <a:t>HACER	-	HAZ</a:t>
            </a:r>
          </a:p>
          <a:p>
            <a:endParaRPr lang="cs-CZ" sz="3200" b="1" dirty="0"/>
          </a:p>
          <a:p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7394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574981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Busca</a:t>
            </a:r>
            <a:r>
              <a:rPr lang="cs-CZ" dirty="0"/>
              <a:t> los </a:t>
            </a:r>
            <a:r>
              <a:rPr lang="cs-CZ" dirty="0" err="1"/>
              <a:t>imperativos</a:t>
            </a:r>
            <a:r>
              <a:rPr lang="cs-CZ" dirty="0"/>
              <a:t>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01" y="1360932"/>
            <a:ext cx="8233045" cy="4369493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117748" y="836712"/>
            <a:ext cx="2160240" cy="720080"/>
          </a:xfrm>
          <a:prstGeom prst="wedgeRoundRectCallout">
            <a:avLst>
              <a:gd name="adj1" fmla="val 53168"/>
              <a:gd name="adj2" fmla="val 16766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NO ME LO QUITE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(QUITAR-USTED)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2754563" y="800708"/>
            <a:ext cx="2160240" cy="720080"/>
          </a:xfrm>
          <a:prstGeom prst="wedgeRoundRectCallout">
            <a:avLst>
              <a:gd name="adj1" fmla="val -7680"/>
              <a:gd name="adj2" fmla="val 1319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RESPONDE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(RESPONDER-TÚ)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5662364" y="508707"/>
            <a:ext cx="2520280" cy="720080"/>
          </a:xfrm>
          <a:prstGeom prst="wedgeRoundRectCallout">
            <a:avLst>
              <a:gd name="adj1" fmla="val -82416"/>
              <a:gd name="adj2" fmla="val 20139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NO SE ENFADE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(ENFADARSE-USTED)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2754563" y="5969086"/>
            <a:ext cx="2160240" cy="720080"/>
          </a:xfrm>
          <a:prstGeom prst="wedgeRoundRectCallout">
            <a:avLst>
              <a:gd name="adj1" fmla="val 71687"/>
              <a:gd name="adj2" fmla="val -15377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DÁMELO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(DAR-TÚ)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5662364" y="5926285"/>
            <a:ext cx="2160240" cy="720080"/>
          </a:xfrm>
          <a:prstGeom prst="wedgeRoundRectCallout">
            <a:avLst>
              <a:gd name="adj1" fmla="val -23553"/>
              <a:gd name="adj2" fmla="val -14583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SIÉNTATE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(SENTARSE-TÚ)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9353058" y="818710"/>
            <a:ext cx="2646010" cy="720080"/>
          </a:xfrm>
          <a:prstGeom prst="wedgeRoundRectCallout">
            <a:avLst>
              <a:gd name="adj1" fmla="val -69188"/>
              <a:gd name="adj2" fmla="val 12599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NO TRAIGAIS</a:t>
            </a:r>
          </a:p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(TRAER-VOSOTROS)</a:t>
            </a:r>
          </a:p>
        </p:txBody>
      </p:sp>
    </p:spTree>
    <p:extLst>
      <p:ext uri="{BB962C8B-B14F-4D97-AF65-F5344CB8AC3E}">
        <p14:creationId xmlns:p14="http://schemas.microsoft.com/office/powerpoint/2010/main" val="14037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980" y="0"/>
            <a:ext cx="11809312" cy="1196752"/>
          </a:xfrm>
        </p:spPr>
        <p:txBody>
          <a:bodyPr>
            <a:normAutofit/>
          </a:bodyPr>
          <a:lstStyle/>
          <a:p>
            <a:r>
              <a:rPr lang="cs-CZ" sz="2400" dirty="0"/>
              <a:t>FRASES DE MADRE</a:t>
            </a:r>
            <a:br>
              <a:rPr lang="cs-CZ" sz="2400" dirty="0"/>
            </a:br>
            <a:r>
              <a:rPr lang="cs-CZ" sz="2400" dirty="0" err="1"/>
              <a:t>Completa</a:t>
            </a:r>
            <a:r>
              <a:rPr lang="cs-CZ" sz="2400" dirty="0"/>
              <a:t> las </a:t>
            </a:r>
            <a:r>
              <a:rPr lang="cs-CZ" sz="2400" dirty="0" err="1"/>
              <a:t>frases</a:t>
            </a:r>
            <a:r>
              <a:rPr lang="cs-CZ" sz="2400" dirty="0"/>
              <a:t> de </a:t>
            </a:r>
            <a:r>
              <a:rPr lang="cs-CZ" sz="2400" dirty="0" err="1"/>
              <a:t>madre</a:t>
            </a:r>
            <a:r>
              <a:rPr lang="cs-CZ" sz="2400" dirty="0"/>
              <a:t> con el </a:t>
            </a:r>
            <a:r>
              <a:rPr lang="cs-CZ" sz="2400" dirty="0" err="1"/>
              <a:t>verbo</a:t>
            </a:r>
            <a:r>
              <a:rPr lang="cs-CZ" sz="2400" dirty="0"/>
              <a:t> en la forma imperativa </a:t>
            </a:r>
            <a:r>
              <a:rPr lang="cs-CZ" sz="2400" dirty="0" err="1"/>
              <a:t>correcta</a:t>
            </a:r>
            <a:r>
              <a:rPr lang="cs-CZ" sz="2400" dirty="0"/>
              <a:t>. Presta </a:t>
            </a:r>
            <a:r>
              <a:rPr lang="cs-CZ" sz="2400" dirty="0" err="1"/>
              <a:t>atención</a:t>
            </a:r>
            <a:r>
              <a:rPr lang="cs-CZ" sz="2400" dirty="0"/>
              <a:t> a la </a:t>
            </a:r>
            <a:r>
              <a:rPr lang="cs-CZ" sz="2400" dirty="0" err="1"/>
              <a:t>colocación</a:t>
            </a:r>
            <a:r>
              <a:rPr lang="cs-CZ" sz="2400" dirty="0"/>
              <a:t> de los </a:t>
            </a:r>
            <a:r>
              <a:rPr lang="cs-CZ" sz="2400" dirty="0" err="1"/>
              <a:t>pronombres</a:t>
            </a:r>
            <a:r>
              <a:rPr lang="cs-CZ" sz="2400" dirty="0"/>
              <a:t> objeto.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756" y="1412776"/>
            <a:ext cx="11809312" cy="5328592"/>
          </a:xfrm>
        </p:spPr>
        <p:txBody>
          <a:bodyPr>
            <a:normAutofit/>
          </a:bodyPr>
          <a:lstStyle/>
          <a:p>
            <a:pPr lvl="0"/>
            <a:r>
              <a:rPr lang="cs-CZ" sz="2200" dirty="0" err="1"/>
              <a:t>Tiempo</a:t>
            </a:r>
            <a:r>
              <a:rPr lang="cs-CZ" sz="2200" dirty="0"/>
              <a:t> al </a:t>
            </a:r>
            <a:r>
              <a:rPr lang="cs-CZ" sz="2200" dirty="0" err="1"/>
              <a:t>tiempo</a:t>
            </a:r>
            <a:r>
              <a:rPr lang="cs-CZ" sz="2200" dirty="0"/>
              <a:t>, </a:t>
            </a:r>
            <a:r>
              <a:rPr lang="cs-CZ" sz="2200" dirty="0" err="1"/>
              <a:t>nena</a:t>
            </a:r>
            <a:r>
              <a:rPr lang="cs-CZ" sz="2200" dirty="0"/>
              <a:t>. No ………………….(</a:t>
            </a:r>
            <a:r>
              <a:rPr lang="cs-CZ" sz="2200" dirty="0" err="1"/>
              <a:t>tener</a:t>
            </a:r>
            <a:r>
              <a:rPr lang="cs-CZ" sz="2200" dirty="0"/>
              <a:t>) </a:t>
            </a:r>
            <a:r>
              <a:rPr lang="cs-CZ" sz="2200" dirty="0" err="1"/>
              <a:t>prisa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…………………..(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hacer</a:t>
            </a:r>
            <a:r>
              <a:rPr lang="cs-CZ" sz="2200" dirty="0"/>
              <a:t>, a mí) </a:t>
            </a:r>
            <a:r>
              <a:rPr lang="cs-CZ" sz="2200" dirty="0" err="1"/>
              <a:t>caso</a:t>
            </a:r>
            <a:r>
              <a:rPr lang="cs-CZ" sz="2200" dirty="0"/>
              <a:t> </a:t>
            </a:r>
            <a:r>
              <a:rPr lang="cs-CZ" sz="2200" dirty="0" err="1"/>
              <a:t>que</a:t>
            </a:r>
            <a:r>
              <a:rPr lang="cs-CZ" sz="2200" dirty="0"/>
              <a:t> </a:t>
            </a:r>
            <a:r>
              <a:rPr lang="cs-CZ" sz="2200" dirty="0" err="1"/>
              <a:t>yo</a:t>
            </a:r>
            <a:r>
              <a:rPr lang="cs-CZ" sz="2200" dirty="0"/>
              <a:t> </a:t>
            </a:r>
            <a:r>
              <a:rPr lang="cs-CZ" sz="2200" dirty="0" err="1"/>
              <a:t>sé</a:t>
            </a:r>
            <a:r>
              <a:rPr lang="cs-CZ" sz="2200" dirty="0"/>
              <a:t> </a:t>
            </a:r>
            <a:r>
              <a:rPr lang="cs-CZ" sz="2200" dirty="0" err="1"/>
              <a:t>lo</a:t>
            </a:r>
            <a:r>
              <a:rPr lang="cs-CZ" sz="2200" dirty="0"/>
              <a:t> </a:t>
            </a:r>
            <a:r>
              <a:rPr lang="cs-CZ" sz="2200" dirty="0" err="1"/>
              <a:t>que</a:t>
            </a:r>
            <a:r>
              <a:rPr lang="cs-CZ" sz="2200" dirty="0"/>
              <a:t> es </a:t>
            </a:r>
            <a:r>
              <a:rPr lang="cs-CZ" sz="2200" dirty="0" err="1"/>
              <a:t>mejor</a:t>
            </a:r>
            <a:r>
              <a:rPr lang="cs-CZ" sz="2200" dirty="0"/>
              <a:t> para ti.</a:t>
            </a:r>
          </a:p>
          <a:p>
            <a:pPr lvl="0"/>
            <a:r>
              <a:rPr lang="cs-CZ" sz="2200" dirty="0"/>
              <a:t>No 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ofender</a:t>
            </a:r>
            <a:r>
              <a:rPr lang="cs-CZ" sz="2200" dirty="0"/>
              <a:t>) a </a:t>
            </a:r>
            <a:r>
              <a:rPr lang="cs-CZ" sz="2200" dirty="0" err="1"/>
              <a:t>nadie</a:t>
            </a:r>
            <a:r>
              <a:rPr lang="cs-CZ" sz="2200" dirty="0"/>
              <a:t>, </a:t>
            </a:r>
            <a:r>
              <a:rPr lang="cs-CZ" sz="2200" dirty="0" err="1"/>
              <a:t>nena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andar</a:t>
            </a:r>
            <a:r>
              <a:rPr lang="cs-CZ" sz="2200" dirty="0"/>
              <a:t>) </a:t>
            </a:r>
            <a:r>
              <a:rPr lang="cs-CZ" sz="2200" dirty="0" err="1"/>
              <a:t>descalza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abrir</a:t>
            </a:r>
            <a:r>
              <a:rPr lang="cs-CZ" sz="2200" dirty="0"/>
              <a:t>) eso con los </a:t>
            </a:r>
            <a:r>
              <a:rPr lang="cs-CZ" sz="2200" dirty="0" err="1"/>
              <a:t>dientes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mirar</a:t>
            </a:r>
            <a:r>
              <a:rPr lang="cs-CZ" sz="2200" dirty="0"/>
              <a:t>) de </a:t>
            </a:r>
            <a:r>
              <a:rPr lang="cs-CZ" sz="2200" dirty="0" err="1"/>
              <a:t>frente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……………………..(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ordenar</a:t>
            </a:r>
            <a:r>
              <a:rPr lang="cs-CZ" sz="2200" dirty="0"/>
              <a:t>) la </a:t>
            </a:r>
            <a:r>
              <a:rPr lang="cs-CZ" sz="2200" dirty="0" err="1"/>
              <a:t>habitación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peinarse</a:t>
            </a:r>
            <a:r>
              <a:rPr lang="cs-CZ" sz="2200" dirty="0"/>
              <a:t>) </a:t>
            </a:r>
            <a:r>
              <a:rPr lang="cs-CZ" sz="2200" dirty="0" err="1"/>
              <a:t>bien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alquilar</a:t>
            </a:r>
            <a:r>
              <a:rPr lang="cs-CZ" sz="2200" dirty="0"/>
              <a:t>) </a:t>
            </a:r>
            <a:r>
              <a:rPr lang="cs-CZ" sz="2200" dirty="0" err="1"/>
              <a:t>un</a:t>
            </a:r>
            <a:r>
              <a:rPr lang="cs-CZ" sz="2200" dirty="0"/>
              <a:t> </a:t>
            </a:r>
            <a:r>
              <a:rPr lang="cs-CZ" sz="2200" dirty="0" err="1"/>
              <a:t>piso</a:t>
            </a:r>
            <a:r>
              <a:rPr lang="cs-CZ" sz="2200" dirty="0"/>
              <a:t>, </a:t>
            </a:r>
            <a:r>
              <a:rPr lang="cs-CZ" sz="2200" dirty="0" err="1"/>
              <a:t>mejor</a:t>
            </a:r>
            <a:r>
              <a:rPr lang="cs-CZ" sz="2200" dirty="0"/>
              <a:t> …………………. </a:t>
            </a:r>
            <a:r>
              <a:rPr lang="cs-CZ" sz="2200" dirty="0" err="1"/>
              <a:t>lo</a:t>
            </a:r>
            <a:r>
              <a:rPr lang="cs-CZ" sz="2200" dirty="0"/>
              <a:t> 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comprar</a:t>
            </a:r>
            <a:r>
              <a:rPr lang="cs-CZ" sz="2200" dirty="0"/>
              <a:t>).</a:t>
            </a:r>
          </a:p>
          <a:p>
            <a:pPr lvl="0"/>
            <a:r>
              <a:rPr lang="cs-CZ" sz="2200" dirty="0"/>
              <a:t>……………………(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decir</a:t>
            </a:r>
            <a:r>
              <a:rPr lang="cs-CZ" sz="2200" dirty="0"/>
              <a:t>) </a:t>
            </a:r>
            <a:r>
              <a:rPr lang="cs-CZ" sz="2200" dirty="0" err="1"/>
              <a:t>por</a:t>
            </a:r>
            <a:r>
              <a:rPr lang="cs-CZ" sz="2200" dirty="0"/>
              <a:t> </a:t>
            </a:r>
            <a:r>
              <a:rPr lang="cs-CZ" sz="2200" dirty="0" err="1"/>
              <a:t>favor</a:t>
            </a:r>
            <a:r>
              <a:rPr lang="cs-CZ" sz="2200" dirty="0"/>
              <a:t>.</a:t>
            </a:r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862164" y="1196752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TENGAS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765820" y="1736812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HAZME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053852" y="234888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OFENDAS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053852" y="288894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ANDES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269876" y="342900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ABRAS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65820" y="4005064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MIRA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819547" y="4570821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819547" y="5074877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PÉINATE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981844" y="5578933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ALQUILES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950396" y="5578933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CÓMPRALO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19547" y="6154997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15861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764" y="332656"/>
            <a:ext cx="11737304" cy="6525344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200" dirty="0"/>
              <a:t>……………………..(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hablar</a:t>
            </a:r>
            <a:r>
              <a:rPr lang="cs-CZ" sz="2200" dirty="0"/>
              <a:t>) con tu padre.</a:t>
            </a:r>
          </a:p>
          <a:p>
            <a:pPr lvl="0"/>
            <a:r>
              <a:rPr lang="cs-CZ" sz="2200" dirty="0"/>
              <a:t>…………………………(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hacer</a:t>
            </a:r>
            <a:r>
              <a:rPr lang="cs-CZ" sz="2200" dirty="0"/>
              <a:t>) la </a:t>
            </a:r>
            <a:r>
              <a:rPr lang="cs-CZ" sz="2200" dirty="0" err="1"/>
              <a:t>digestión</a:t>
            </a:r>
            <a:r>
              <a:rPr lang="cs-CZ" sz="2200" dirty="0"/>
              <a:t> </a:t>
            </a:r>
            <a:r>
              <a:rPr lang="cs-CZ" sz="2200" dirty="0" err="1"/>
              <a:t>antes</a:t>
            </a:r>
            <a:r>
              <a:rPr lang="cs-CZ" sz="2200" dirty="0"/>
              <a:t> de </a:t>
            </a:r>
            <a:r>
              <a:rPr lang="cs-CZ" sz="2200" dirty="0" err="1"/>
              <a:t>bañarte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tirar</a:t>
            </a:r>
            <a:r>
              <a:rPr lang="cs-CZ" sz="2200" dirty="0"/>
              <a:t>) </a:t>
            </a:r>
            <a:r>
              <a:rPr lang="cs-CZ" sz="2200" dirty="0" err="1"/>
              <a:t>bien</a:t>
            </a:r>
            <a:r>
              <a:rPr lang="cs-CZ" sz="2200" dirty="0"/>
              <a:t> de la </a:t>
            </a:r>
            <a:r>
              <a:rPr lang="cs-CZ" sz="2200" dirty="0" err="1"/>
              <a:t>cadena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jugar</a:t>
            </a:r>
            <a:r>
              <a:rPr lang="cs-CZ" sz="2200" dirty="0"/>
              <a:t>) con la </a:t>
            </a:r>
            <a:r>
              <a:rPr lang="cs-CZ" sz="2200" dirty="0" err="1"/>
              <a:t>comida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……………………..(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hablar</a:t>
            </a:r>
            <a:r>
              <a:rPr lang="cs-CZ" sz="2200" dirty="0"/>
              <a:t>) de </a:t>
            </a:r>
            <a:r>
              <a:rPr lang="cs-CZ" sz="2200" dirty="0" err="1"/>
              <a:t>más</a:t>
            </a:r>
            <a:r>
              <a:rPr lang="cs-CZ" sz="2200" dirty="0"/>
              <a:t>, sólo </a:t>
            </a:r>
            <a:r>
              <a:rPr lang="cs-CZ" sz="2200" dirty="0" err="1"/>
              <a:t>cuando</a:t>
            </a:r>
            <a:r>
              <a:rPr lang="cs-CZ" sz="2200" dirty="0"/>
              <a:t> </a:t>
            </a:r>
            <a:r>
              <a:rPr lang="cs-CZ" sz="2200" dirty="0" err="1"/>
              <a:t>preguntan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…………………….(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tocarse</a:t>
            </a:r>
            <a:r>
              <a:rPr lang="cs-CZ" sz="2200" dirty="0"/>
              <a:t>) el </a:t>
            </a:r>
            <a:r>
              <a:rPr lang="cs-CZ" sz="2200" dirty="0" err="1"/>
              <a:t>pelo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hacer</a:t>
            </a:r>
            <a:r>
              <a:rPr lang="cs-CZ" sz="2200" dirty="0"/>
              <a:t>) </a:t>
            </a:r>
            <a:r>
              <a:rPr lang="cs-CZ" sz="2200" dirty="0" err="1"/>
              <a:t>lo</a:t>
            </a:r>
            <a:r>
              <a:rPr lang="cs-CZ" sz="2200" dirty="0"/>
              <a:t> </a:t>
            </a:r>
            <a:r>
              <a:rPr lang="cs-CZ" sz="2200" dirty="0" err="1"/>
              <a:t>que</a:t>
            </a:r>
            <a:r>
              <a:rPr lang="cs-CZ" sz="2200" dirty="0"/>
              <a:t> </a:t>
            </a:r>
            <a:r>
              <a:rPr lang="cs-CZ" sz="2200" dirty="0" err="1"/>
              <a:t>quieras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………………..(</a:t>
            </a:r>
            <a:r>
              <a:rPr lang="cs-CZ" sz="2200" dirty="0" err="1"/>
              <a:t>vosotros</a:t>
            </a:r>
            <a:r>
              <a:rPr lang="cs-CZ" sz="2200" dirty="0"/>
              <a:t>, </a:t>
            </a:r>
            <a:r>
              <a:rPr lang="cs-CZ" sz="2200" dirty="0" err="1"/>
              <a:t>darse</a:t>
            </a:r>
            <a:r>
              <a:rPr lang="cs-CZ" sz="2200" dirty="0"/>
              <a:t>) </a:t>
            </a:r>
            <a:r>
              <a:rPr lang="cs-CZ" sz="2200" dirty="0" err="1"/>
              <a:t>un</a:t>
            </a:r>
            <a:r>
              <a:rPr lang="cs-CZ" sz="2200" dirty="0"/>
              <a:t> </a:t>
            </a:r>
            <a:r>
              <a:rPr lang="cs-CZ" sz="2200" dirty="0" err="1"/>
              <a:t>beso</a:t>
            </a:r>
            <a:r>
              <a:rPr lang="cs-CZ" sz="2200" dirty="0"/>
              <a:t> y…………………… (</a:t>
            </a:r>
            <a:r>
              <a:rPr lang="cs-CZ" sz="2200" dirty="0" err="1"/>
              <a:t>vosotros</a:t>
            </a:r>
            <a:r>
              <a:rPr lang="cs-CZ" sz="2200" dirty="0"/>
              <a:t>, </a:t>
            </a:r>
            <a:r>
              <a:rPr lang="cs-CZ" sz="2200" dirty="0" err="1"/>
              <a:t>pedirse</a:t>
            </a:r>
            <a:r>
              <a:rPr lang="cs-CZ" sz="2200" dirty="0"/>
              <a:t>) </a:t>
            </a:r>
            <a:r>
              <a:rPr lang="cs-CZ" sz="2200" dirty="0" err="1"/>
              <a:t>perdón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No ……………………..(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sentarte</a:t>
            </a:r>
            <a:r>
              <a:rPr lang="cs-CZ" sz="2200" dirty="0"/>
              <a:t>) en </a:t>
            </a:r>
            <a:r>
              <a:rPr lang="cs-CZ" sz="2200" dirty="0" err="1"/>
              <a:t>un</a:t>
            </a:r>
            <a:r>
              <a:rPr lang="cs-CZ" sz="2200" dirty="0"/>
              <a:t> </a:t>
            </a:r>
            <a:r>
              <a:rPr lang="cs-CZ" sz="2200" dirty="0" err="1"/>
              <a:t>baño</a:t>
            </a:r>
            <a:r>
              <a:rPr lang="cs-CZ" sz="2200" dirty="0"/>
              <a:t> </a:t>
            </a:r>
            <a:r>
              <a:rPr lang="cs-CZ" sz="2200" dirty="0" err="1"/>
              <a:t>público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comer</a:t>
            </a:r>
            <a:r>
              <a:rPr lang="cs-CZ" sz="2200" dirty="0"/>
              <a:t>) </a:t>
            </a:r>
            <a:r>
              <a:rPr lang="cs-CZ" sz="2200" dirty="0" err="1"/>
              <a:t>zanahorias</a:t>
            </a:r>
            <a:r>
              <a:rPr lang="cs-CZ" sz="2200" dirty="0"/>
              <a:t>, </a:t>
            </a:r>
            <a:r>
              <a:rPr lang="cs-CZ" sz="2200" dirty="0" err="1"/>
              <a:t>que</a:t>
            </a:r>
            <a:r>
              <a:rPr lang="cs-CZ" sz="2200" dirty="0"/>
              <a:t> es </a:t>
            </a:r>
            <a:r>
              <a:rPr lang="cs-CZ" sz="2200" dirty="0" err="1"/>
              <a:t>bueno</a:t>
            </a:r>
            <a:r>
              <a:rPr lang="cs-CZ" sz="2200" dirty="0"/>
              <a:t> para la vista.</a:t>
            </a:r>
          </a:p>
          <a:p>
            <a:pPr lvl="0"/>
            <a:r>
              <a:rPr lang="cs-CZ" sz="2200" dirty="0"/>
              <a:t>……………………(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volver</a:t>
            </a:r>
            <a:r>
              <a:rPr lang="cs-CZ" sz="2200" dirty="0"/>
              <a:t>) a </a:t>
            </a:r>
            <a:r>
              <a:rPr lang="cs-CZ" sz="2200" dirty="0" err="1"/>
              <a:t>casa</a:t>
            </a:r>
            <a:r>
              <a:rPr lang="cs-CZ" sz="2200" dirty="0"/>
              <a:t> a las 10.</a:t>
            </a:r>
          </a:p>
          <a:p>
            <a:pPr lvl="0"/>
            <a:r>
              <a:rPr lang="cs-CZ" sz="2200" dirty="0"/>
              <a:t>No ………………………(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ir</a:t>
            </a:r>
            <a:r>
              <a:rPr lang="cs-CZ" sz="2200" dirty="0"/>
              <a:t>) </a:t>
            </a:r>
            <a:r>
              <a:rPr lang="cs-CZ" sz="2200" dirty="0" err="1"/>
              <a:t>tarde</a:t>
            </a:r>
            <a:r>
              <a:rPr lang="cs-CZ" sz="2200" dirty="0"/>
              <a:t> a la </a:t>
            </a:r>
            <a:r>
              <a:rPr lang="cs-CZ" sz="2200" dirty="0" err="1"/>
              <a:t>cama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………………..(</a:t>
            </a:r>
            <a:r>
              <a:rPr lang="cs-CZ" sz="2200" dirty="0" err="1"/>
              <a:t>tú</a:t>
            </a:r>
            <a:r>
              <a:rPr lang="cs-CZ" sz="2200" dirty="0"/>
              <a:t>, </a:t>
            </a:r>
            <a:r>
              <a:rPr lang="cs-CZ" sz="2200" dirty="0" err="1"/>
              <a:t>taparse</a:t>
            </a:r>
            <a:r>
              <a:rPr lang="cs-CZ" sz="2200" dirty="0"/>
              <a:t>) la </a:t>
            </a:r>
            <a:r>
              <a:rPr lang="cs-CZ" sz="2200" dirty="0" err="1"/>
              <a:t>barriga</a:t>
            </a:r>
            <a:r>
              <a:rPr lang="cs-CZ" sz="2200" dirty="0"/>
              <a:t>, </a:t>
            </a:r>
            <a:r>
              <a:rPr lang="cs-CZ" sz="2200" dirty="0" err="1"/>
              <a:t>que</a:t>
            </a:r>
            <a:r>
              <a:rPr lang="cs-CZ" sz="2200" dirty="0"/>
              <a:t> </a:t>
            </a:r>
            <a:r>
              <a:rPr lang="cs-CZ" sz="2200" dirty="0" err="1"/>
              <a:t>te</a:t>
            </a:r>
            <a:r>
              <a:rPr lang="cs-CZ" sz="2200" dirty="0"/>
              <a:t> </a:t>
            </a:r>
            <a:r>
              <a:rPr lang="cs-CZ" sz="2200" dirty="0" err="1"/>
              <a:t>vas</a:t>
            </a:r>
            <a:r>
              <a:rPr lang="cs-CZ" sz="2200" dirty="0"/>
              <a:t> a </a:t>
            </a:r>
            <a:r>
              <a:rPr lang="cs-CZ" sz="2200" dirty="0" err="1"/>
              <a:t>enfriar</a:t>
            </a:r>
            <a:r>
              <a:rPr lang="cs-CZ" sz="2200" dirty="0"/>
              <a:t>.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909836" y="80628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HABLA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909836" y="602419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909836" y="1127658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TIRA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053852" y="1652897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JUEGUES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20725" y="2195871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HABLES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215032" y="2722176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TOQUES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65820" y="3211417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66414" y="3746202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DADOS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5302324" y="3758098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PEDIDOS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1215032" y="4235443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SIENTES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21804" y="4724684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46981" y="519911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VUELVE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215032" y="5730924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VAYAS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17822" y="6234980"/>
            <a:ext cx="144016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TÁPATE</a:t>
            </a:r>
          </a:p>
        </p:txBody>
      </p:sp>
    </p:spTree>
    <p:extLst>
      <p:ext uri="{BB962C8B-B14F-4D97-AF65-F5344CB8AC3E}">
        <p14:creationId xmlns:p14="http://schemas.microsoft.com/office/powerpoint/2010/main" val="16917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8410C9-BDFF-4794-A9C4-9B3FA9145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</Words>
  <Application>Microsoft Macintosh PowerPoint</Application>
  <PresentationFormat>Vlastní</PresentationFormat>
  <Paragraphs>226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Corbel</vt:lpstr>
      <vt:lpstr>Wingdings</vt:lpstr>
      <vt:lpstr>Earthtones_16x9</vt:lpstr>
      <vt:lpstr>IMPERATIVO</vt:lpstr>
      <vt:lpstr>Imperativo positivo y negativo</vt:lpstr>
      <vt:lpstr>Imperativo positivo y negativo</vt:lpstr>
      <vt:lpstr>Imperativo positivo y negativo</vt:lpstr>
      <vt:lpstr>Completa el pronombre:</vt:lpstr>
      <vt:lpstr>Nepravidelné tvary kl.rozkazu pro TÚ</vt:lpstr>
      <vt:lpstr>Busca los imperativos:</vt:lpstr>
      <vt:lpstr>FRASES DE MADRE Completa las frases de madre con el verbo en la forma imperativa correcta. Presta atención a la colocación de los pronombres objeto. </vt:lpstr>
      <vt:lpstr>Prezentace aplikace PowerPoint</vt:lpstr>
      <vt:lpstr>Prezentace aplikace PowerPoint</vt:lpstr>
      <vt:lpstr>Di los infinitivos de los verbos.  Forma el imperativo negativo.</vt:lpstr>
      <vt:lpstr>Forma frases con imperativos negativos. </vt:lpstr>
      <vt:lpstr>Prezentace aplikace PowerPoint</vt:lpstr>
      <vt:lpstr>Prezentace aplikace PowerPoint</vt:lpstr>
      <vt:lpstr>BUSCA LAS FORMAS DE IMPERATIVO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2014-04-16T18:24:18Z</dcterms:created>
  <dcterms:modified xsi:type="dcterms:W3CDTF">2023-11-19T13:11:03Z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