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59" r:id="rId5"/>
    <p:sldId id="262" r:id="rId6"/>
    <p:sldId id="260" r:id="rId7"/>
    <p:sldId id="257" r:id="rId8"/>
    <p:sldId id="258" r:id="rId9"/>
    <p:sldId id="275" r:id="rId10"/>
    <p:sldId id="274" r:id="rId11"/>
    <p:sldId id="27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79E8"/>
    <a:srgbClr val="F76C03"/>
    <a:srgbClr val="C60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2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996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802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814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77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4. 11. 2016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2971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4. 11. 2016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40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4. 11. 2016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072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4. 11. 2016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7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4. 11. 2016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141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CAD48-A92B-46E8-BA5C-33E74884C007}" type="datetimeFigureOut">
              <a:rPr lang="cs-CZ" smtClean="0"/>
              <a:t>4. 11. 2016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660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CAD48-A92B-46E8-BA5C-33E74884C007}" type="datetimeFigureOut">
              <a:rPr lang="cs-CZ" smtClean="0"/>
              <a:t>4. 11. 2016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ECDE4-6F96-42C2-91AE-688A31E68A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9844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pixabay.com/cs/service/faq/" TargetMode="External"/><Relationship Id="rId2" Type="http://schemas.openxmlformats.org/officeDocument/2006/relationships/hyperlink" Target="http://pixabay.com/go/?t=/service/terms/#download_term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Deportes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s-CZ" b="1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6333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1463" y="285751"/>
            <a:ext cx="11787187" cy="56007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HABLA CON TUS COMPAŇEROS SOBRE EL FÚTBOL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Eres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aficionado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fútbol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concreto 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¿Te gusta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fútbol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Eres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deportista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¿Te gusta ver los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programas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deportivos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en la tele?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futbolistas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famosos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conoces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Crees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fútbol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gran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bisnes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deporte?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Haz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más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preguntas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o di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tus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opiniones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sobre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tema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2971208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583" y="185531"/>
            <a:ext cx="10903226" cy="599633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1: [Cit. 2016-05-22] Dostupný pod licencí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˂</a:t>
            </a:r>
            <a:r>
              <a:rPr lang="cs-CZ" sz="16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https://pixabay.com/</a:t>
            </a:r>
            <a:r>
              <a:rPr lang="cs-CZ" sz="1600" u="sng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cs</a:t>
            </a:r>
            <a:r>
              <a:rPr lang="cs-CZ" sz="16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/d%C3%ADt%C4%9B-fotbalista-kop-n%C3%A1p%C5%99ah-koule-613199/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˃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2: [Cit. 2016-05-22] Dostupný pod licencí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˂</a:t>
            </a:r>
            <a:r>
              <a:rPr lang="cs-CZ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https://pixabay.com/</a:t>
            </a:r>
            <a:r>
              <a:rPr lang="cs-CZ" sz="16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cs-CZ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/fotbal-koule-hr%C3%A1%C4%8Di-hra-sport-263716/</a:t>
            </a:r>
            <a:r>
              <a:rPr lang="cs-CZ" sz="1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˃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3: [Cit. 2016-05-22] Dostupný pod licencí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˂</a:t>
            </a:r>
            <a:r>
              <a:rPr lang="cs-CZ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https://pixabay.com/</a:t>
            </a:r>
            <a:r>
              <a:rPr lang="cs-CZ" sz="16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cs-CZ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/fotbal-zran%C4%9Bn%C3%AD-sport-bolest-619243/</a:t>
            </a:r>
            <a:r>
              <a:rPr lang="cs-CZ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˃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4: [Cit. 2016-05-22] Dostupný pod licencí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˂</a:t>
            </a:r>
            <a:r>
              <a:rPr lang="cs-CZ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https://pixabay.com/</a:t>
            </a:r>
            <a:r>
              <a:rPr lang="cs-CZ" sz="16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cs-CZ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/fotbal-pole-tr%C3%A1va-noc-ve%C4%8Der-92973/</a:t>
            </a:r>
            <a:r>
              <a:rPr lang="cs-CZ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˃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5: [Cit. 2016-05-22] Dostupný pod licencí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600" u="sng" dirty="0" err="1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600" u="sng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600" dirty="0">
                <a:solidFill>
                  <a:srgbClr val="2F2B2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˂</a:t>
            </a:r>
            <a:r>
              <a:rPr lang="cs-CZ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https://pixabay.com/</a:t>
            </a:r>
            <a:r>
              <a:rPr lang="cs-CZ" sz="1600" u="sng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</a:t>
            </a:r>
            <a:r>
              <a:rPr lang="cs-CZ" sz="16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/v%C3%BDkop-koule-%C3%BApravy-roh-trest-em-879382/</a:t>
            </a:r>
            <a:r>
              <a:rPr lang="cs-CZ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˃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autor: Volné pro komerční užití / Není nutné uvádět zdroj</a:t>
            </a: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None/>
            </a:pPr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293374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273184"/>
              </p:ext>
            </p:extLst>
          </p:nvPr>
        </p:nvGraphicFramePr>
        <p:xfrm>
          <a:off x="1507254" y="708337"/>
          <a:ext cx="9207970" cy="504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39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39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Anotace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Deportes</a:t>
                      </a:r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equipo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Klíčová slova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Partido</a:t>
                      </a:r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jugador</a:t>
                      </a:r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árbitro</a:t>
                      </a:r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empatar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Předmět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 jazyk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Mgr. Eva Šimonková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učebního materiálu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Potřebné pomůcky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PC, interaktivní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tabule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Cílová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skupina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Studenti střední školy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interaktivity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4852"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Seznam viz.</a:t>
                      </a:r>
                      <a:r>
                        <a:rPr lang="cs-CZ" sz="2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poslední strana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1319782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89397" y="386366"/>
            <a:ext cx="11320530" cy="5790597"/>
          </a:xfrm>
        </p:spPr>
        <p:txBody>
          <a:bodyPr/>
          <a:lstStyle/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endParaRPr lang="cs-CZ" dirty="0">
              <a:solidFill>
                <a:srgbClr val="2F2B20"/>
              </a:solidFill>
              <a:latin typeface="Arial"/>
            </a:endParaRPr>
          </a:p>
          <a:p>
            <a:pPr marL="114300" lvl="0" indent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  <a:buNone/>
            </a:pPr>
            <a:r>
              <a:rPr lang="cs-CZ" dirty="0">
                <a:solidFill>
                  <a:srgbClr val="2F2B20"/>
                </a:solidFill>
                <a:latin typeface="Arial"/>
              </a:rPr>
              <a:t>	</a:t>
            </a:r>
            <a:r>
              <a:rPr lang="cs-CZ" sz="3600" dirty="0">
                <a:solidFill>
                  <a:srgbClr val="2F2B20"/>
                </a:solidFill>
                <a:latin typeface="Arial"/>
              </a:rPr>
              <a:t>Popis</a:t>
            </a:r>
          </a:p>
          <a:p>
            <a:pPr marL="114300" lvl="0" indent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  <a:buNone/>
            </a:pPr>
            <a:endParaRPr lang="cs-CZ" dirty="0">
              <a:solidFill>
                <a:srgbClr val="2F2B20"/>
              </a:solidFill>
              <a:latin typeface="Arial"/>
            </a:endParaRPr>
          </a:p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endParaRPr lang="cs-CZ" dirty="0">
              <a:solidFill>
                <a:srgbClr val="2F2B20"/>
              </a:solidFill>
              <a:latin typeface="Arial"/>
            </a:endParaRPr>
          </a:p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endParaRPr lang="cs-CZ" dirty="0">
              <a:solidFill>
                <a:srgbClr val="2F2B20"/>
              </a:solidFill>
              <a:latin typeface="Arial"/>
            </a:endParaRPr>
          </a:p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r>
              <a:rPr lang="cs-CZ" dirty="0">
                <a:solidFill>
                  <a:srgbClr val="2F2B20"/>
                </a:solidFill>
                <a:latin typeface="Arial"/>
              </a:rPr>
              <a:t>Po vysvětlení základní slovní zásoby následuje procvičení.</a:t>
            </a:r>
          </a:p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r>
              <a:rPr lang="cs-CZ" dirty="0">
                <a:solidFill>
                  <a:srgbClr val="2F2B20"/>
                </a:solidFill>
                <a:latin typeface="Arial"/>
              </a:rPr>
              <a:t>Studenti odpoví na dotazy, doplní správné výrazy. Na závěr mohou diskutovat o daném tématu.</a:t>
            </a:r>
          </a:p>
          <a:p>
            <a:pPr marL="342900" lvl="0">
              <a:lnSpc>
                <a:spcPct val="100000"/>
              </a:lnSpc>
              <a:spcBef>
                <a:spcPct val="20000"/>
              </a:spcBef>
              <a:buClr>
                <a:srgbClr val="A9A57C"/>
              </a:buClr>
            </a:pPr>
            <a:r>
              <a:rPr lang="cs-CZ" dirty="0">
                <a:solidFill>
                  <a:srgbClr val="2F2B20"/>
                </a:solidFill>
                <a:latin typeface="Arial"/>
              </a:rPr>
              <a:t>Na následující straně se seznámíme se základní slovní zásobou.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245553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5910" y="128588"/>
            <a:ext cx="11865176" cy="60146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PARTIDO						UTKÁNÍ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AFICIONADO					FANOUŠEK, AMATÉR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JUGADOR					HRÁČ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ÁRBITRO						SUDÍ, ROZHODČÍ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PORTERÍA 					BRANKA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PRIMER / SEGUNDO TIEMPO		PRVNÍ / DRUHÝ POLOČAS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DEPORTISTA					SPORTOVEC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SILBATO						PÍŠŤALKA, PÍSKNUTÍ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FALTA						CHYBA, FAUL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PORTERO					BRANKÁŘ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TARJETA AMARILLA / ROJA			KARTA ŽLUTÁ / ČERVENÁ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RIVAL						SOUPEŘ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DERROTAR						PORAZIT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4159416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90151" y="90152"/>
            <a:ext cx="11925837" cy="60917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PITAR	(FALTA)					PÍSKAT (FAUL)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DAR UNA PATADA					NAKOPNOUT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MARCAR UN GOL					DÁT GÓL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PERDER						PROHRÁT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GANAR						VYHRÁT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LANZAR EL BALÓN				VYKOPNOUT, STŘELIT BALÓN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EMPATAR / TERMINAR EN EMPATE		REMIZOVAT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PARTIDO ESTÁ EMPATADO A DOS		UTKÁNÍ SKONČILO REMÍZOU 2:2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FÚTBOL						FOTBAL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CAMPO						HŘIŠTĚ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ENTRENAR / EL ENTRENADOR			TRÉNOVAT, TRENÉR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PARAR EL BALÓN					ZASTAVIT MÍČ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</p:spTree>
    <p:extLst>
      <p:ext uri="{BB962C8B-B14F-4D97-AF65-F5344CB8AC3E}">
        <p14:creationId xmlns:p14="http://schemas.microsoft.com/office/powerpoint/2010/main" val="2951779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789" y="218941"/>
            <a:ext cx="11887199" cy="59580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BUSCA LA TRADUCCIÓN CORRECTA: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EMPATAR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GANAR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PERDER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JUGADOR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EQUIPO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ENTRENAR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ÁRBITRO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FALTA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PITAR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METER UN GOL</a:t>
            </a:r>
          </a:p>
        </p:txBody>
      </p:sp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  <p:sp>
        <p:nvSpPr>
          <p:cNvPr id="2" name="Obdélník 1"/>
          <p:cNvSpPr/>
          <p:nvPr/>
        </p:nvSpPr>
        <p:spPr>
          <a:xfrm>
            <a:off x="8746435" y="4426226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REMIZOVAT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6096000" y="2950335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VYHRÁT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5373756" y="4214191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PROHRÁT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8342244" y="1898514"/>
            <a:ext cx="3147391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HRÁČ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8839200" y="2561847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TÝM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5380382" y="5116789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TRÉNOVAT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8591142" y="798585"/>
            <a:ext cx="2898493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ROZHODČÍ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8249478" y="3622744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FAUL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5599043" y="1181445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PÍSKAT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8342244" y="5216455"/>
            <a:ext cx="2650435" cy="42406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DÁT GÓL</a:t>
            </a:r>
          </a:p>
        </p:txBody>
      </p:sp>
    </p:spTree>
    <p:extLst>
      <p:ext uri="{BB962C8B-B14F-4D97-AF65-F5344CB8AC3E}">
        <p14:creationId xmlns:p14="http://schemas.microsoft.com/office/powerpoint/2010/main" val="2314711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453 -0.01135 L -0.45651 -0.47917 L -0.45651 -0.47894 " pathEditMode="relative" rAng="0" ptsTypes="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099" y="-2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791 -0.00278 L -0.24895 -0.1842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52" y="-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425 -0.00393 L -0.12995 -0.306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92" y="-1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432 0.00347 L -0.43828 0.100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98" y="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72 -0.00255 L -0.5457 0.08055 " pathEditMode="relative" ptsTypes="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349 0.00579 L -0.28372 -0.21643 " pathEditMode="relative" ptsTypes="AA">
                                      <p:cBhvr>
                                        <p:cTn id="2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57 0.00533 L -0.51927 0.48264 " pathEditMode="relative" ptsTypes="AA">
                                      <p:cBhvr>
                                        <p:cTn id="30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774 0.00717 L -0.48203 0.14768 L -0.48203 0.14815 " pathEditMode="relative" rAng="0" ptsTypes="AAA">
                                      <p:cBhvr>
                                        <p:cTn id="3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221" y="70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099 -0.00602 L -0.22669 0.57384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92" y="2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5 -0.00116 L -0.49948 0.053 " pathEditMode="relative" ptsTypes="AA">
                                      <p:cBhvr>
                                        <p:cTn id="4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734423" y="571500"/>
            <a:ext cx="83954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2133" y="79008"/>
            <a:ext cx="12072730" cy="5978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RELACIONA LA DEFINICIÓN CON LA PALABRA CORRESPONDIENTE: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LA PERSONA QUE ENTRENA				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sonido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pitar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AFICIONADO						grupo de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jugadores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EQUIPO						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juega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EMPATAR							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entrenador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PERDER							meter balón en la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portería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ÁRBITRO						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conseguir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los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mismos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puntos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PORTERO						contrario de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ganar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JUGADOR							anima a los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deportistas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MARCAR UN GOL					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pita las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faltas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SILBATO						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que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en la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portería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PRIMER TIEMPO					la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primera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parte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partido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Přímá spojnice se šipkou 18"/>
          <p:cNvCxnSpPr/>
          <p:nvPr/>
        </p:nvCxnSpPr>
        <p:spPr>
          <a:xfrm flipH="1">
            <a:off x="2021477" y="1648402"/>
            <a:ext cx="5344627" cy="484276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>
            <a:off x="2041593" y="2132678"/>
            <a:ext cx="5392877" cy="2258644"/>
          </a:xfrm>
          <a:prstGeom prst="straightConnector1">
            <a:avLst/>
          </a:prstGeom>
          <a:ln w="63500">
            <a:solidFill>
              <a:srgbClr val="00206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 flipH="1" flipV="1">
            <a:off x="4439479" y="1202024"/>
            <a:ext cx="2994992" cy="1297726"/>
          </a:xfrm>
          <a:prstGeom prst="straightConnector1">
            <a:avLst/>
          </a:prstGeom>
          <a:ln w="635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 flipH="1">
            <a:off x="3061252" y="3092217"/>
            <a:ext cx="4304851" cy="1703372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Přímá spojnice se šipkou 29"/>
          <p:cNvCxnSpPr/>
          <p:nvPr/>
        </p:nvCxnSpPr>
        <p:spPr>
          <a:xfrm flipH="1" flipV="1">
            <a:off x="1734422" y="2598233"/>
            <a:ext cx="5631681" cy="851683"/>
          </a:xfrm>
          <a:prstGeom prst="straightConnector1">
            <a:avLst/>
          </a:prstGeom>
          <a:ln w="63500">
            <a:solidFill>
              <a:srgbClr val="C60CB9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 flipV="1">
            <a:off x="1734423" y="2967546"/>
            <a:ext cx="5631680" cy="940125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6" name="Přímá spojnice se šipkou 35"/>
          <p:cNvCxnSpPr/>
          <p:nvPr/>
        </p:nvCxnSpPr>
        <p:spPr>
          <a:xfrm flipH="1" flipV="1">
            <a:off x="2345635" y="3922332"/>
            <a:ext cx="5020468" cy="1388418"/>
          </a:xfrm>
          <a:prstGeom prst="straightConnector1">
            <a:avLst/>
          </a:prstGeom>
          <a:ln w="63500">
            <a:solidFill>
              <a:srgbClr val="F76C03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 flipV="1">
            <a:off x="2251059" y="3449916"/>
            <a:ext cx="5115045" cy="1378804"/>
          </a:xfrm>
          <a:prstGeom prst="straightConnector1">
            <a:avLst/>
          </a:prstGeom>
          <a:ln w="6350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/>
          <p:nvPr/>
        </p:nvCxnSpPr>
        <p:spPr>
          <a:xfrm flipH="1" flipV="1">
            <a:off x="2707206" y="1648402"/>
            <a:ext cx="4658897" cy="2673274"/>
          </a:xfrm>
          <a:prstGeom prst="straightConnector1">
            <a:avLst/>
          </a:prstGeom>
          <a:ln w="63500">
            <a:solidFill>
              <a:schemeClr val="accent5">
                <a:lumMod val="75000"/>
              </a:schemeClr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2109961" y="1167877"/>
            <a:ext cx="5324510" cy="4142873"/>
          </a:xfrm>
          <a:prstGeom prst="straightConnector1">
            <a:avLst/>
          </a:prstGeom>
          <a:ln w="63500">
            <a:solidFill>
              <a:srgbClr val="FFC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>
            <a:off x="3180522" y="5757128"/>
            <a:ext cx="4185580" cy="0"/>
          </a:xfrm>
          <a:prstGeom prst="straightConnector1">
            <a:avLst/>
          </a:prstGeom>
          <a:ln w="63500">
            <a:solidFill>
              <a:srgbClr val="FB79E8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949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6017" y="66261"/>
            <a:ext cx="11966713" cy="611559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cs-CZ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COMPLETA:</a:t>
            </a:r>
            <a:r>
              <a:rPr lang="cs-CZ" sz="2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FALTA</a:t>
            </a:r>
            <a:r>
              <a:rPr lang="cs-CZ" sz="2600" b="1" u="sng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MARCAR, </a:t>
            </a:r>
            <a:r>
              <a:rPr lang="cs-CZ" sz="26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PARTIDO, TIEMPO, GANAR, LOS AFICIONADOS, EL PORTERO, EMPATE, EL ÁRBITRO, EL ENTRENADOR, LANZAR, PERDER, </a:t>
            </a:r>
            <a:r>
              <a:rPr lang="cs-CZ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en forma </a:t>
            </a:r>
            <a:r>
              <a:rPr lang="cs-CZ" sz="26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correspondiente</a:t>
            </a:r>
            <a:r>
              <a:rPr lang="cs-CZ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6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Viste ………………. de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ayer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Estuve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triste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porque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mi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……………….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ayer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……………….. no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pitó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………………….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eso …………………..………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gritaron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cosas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horribles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estuvieron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muy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enfadados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perdía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durante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primer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………………pero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luego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jugador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…………………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gol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y 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equipo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………………….. 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partido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Durante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segundo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…………………………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cambió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dos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jugadores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jugador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………………. el balón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contra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portería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y ……………..….. no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pudo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pararlo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ganaron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ni unos ni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otros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Fue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un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……………………</a:t>
            </a:r>
          </a:p>
          <a:p>
            <a:pPr marL="0" indent="0">
              <a:lnSpc>
                <a:spcPct val="110000"/>
              </a:lnSpc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19" name="Obdélník 18"/>
          <p:cNvSpPr/>
          <p:nvPr/>
        </p:nvSpPr>
        <p:spPr>
          <a:xfrm>
            <a:off x="885826" y="2306967"/>
            <a:ext cx="2028825" cy="305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PARTIDO</a:t>
            </a:r>
          </a:p>
        </p:txBody>
      </p:sp>
      <p:sp>
        <p:nvSpPr>
          <p:cNvPr id="20" name="Obdélník 19"/>
          <p:cNvSpPr/>
          <p:nvPr/>
        </p:nvSpPr>
        <p:spPr>
          <a:xfrm>
            <a:off x="9024939" y="2331031"/>
            <a:ext cx="2028825" cy="305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PERDIÓ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106017" y="2830153"/>
            <a:ext cx="2122833" cy="2919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ÁRBITRO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3381375" y="2823446"/>
            <a:ext cx="2028825" cy="305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FALTA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6771035" y="2823446"/>
            <a:ext cx="3058765" cy="305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AFICIONADOS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4810126" y="3709592"/>
            <a:ext cx="1846609" cy="3714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TIEMPO</a:t>
            </a:r>
          </a:p>
        </p:txBody>
      </p:sp>
      <p:sp>
        <p:nvSpPr>
          <p:cNvPr id="25" name="Obdélník 24"/>
          <p:cNvSpPr/>
          <p:nvPr/>
        </p:nvSpPr>
        <p:spPr>
          <a:xfrm>
            <a:off x="9715500" y="3834844"/>
            <a:ext cx="2028825" cy="305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MARCÓ</a:t>
            </a:r>
          </a:p>
        </p:txBody>
      </p:sp>
      <p:sp>
        <p:nvSpPr>
          <p:cNvPr id="26" name="Obdélník 25"/>
          <p:cNvSpPr/>
          <p:nvPr/>
        </p:nvSpPr>
        <p:spPr>
          <a:xfrm>
            <a:off x="2767014" y="4196175"/>
            <a:ext cx="2028825" cy="305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GANÓ</a:t>
            </a:r>
          </a:p>
        </p:txBody>
      </p:sp>
      <p:sp>
        <p:nvSpPr>
          <p:cNvPr id="27" name="Obdélník 26"/>
          <p:cNvSpPr/>
          <p:nvPr/>
        </p:nvSpPr>
        <p:spPr>
          <a:xfrm>
            <a:off x="3932666" y="4668956"/>
            <a:ext cx="2955069" cy="3491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ENTRENADOR</a:t>
            </a:r>
          </a:p>
        </p:txBody>
      </p:sp>
      <p:sp>
        <p:nvSpPr>
          <p:cNvPr id="28" name="Obdélník 27"/>
          <p:cNvSpPr/>
          <p:nvPr/>
        </p:nvSpPr>
        <p:spPr>
          <a:xfrm>
            <a:off x="1652588" y="5207110"/>
            <a:ext cx="1904999" cy="3254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LANZÓ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7429501" y="5263429"/>
            <a:ext cx="2171700" cy="2876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PORTERO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5189260" y="5746190"/>
            <a:ext cx="2028825" cy="30535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EMPATE</a:t>
            </a:r>
          </a:p>
        </p:txBody>
      </p:sp>
    </p:spTree>
    <p:extLst>
      <p:ext uri="{BB962C8B-B14F-4D97-AF65-F5344CB8AC3E}">
        <p14:creationId xmlns:p14="http://schemas.microsoft.com/office/powerpoint/2010/main" val="4371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768" y="3595259"/>
            <a:ext cx="3392557" cy="2544418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816" y="3388056"/>
            <a:ext cx="3640832" cy="2730624"/>
          </a:xfrm>
          <a:prstGeom prst="rect">
            <a:avLst/>
          </a:prstGeom>
        </p:spPr>
      </p:pic>
      <p:sp>
        <p:nvSpPr>
          <p:cNvPr id="4" name="Obdélník 3"/>
          <p:cNvSpPr/>
          <p:nvPr/>
        </p:nvSpPr>
        <p:spPr>
          <a:xfrm>
            <a:off x="394673" y="6181860"/>
            <a:ext cx="113076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Provozuje Národní ústav pro vzdělávání, školské poradenské zařízení a zařízení pro další vzdělávání pedagogických pracovníků (NÚV).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40924" y="982830"/>
            <a:ext cx="40286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hay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en los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dibujos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417798" y="2049920"/>
            <a:ext cx="35980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¿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Qué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están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haciendo las </a:t>
            </a:r>
            <a:r>
              <a:rPr lang="cs-CZ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personas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909" y="408543"/>
            <a:ext cx="3359558" cy="269964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0648" y="281781"/>
            <a:ext cx="3983320" cy="3064092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73" y="3270716"/>
            <a:ext cx="3644348" cy="242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27388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1964</TotalTime>
  <Words>669</Words>
  <Application>Microsoft Office PowerPoint</Application>
  <PresentationFormat>Širokoúhlá obrazovka</PresentationFormat>
  <Paragraphs>153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Motiv Office</vt:lpstr>
      <vt:lpstr>Deportes de equipo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Šimonková</dc:creator>
  <cp:lastModifiedBy>Eva Šimonková</cp:lastModifiedBy>
  <cp:revision>105</cp:revision>
  <dcterms:created xsi:type="dcterms:W3CDTF">2016-04-26T13:17:08Z</dcterms:created>
  <dcterms:modified xsi:type="dcterms:W3CDTF">2016-11-04T06:33:48Z</dcterms:modified>
</cp:coreProperties>
</file>