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13655-EABB-4079-9FE2-5C288C333CD5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F10D8-08C2-4E18-ABB3-AD024E367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81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F10D8-08C2-4E18-ABB3-AD024E367AF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6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36DC7CF-759E-4541-9BBA-16FF766DC5D3}" type="datetimeFigureOut">
              <a:rPr lang="cs-CZ" smtClean="0"/>
              <a:t>27. 3. 2014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AFF5C35-547D-4ADF-A285-39A064DC48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1800" y="1896489"/>
            <a:ext cx="3313355" cy="115257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NEPRAVIDELNÁ SLOVESA</a:t>
            </a:r>
            <a:endParaRPr lang="cs-CZ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1800" y="3717032"/>
            <a:ext cx="3309803" cy="1260629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SLOVESA SE ZMĚNOU KMENOVÉ SAMOHLÁSKY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Španělská slovesa se změnou kmenové samohlásky</a:t>
            </a:r>
            <a:endParaRPr lang="cs-CZ" sz="3200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4176464"/>
          </a:xfrm>
        </p:spPr>
        <p:txBody>
          <a:bodyPr>
            <a:normAutofit fontScale="40000" lnSpcReduction="20000"/>
          </a:bodyPr>
          <a:lstStyle/>
          <a:p>
            <a:pPr algn="just"/>
            <a:endParaRPr lang="cs-CZ" sz="8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sz="8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Cílem </a:t>
            </a:r>
            <a:r>
              <a:rPr lang="cs-CZ" sz="8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prezentace je seznámit studenty </a:t>
            </a:r>
            <a:r>
              <a:rPr lang="cs-CZ" sz="8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 principy časování sloves se změnou kmenové samohlásky.</a:t>
            </a:r>
          </a:p>
          <a:p>
            <a:pPr algn="just"/>
            <a:r>
              <a:rPr lang="cs-CZ" sz="8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cs-CZ" sz="8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</a:t>
            </a:r>
            <a:r>
              <a:rPr lang="cs-CZ" sz="8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omocí </a:t>
            </a:r>
            <a:r>
              <a:rPr lang="cs-CZ" sz="8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příkladů </a:t>
            </a:r>
            <a:r>
              <a:rPr lang="cs-CZ" sz="8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 studenti naučí tato </a:t>
            </a:r>
            <a:r>
              <a:rPr lang="cs-CZ" sz="8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slovesa časovat a následně tuto novou dovednost </a:t>
            </a:r>
            <a:r>
              <a:rPr lang="cs-CZ" sz="8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procvičí. Po kliknutí se objeví správné řešení.</a:t>
            </a:r>
            <a:endParaRPr lang="cs-CZ" sz="8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92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037586"/>
              </p:ext>
            </p:extLst>
          </p:nvPr>
        </p:nvGraphicFramePr>
        <p:xfrm>
          <a:off x="971600" y="1124743"/>
          <a:ext cx="7128792" cy="5040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5997"/>
                <a:gridCol w="4582795"/>
              </a:tblGrid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MŠMT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Název projektu školy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Vybavení odborných učeben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moderními technologiemi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Registrační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číslo projektu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CZ.1.07/1.5.00/34.0432</a:t>
                      </a:r>
                    </a:p>
                  </a:txBody>
                  <a:tcPr/>
                </a:tc>
              </a:tr>
              <a:tr h="57320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Anotace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Slovesa se změnou kmenové samohlásky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Klíčová </a:t>
                      </a: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slova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vocálicos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Předmět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Španělský jazyk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Mgr. Eva Šimonková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Jazyk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Španělský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jazyk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320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 učebního materiálu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Prezentace, výklad,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list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Potřebné pomůcky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PC, interaktivní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tabule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Cílová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skupina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Studenti střední školy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320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Druh interaktivity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Výklad </a:t>
                      </a:r>
                      <a:r>
                        <a:rPr lang="cs-CZ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pomocí prezentace</a:t>
                      </a:r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procvičení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209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Zdroje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Seznam viz</a:t>
                      </a:r>
                      <a:r>
                        <a:rPr lang="cs-C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poslední strana</a:t>
                      </a:r>
                      <a:endParaRPr lang="cs-C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18174"/>
            <a:ext cx="3230654" cy="68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1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03318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JE TŘEBA ZAPAMATOVAT SI NÁSLEDUJÍCÍ PRAVIDLA</a:t>
            </a:r>
            <a:endParaRPr lang="cs-CZ" sz="3200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7128908" cy="4032448"/>
          </a:xfrm>
        </p:spPr>
        <p:txBody>
          <a:bodyPr>
            <a:normAutofit fontScale="92500" lnSpcReduction="20000"/>
          </a:bodyPr>
          <a:lstStyle/>
          <a:p>
            <a:pPr marL="525780" indent="-457200" algn="just">
              <a:buFont typeface="+mj-lt"/>
              <a:buAutoNum type="arabicPeriod"/>
            </a:pPr>
            <a:r>
              <a:rPr lang="cs-CZ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Ke změně dochází pouze v kmeni slovesa, koncovky sloves jsou pravidelné a časujeme je podle zakončení (-AR, -ER, -IR)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cs-CZ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1.os. a 2.os.mn.čísla (</a:t>
            </a:r>
            <a:r>
              <a:rPr lang="cs-CZ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) je VŽDY pravidelná.</a:t>
            </a:r>
          </a:p>
          <a:p>
            <a:pPr marL="525780" indent="-457200" algn="just">
              <a:buFont typeface="+mj-lt"/>
              <a:buAutoNum type="arabicPeriod"/>
            </a:pPr>
            <a:r>
              <a:rPr lang="cs-CZ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Jsou TŘI skupiny sloves měnící kmenové samohlásky </a:t>
            </a:r>
          </a:p>
          <a:p>
            <a:pPr marL="68580" indent="0">
              <a:buNone/>
            </a:pPr>
            <a:endParaRPr lang="cs-CZ" sz="32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E			na 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IE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E			na 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O nebo U 		na 		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UE</a:t>
            </a:r>
          </a:p>
          <a:p>
            <a:pPr marL="68580" indent="0">
              <a:buNone/>
            </a:pPr>
            <a:endParaRPr lang="cs-CZ" sz="3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endParaRPr lang="cs-CZ" sz="32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endParaRPr lang="cs-CZ" sz="3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5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28910" cy="673144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1. Skupina sloves	E		</a:t>
            </a:r>
            <a:r>
              <a:rPr lang="cs-CZ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IE</a:t>
            </a:r>
            <a:r>
              <a:rPr lang="cs-CZ" sz="36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endParaRPr lang="cs-CZ" sz="3600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920880" cy="4176464"/>
          </a:xfrm>
        </p:spPr>
        <p:txBody>
          <a:bodyPr>
            <a:normAutofit fontScale="55000" lnSpcReduction="20000"/>
          </a:bodyPr>
          <a:lstStyle/>
          <a:p>
            <a:pPr marL="68580" indent="0" algn="just">
              <a:buNone/>
            </a:pP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Patří sem například slovesa QUERER, PREFERIR, ENTENDER.</a:t>
            </a:r>
          </a:p>
          <a:p>
            <a:pPr marL="68580" indent="0" algn="just">
              <a:buNone/>
            </a:pP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Vidíme, že koncovky slovesa jsou pravidelné a červeně označené jsou změny kmenové samohlásky. 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a 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je pravidelné.</a:t>
            </a:r>
          </a:p>
          <a:p>
            <a:pPr marL="68580" indent="0" algn="just">
              <a:buNone/>
            </a:pPr>
            <a:endParaRPr lang="cs-CZ" sz="47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indent="0" algn="just">
              <a:buNone/>
            </a:pP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yo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QU</a:t>
            </a:r>
            <a:r>
              <a:rPr lang="cs-CZ" sz="47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IE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RO		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QUEREMOS</a:t>
            </a:r>
          </a:p>
          <a:p>
            <a:pPr marL="68580" indent="0" algn="just">
              <a:buNone/>
            </a:pPr>
            <a:r>
              <a:rPr lang="cs-CZ" sz="4700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ú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QU</a:t>
            </a:r>
            <a:r>
              <a:rPr lang="cs-CZ" sz="47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IE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RES		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QUERÉIS</a:t>
            </a:r>
          </a:p>
          <a:p>
            <a:pPr marL="68580" indent="0" algn="just">
              <a:buNone/>
            </a:pPr>
            <a:r>
              <a:rPr lang="cs-CZ" sz="4700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é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QU</a:t>
            </a:r>
            <a:r>
              <a:rPr lang="cs-CZ" sz="47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IE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RE		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ellos</a:t>
            </a: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QU</a:t>
            </a:r>
            <a:r>
              <a:rPr lang="cs-CZ" sz="47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IE</a:t>
            </a:r>
            <a:r>
              <a:rPr lang="cs-CZ" sz="47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REN</a:t>
            </a:r>
          </a:p>
          <a:p>
            <a:pPr marL="68580" indent="0" algn="just">
              <a:buNone/>
            </a:pP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ella</a:t>
            </a: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ellas</a:t>
            </a:r>
            <a:endParaRPr lang="cs-CZ" sz="47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indent="0" algn="just">
              <a:buNone/>
            </a:pPr>
            <a:r>
              <a:rPr lang="cs-CZ" sz="4700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sted</a:t>
            </a:r>
            <a:r>
              <a:rPr lang="cs-CZ" sz="47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</a:t>
            </a:r>
            <a:r>
              <a:rPr lang="cs-CZ" sz="47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ustedes</a:t>
            </a:r>
            <a:endParaRPr lang="cs-CZ" sz="47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indent="0" algn="just">
              <a:buNone/>
            </a:pPr>
            <a:endParaRPr lang="cs-CZ" sz="28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6516216" y="128039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9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</a:t>
            </a:r>
            <a:r>
              <a:rPr lang="it-IT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</a:t>
            </a:r>
            <a:r>
              <a:rPr lang="it-IT" b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Skupina sloves	E		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</a:t>
            </a:r>
            <a:r>
              <a:rPr lang="it-IT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endParaRPr lang="cs-CZ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422" y="1916832"/>
            <a:ext cx="7920880" cy="4680520"/>
          </a:xfrm>
        </p:spPr>
        <p:txBody>
          <a:bodyPr>
            <a:normAutofit/>
          </a:bodyPr>
          <a:lstStyle/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Patří sem například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sloveso PEDIR (žádat).</a:t>
            </a: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Vidíme, že koncovky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slovesa jsou pravidelné a 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červeně označené jsou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změny 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kmenové samohlásky. 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a 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je pravidelné.</a:t>
            </a:r>
          </a:p>
          <a:p>
            <a:pPr marL="68580" lvl="0" indent="0" algn="just">
              <a:buClr>
                <a:srgbClr val="94C600"/>
              </a:buClr>
              <a:buNone/>
            </a:pP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yo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O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dirty="0" err="1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PEDIMOS</a:t>
            </a:r>
            <a:endParaRPr lang="cs-CZ" sz="2600" b="1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tú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ES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PEDÍS</a:t>
            </a:r>
            <a:endParaRPr lang="cs-CZ" sz="2600" b="1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él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dirty="0" err="1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ellos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</a:t>
            </a:r>
            <a:endParaRPr lang="cs-CZ" sz="2600" b="1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ella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ellas</a:t>
            </a: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usted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dirty="0" err="1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ustedes</a:t>
            </a: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679" y="1052736"/>
            <a:ext cx="5127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5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20880" cy="93610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3</a:t>
            </a:r>
            <a:r>
              <a:rPr lang="it-IT" sz="3600" b="1" dirty="0" smtClean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</a:t>
            </a:r>
            <a:r>
              <a:rPr lang="it-IT" sz="3600" b="1" dirty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Skupina </a:t>
            </a:r>
            <a:r>
              <a:rPr lang="it-IT" sz="3600" b="1" dirty="0" smtClean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sloves</a:t>
            </a:r>
            <a:r>
              <a:rPr lang="cs-CZ" sz="3600" b="1" dirty="0" smtClean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O(U)</a:t>
            </a:r>
            <a:r>
              <a:rPr lang="it-IT" sz="3600" b="1" dirty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3600" b="1" dirty="0" smtClean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   </a:t>
            </a:r>
            <a:r>
              <a:rPr lang="cs-CZ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UE</a:t>
            </a:r>
            <a:r>
              <a:rPr lang="it-IT" sz="3600" b="1" dirty="0" smtClean="0">
                <a:solidFill>
                  <a:srgbClr val="94C6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848872" cy="4824536"/>
          </a:xfrm>
        </p:spPr>
        <p:txBody>
          <a:bodyPr>
            <a:normAutofit lnSpcReduction="10000"/>
          </a:bodyPr>
          <a:lstStyle/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Patří sem například sloveso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VOLVER, DORMIR, JUGAR, ACOSTARSE, ALMORZAR.</a:t>
            </a: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Vidíme, že koncovky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slovesa 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jsou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pravidelné a 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červeně označené jsou </a:t>
            </a:r>
            <a:r>
              <a:rPr lang="cs-CZ" sz="2600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změny 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kmenové samohlásky. 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a 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je pravidelné.</a:t>
            </a:r>
          </a:p>
          <a:p>
            <a:pPr marL="68580" lvl="0" indent="0" algn="just">
              <a:buClr>
                <a:srgbClr val="94C600"/>
              </a:buClr>
              <a:buNone/>
            </a:pP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yo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UE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LVO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</a:t>
            </a:r>
            <a:r>
              <a:rPr lang="cs-CZ" sz="2600" dirty="0" err="1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VOLVEMOS</a:t>
            </a:r>
            <a:endParaRPr lang="cs-CZ" sz="2600" b="1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tú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UE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LVES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vosotros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VOLVÉIS</a:t>
            </a:r>
            <a:endParaRPr lang="cs-CZ" sz="2600" b="1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él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UE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LVE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</a:t>
            </a:r>
            <a:r>
              <a:rPr lang="cs-CZ" sz="2600" dirty="0" err="1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ellos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V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UE</a:t>
            </a:r>
            <a:r>
              <a:rPr lang="cs-CZ" sz="2600" b="1" dirty="0" smtClean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LVEN</a:t>
            </a:r>
            <a:endParaRPr lang="cs-CZ" sz="2600" b="1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ella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ellas</a:t>
            </a: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lvl="0" indent="0" algn="just">
              <a:buClr>
                <a:srgbClr val="94C600"/>
              </a:buClr>
              <a:buNone/>
            </a:pP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usted</a:t>
            </a:r>
            <a:r>
              <a:rPr lang="cs-CZ" sz="2600" dirty="0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		</a:t>
            </a:r>
            <a:r>
              <a:rPr lang="cs-CZ" sz="2600" dirty="0" err="1">
                <a:solidFill>
                  <a:srgbClr val="3E3D2D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ustedes</a:t>
            </a:r>
            <a:endParaRPr lang="cs-CZ" sz="2600" dirty="0">
              <a:solidFill>
                <a:srgbClr val="3E3D2D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268760"/>
            <a:ext cx="512763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05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504056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UVEĎ O JAKOU OSOBU SE JEDNÁ</a:t>
            </a:r>
            <a:endParaRPr lang="cs-CZ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133003"/>
              </p:ext>
            </p:extLst>
          </p:nvPr>
        </p:nvGraphicFramePr>
        <p:xfrm>
          <a:off x="755576" y="1124744"/>
          <a:ext cx="7776790" cy="5194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395"/>
                <a:gridCol w="3888395"/>
              </a:tblGrid>
              <a:tr h="54851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SLOVESO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ZÁJMENO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QUEREM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OS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PREF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IE</a:t>
                      </a:r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QU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IE</a:t>
                      </a:r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PREFER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ÍS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QU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IE</a:t>
                      </a:r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ENT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IE</a:t>
                      </a:r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ENTEND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ÍS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PREF</a:t>
                      </a:r>
                      <a:r>
                        <a:rPr lang="cs-CZ" sz="2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IE</a:t>
                      </a:r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6245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ENTEND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EMOS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44008" y="168517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nosotros</a:t>
            </a:r>
            <a:r>
              <a:rPr lang="cs-CZ" sz="28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nosotras</a:t>
            </a:r>
            <a:endParaRPr lang="cs-CZ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44008" y="2207515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yo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44008" y="273161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tú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44008" y="332519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vosotros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vosotras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44008" y="377176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yo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429498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ellos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ellas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ustedes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4818202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vosotros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vosotras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91409" y="531340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é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ella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usted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718273" y="5836622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nosotros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nosotras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4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560840" cy="648072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JAKÝ JE SPRÁVNÝ TVAR SLOVESA?</a:t>
            </a:r>
            <a:endParaRPr lang="cs-CZ" sz="3200" b="1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378336"/>
              </p:ext>
            </p:extLst>
          </p:nvPr>
        </p:nvGraphicFramePr>
        <p:xfrm>
          <a:off x="611188" y="1412875"/>
          <a:ext cx="8209284" cy="504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428"/>
                <a:gridCol w="2736428"/>
                <a:gridCol w="2736428"/>
              </a:tblGrid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SLOVESO</a:t>
                      </a:r>
                      <a:endParaRPr lang="cs-CZ" sz="2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YO</a:t>
                      </a:r>
                      <a:endParaRPr lang="cs-CZ" sz="2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NOSOTROS</a:t>
                      </a:r>
                      <a:endParaRPr lang="cs-CZ" sz="2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QUERER</a:t>
                      </a:r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PREFERIR</a:t>
                      </a:r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ENTENDER</a:t>
                      </a:r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DORMIR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ALMORZAR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JUGAR</a:t>
                      </a:r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ACOSTAR</a:t>
                      </a:r>
                      <a:r>
                        <a:rPr lang="cs-CZ" sz="2600" b="1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cs-CZ" sz="2600" b="1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VOLVER</a:t>
                      </a:r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04046">
                <a:tc>
                  <a:txBody>
                    <a:bodyPr/>
                    <a:lstStyle/>
                    <a:p>
                      <a:r>
                        <a:rPr lang="cs-CZ" sz="2600" dirty="0" smtClean="0">
                          <a:latin typeface="Arial" panose="020B0604020202020204" pitchFamily="34" charset="0"/>
                          <a:ea typeface="Tahoma" pitchFamily="34" charset="0"/>
                          <a:cs typeface="Arial" panose="020B0604020202020204" pitchFamily="34" charset="0"/>
                        </a:rPr>
                        <a:t>PEDIR</a:t>
                      </a:r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600" dirty="0">
                        <a:latin typeface="Arial" panose="020B0604020202020204" pitchFamily="34" charset="0"/>
                        <a:ea typeface="Tahoma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347864" y="1949996"/>
            <a:ext cx="2232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352440" y="2442439"/>
            <a:ext cx="18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PREF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362734" y="2973820"/>
            <a:ext cx="18047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ENT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NDO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362734" y="3466263"/>
            <a:ext cx="18047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RMO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347864" y="3958706"/>
            <a:ext cx="2232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ALM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RZO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362734" y="4451149"/>
            <a:ext cx="22276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87866" y="4979529"/>
            <a:ext cx="25082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AC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347864" y="5488015"/>
            <a:ext cx="22276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UE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LVO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362734" y="5986207"/>
            <a:ext cx="243340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2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940152" y="1949996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QUEREMOS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940152" y="2442439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PREFERIMOS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2973820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ENTENDEMOS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940152" y="3466263"/>
            <a:ext cx="26642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DORMIMOS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940152" y="3962769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ALMORZAMOS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940152" y="4494127"/>
            <a:ext cx="25448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JUGAMOS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940152" y="4986570"/>
            <a:ext cx="30243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NOS</a:t>
            </a:r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ACOSTAMOS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5488015"/>
            <a:ext cx="26642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VOLVEMOS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950991" y="6028679"/>
            <a:ext cx="25448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PEDIMOS</a:t>
            </a:r>
            <a:endParaRPr lang="cs-CZ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0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75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1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1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145</TotalTime>
  <Words>363</Words>
  <Application>Microsoft Office PowerPoint</Application>
  <PresentationFormat>Předvádění na obrazovce (4:3)</PresentationFormat>
  <Paragraphs>120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Tahoma</vt:lpstr>
      <vt:lpstr>Wingdings</vt:lpstr>
      <vt:lpstr>Wingdings 2</vt:lpstr>
      <vt:lpstr>Austin</vt:lpstr>
      <vt:lpstr>NEPRAVIDELNÁ SLOVESA</vt:lpstr>
      <vt:lpstr>Španělská slovesa se změnou kmenové samohlásky</vt:lpstr>
      <vt:lpstr>Prezentace aplikace PowerPoint</vt:lpstr>
      <vt:lpstr>JE TŘEBA ZAPAMATOVAT SI NÁSLEDUJÍCÍ PRAVIDLA</vt:lpstr>
      <vt:lpstr>1. Skupina sloves E  IE </vt:lpstr>
      <vt:lpstr>2. Skupina sloves E  I </vt:lpstr>
      <vt:lpstr>3. Skupina sloves O(U)     UE </vt:lpstr>
      <vt:lpstr>UVEĎ O JAKOU OSOBU SE JEDNÁ</vt:lpstr>
      <vt:lpstr>JAKÝ JE SPRÁVNÝ TVAR SLOVESA?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29</cp:revision>
  <dcterms:created xsi:type="dcterms:W3CDTF">2013-09-05T08:16:26Z</dcterms:created>
  <dcterms:modified xsi:type="dcterms:W3CDTF">2014-03-27T07:56:38Z</dcterms:modified>
</cp:coreProperties>
</file>