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DFA05-88D3-4894-85FF-356A0DC6ED9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04F9-D351-4F7E-BE3D-B351B5CBF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17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704F9-D351-4F7E-BE3D-B351B5CBFDF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215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052B3A-9C47-4EC4-ADA7-E2BF7EB3F4A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A8ED6-206C-4C6B-ADC0-1DDFA6821E5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361472"/>
            <a:ext cx="6606480" cy="1894362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 SER, ESTAR, HABER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763688" y="3573016"/>
            <a:ext cx="6172200" cy="1371600"/>
          </a:xfrm>
        </p:spPr>
        <p:txBody>
          <a:bodyPr/>
          <a:lstStyle/>
          <a:p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sloveso BÝT ve španělštině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30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SHRNUTÍ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POZOR</a:t>
            </a:r>
          </a:p>
          <a:p>
            <a:pPr marL="0" indent="0">
              <a:buNone/>
            </a:pPr>
            <a:r>
              <a:rPr lang="cs-CZ" sz="2800" b="1" dirty="0"/>
              <a:t>Pokud lokalizujeme konkrétní předmět v prostoru, použijeme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ESTAR</a:t>
            </a:r>
            <a:endParaRPr lang="cs-CZ" sz="2800" b="1" dirty="0"/>
          </a:p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</a:schemeClr>
                </a:solidFill>
              </a:rPr>
              <a:t>ALE</a:t>
            </a:r>
          </a:p>
          <a:p>
            <a:pPr marL="0" indent="0">
              <a:buNone/>
            </a:pPr>
            <a:r>
              <a:rPr lang="cs-CZ" sz="2800" b="1" dirty="0"/>
              <a:t>Pokud lokalizujeme konkrétní událost v prostoru, použijeme sloveso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SER.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El </a:t>
            </a:r>
            <a:r>
              <a:rPr lang="cs-CZ" sz="2800" dirty="0" err="1"/>
              <a:t>concierto</a:t>
            </a:r>
            <a:r>
              <a:rPr lang="cs-CZ" sz="2800" dirty="0"/>
              <a:t>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es</a:t>
            </a:r>
            <a:r>
              <a:rPr lang="cs-CZ" sz="2800" dirty="0"/>
              <a:t> en </a:t>
            </a:r>
            <a:r>
              <a:rPr lang="cs-CZ" sz="2800" dirty="0" err="1"/>
              <a:t>museo</a:t>
            </a:r>
            <a:r>
              <a:rPr lang="cs-CZ" sz="2800" dirty="0"/>
              <a:t>. El </a:t>
            </a:r>
            <a:r>
              <a:rPr lang="cs-CZ" sz="2800" dirty="0" err="1"/>
              <a:t>museo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está</a:t>
            </a:r>
            <a:r>
              <a:rPr lang="cs-CZ" sz="2800" dirty="0"/>
              <a:t> en la plaza.</a:t>
            </a:r>
          </a:p>
          <a:p>
            <a:pPr marL="0" indent="0">
              <a:buNone/>
            </a:pPr>
            <a:r>
              <a:rPr lang="cs-CZ" sz="2800" dirty="0"/>
              <a:t>La fiesta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es</a:t>
            </a:r>
            <a:r>
              <a:rPr lang="cs-CZ" sz="2800" dirty="0"/>
              <a:t> en </a:t>
            </a:r>
            <a:r>
              <a:rPr lang="cs-CZ" sz="2800" dirty="0" err="1"/>
              <a:t>casa</a:t>
            </a:r>
            <a:r>
              <a:rPr lang="cs-CZ" sz="2800" dirty="0"/>
              <a:t> de Juan. ¿</a:t>
            </a:r>
            <a:r>
              <a:rPr lang="cs-CZ" sz="2800" dirty="0" err="1"/>
              <a:t>Sabes</a:t>
            </a:r>
            <a:r>
              <a:rPr lang="cs-CZ" sz="2800" dirty="0"/>
              <a:t> </a:t>
            </a:r>
            <a:r>
              <a:rPr lang="cs-CZ" sz="2800" dirty="0" err="1"/>
              <a:t>dónde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está</a:t>
            </a:r>
            <a:r>
              <a:rPr lang="cs-CZ" sz="2800" dirty="0"/>
              <a:t>?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VŠIMNĚTE SI, ŽE SE JEDNÁ O KONKRÉTNÍ PŘEDMĚT ČI UDÁLOST !!!!!!</a:t>
            </a:r>
          </a:p>
        </p:txBody>
      </p:sp>
    </p:spTree>
    <p:extLst>
      <p:ext uri="{BB962C8B-B14F-4D97-AF65-F5344CB8AC3E}">
        <p14:creationId xmlns:p14="http://schemas.microsoft.com/office/powerpoint/2010/main" val="2813963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2133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POMOC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2600" dirty="0"/>
              <a:t>POKUD SI NEJSTE JISTÍ, JAKÉ SLOVESO POUŽÍT, POKUSTE SE NA SPORNOU VĚTU VYTVOŘIT OTÁZKU. MŮŽETE SE ZEPTAT TŘEMI ZÁKLADNÍMI ZPŮSOBY:</a:t>
            </a:r>
          </a:p>
          <a:p>
            <a:pPr marL="0" indent="0" algn="just">
              <a:buNone/>
            </a:pPr>
            <a:endParaRPr lang="cs-CZ" sz="26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¿QUÉ HAY?			</a:t>
            </a:r>
            <a:r>
              <a:rPr lang="cs-CZ" sz="2800" b="1" dirty="0"/>
              <a:t>CO TAM JE?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¿DÓNDE ESTÁ?		</a:t>
            </a:r>
            <a:r>
              <a:rPr lang="cs-CZ" sz="2800" b="1" dirty="0"/>
              <a:t>KDE JE?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¿CÓMO ES?			</a:t>
            </a:r>
            <a:r>
              <a:rPr lang="cs-CZ" sz="2800" b="1" dirty="0"/>
              <a:t>JAKÝ JE?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Např.</a:t>
            </a:r>
          </a:p>
          <a:p>
            <a:pPr marL="0" indent="0">
              <a:buNone/>
            </a:pPr>
            <a:r>
              <a:rPr lang="cs-CZ" sz="2800" dirty="0"/>
              <a:t>La </a:t>
            </a:r>
            <a:r>
              <a:rPr lang="cs-CZ" sz="2800" dirty="0" err="1"/>
              <a:t>casa</a:t>
            </a:r>
            <a:r>
              <a:rPr lang="cs-CZ" sz="2800" dirty="0"/>
              <a:t> </a:t>
            </a:r>
            <a:r>
              <a:rPr lang="cs-CZ" sz="2800" dirty="0" err="1"/>
              <a:t>está</a:t>
            </a:r>
            <a:r>
              <a:rPr lang="cs-CZ" sz="2800" dirty="0"/>
              <a:t> en la playa.	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Dónde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casa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cs-CZ" sz="2800" dirty="0"/>
              <a:t>En la playa </a:t>
            </a:r>
            <a:r>
              <a:rPr lang="cs-CZ" sz="2800" dirty="0" err="1"/>
              <a:t>hay</a:t>
            </a:r>
            <a:r>
              <a:rPr lang="cs-CZ" sz="2800" dirty="0"/>
              <a:t> una </a:t>
            </a:r>
            <a:r>
              <a:rPr lang="cs-CZ" sz="2800" dirty="0" err="1"/>
              <a:t>casa</a:t>
            </a:r>
            <a:r>
              <a:rPr lang="cs-CZ" sz="2800" dirty="0"/>
              <a:t>.	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Qué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en la playa?</a:t>
            </a:r>
          </a:p>
          <a:p>
            <a:pPr marL="0" indent="0">
              <a:buNone/>
            </a:pPr>
            <a:r>
              <a:rPr lang="cs-CZ" sz="2800" dirty="0"/>
              <a:t>La </a:t>
            </a:r>
            <a:r>
              <a:rPr lang="cs-CZ" sz="2800" dirty="0" err="1"/>
              <a:t>casa</a:t>
            </a:r>
            <a:r>
              <a:rPr lang="cs-CZ" sz="2800" dirty="0"/>
              <a:t> es grande.	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	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Cómo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es la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casa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072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Cvičení - zeptejte se na následující pojmy: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Např.	</a:t>
            </a:r>
            <a:r>
              <a:rPr lang="cs-CZ" sz="2800" b="1" dirty="0"/>
              <a:t>ROMÁNTICO	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MODERNO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EN EL CENTRO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BUENOS RESTAURANTES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EN ESPAŇA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MONTAŇAS	</a:t>
            </a:r>
          </a:p>
        </p:txBody>
      </p:sp>
      <p:sp>
        <p:nvSpPr>
          <p:cNvPr id="4" name="Ovál 3"/>
          <p:cNvSpPr/>
          <p:nvPr/>
        </p:nvSpPr>
        <p:spPr>
          <a:xfrm>
            <a:off x="4283968" y="837111"/>
            <a:ext cx="30243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cómo</a:t>
            </a:r>
            <a:r>
              <a:rPr lang="cs-CZ" sz="2800" b="1" dirty="0">
                <a:solidFill>
                  <a:schemeClr val="tx1"/>
                </a:solidFill>
              </a:rPr>
              <a:t> es?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437850" y="3891023"/>
            <a:ext cx="288032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qué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hay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067944" y="2852936"/>
            <a:ext cx="374441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dónde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está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563888" y="5718986"/>
            <a:ext cx="30243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qué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hay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203848" y="4856205"/>
            <a:ext cx="374441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dónde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está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3419872" y="1988840"/>
            <a:ext cx="30243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cómo</a:t>
            </a:r>
            <a:r>
              <a:rPr lang="cs-CZ" sz="2800" b="1" dirty="0">
                <a:solidFill>
                  <a:schemeClr val="tx1"/>
                </a:solidFill>
              </a:rPr>
              <a:t> es?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6632"/>
            <a:ext cx="7920880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/>
              <a:t>UN LAGO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CERCA DE MADRID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INTERESANTE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RUIDO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UN RÍO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EN LA PLAYA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UNA PLAYA</a:t>
            </a:r>
          </a:p>
        </p:txBody>
      </p:sp>
      <p:sp>
        <p:nvSpPr>
          <p:cNvPr id="4" name="Ovál 3"/>
          <p:cNvSpPr/>
          <p:nvPr/>
        </p:nvSpPr>
        <p:spPr>
          <a:xfrm>
            <a:off x="4644008" y="70224"/>
            <a:ext cx="29523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qué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hay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644008" y="1124744"/>
            <a:ext cx="374441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dónde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está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644008" y="1988840"/>
            <a:ext cx="36004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cómo</a:t>
            </a:r>
            <a:r>
              <a:rPr lang="cs-CZ" sz="2800" b="1" dirty="0">
                <a:solidFill>
                  <a:schemeClr val="tx1"/>
                </a:solidFill>
              </a:rPr>
              <a:t> es?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4644008" y="3140968"/>
            <a:ext cx="338437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qué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hay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614083" y="4077072"/>
            <a:ext cx="316835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qué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hay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4563330" y="5034461"/>
            <a:ext cx="36004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dónde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está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434063" y="6036515"/>
            <a:ext cx="352839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¿</a:t>
            </a:r>
            <a:r>
              <a:rPr lang="cs-CZ" sz="2800" b="1" dirty="0" err="1">
                <a:solidFill>
                  <a:schemeClr val="tx1"/>
                </a:solidFill>
              </a:rPr>
              <a:t>qué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hay</a:t>
            </a:r>
            <a:r>
              <a:rPr lang="cs-CZ" sz="2800" b="1" dirty="0">
                <a:solidFill>
                  <a:schemeClr val="tx1"/>
                </a:solidFill>
              </a:rPr>
              <a:t>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3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b="1" dirty="0" err="1">
                <a:solidFill>
                  <a:schemeClr val="tx1"/>
                </a:solidFill>
              </a:rPr>
              <a:t>Escoge</a:t>
            </a:r>
            <a:r>
              <a:rPr lang="cs-CZ" b="1" dirty="0">
                <a:solidFill>
                  <a:schemeClr val="tx1"/>
                </a:solidFill>
              </a:rPr>
              <a:t> las </a:t>
            </a:r>
            <a:r>
              <a:rPr lang="cs-CZ" b="1" dirty="0" err="1">
                <a:solidFill>
                  <a:schemeClr val="tx1"/>
                </a:solidFill>
              </a:rPr>
              <a:t>expresiones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correctas</a:t>
            </a:r>
            <a:r>
              <a:rPr lang="cs-CZ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¿</a:t>
            </a:r>
            <a:r>
              <a:rPr lang="cs-CZ" sz="3200" b="1" dirty="0"/>
              <a:t>QUÉ HAY?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683568" y="1873882"/>
            <a:ext cx="38164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EN LA PLAYA</a:t>
            </a:r>
          </a:p>
        </p:txBody>
      </p:sp>
      <p:sp>
        <p:nvSpPr>
          <p:cNvPr id="5" name="Ovál 4"/>
          <p:cNvSpPr/>
          <p:nvPr/>
        </p:nvSpPr>
        <p:spPr>
          <a:xfrm>
            <a:off x="3383868" y="1412776"/>
            <a:ext cx="349238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ROMÁNTICO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5832140" y="1052736"/>
            <a:ext cx="295232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UN HOTEL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4644008" y="2232188"/>
            <a:ext cx="387043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INTERESANTE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83568" y="3240300"/>
            <a:ext cx="5760640" cy="7647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LEJOS DEL CENTRO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271487" y="3976883"/>
            <a:ext cx="351039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TRANQUILO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23528" y="4221088"/>
            <a:ext cx="51125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CASAS BLANCAS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941906" y="4793724"/>
            <a:ext cx="2248955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UN RÍO</a:t>
            </a:r>
          </a:p>
        </p:txBody>
      </p:sp>
      <p:sp>
        <p:nvSpPr>
          <p:cNvPr id="12" name="Ovál 11"/>
          <p:cNvSpPr/>
          <p:nvPr/>
        </p:nvSpPr>
        <p:spPr>
          <a:xfrm>
            <a:off x="903060" y="5085184"/>
            <a:ext cx="410098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MUCHO RUIDO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11960" y="5801836"/>
            <a:ext cx="3312368" cy="795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MODERNO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24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Popis: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cs-CZ" dirty="0"/>
              <a:t>Po vysvětlení problematiky a uvedení příkladů následuje procvičení.</a:t>
            </a:r>
          </a:p>
          <a:p>
            <a:r>
              <a:rPr lang="cs-CZ" dirty="0"/>
              <a:t>Studenti se vyjádří. Následuje kliknutí a poté se objeví správné řešení.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2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87220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ser, </a:t>
            </a:r>
            <a:r>
              <a:rPr lang="cs-CZ" sz="4000" b="1" dirty="0" err="1">
                <a:solidFill>
                  <a:schemeClr val="tx1"/>
                </a:solidFill>
              </a:rPr>
              <a:t>estar</a:t>
            </a:r>
            <a:r>
              <a:rPr lang="cs-CZ" sz="4000" b="1" dirty="0">
                <a:solidFill>
                  <a:schemeClr val="tx1"/>
                </a:solidFill>
              </a:rPr>
              <a:t> a </a:t>
            </a:r>
            <a:r>
              <a:rPr lang="cs-CZ" sz="4000" b="1" dirty="0" err="1">
                <a:solidFill>
                  <a:schemeClr val="tx1"/>
                </a:solidFill>
              </a:rPr>
              <a:t>haber</a:t>
            </a:r>
            <a:r>
              <a:rPr lang="cs-CZ" sz="4000" b="1" dirty="0">
                <a:solidFill>
                  <a:schemeClr val="tx1"/>
                </a:solidFill>
              </a:rPr>
              <a:t> mají v češtině význam „být“.</a:t>
            </a:r>
            <a:br>
              <a:rPr lang="cs-CZ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818716"/>
            <a:ext cx="8424936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sloveso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 - </a:t>
            </a:r>
            <a:r>
              <a:rPr lang="cs-CZ" sz="3200" dirty="0"/>
              <a:t>Jako významové sloveso se nečasuje. Má pouze jeden tvar –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HAY.</a:t>
            </a:r>
          </a:p>
          <a:p>
            <a:pPr marL="0" indent="0" algn="just">
              <a:buNone/>
            </a:pP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800" dirty="0"/>
              <a:t>Vyjadřuje </a:t>
            </a:r>
            <a:r>
              <a:rPr lang="cs-CZ" sz="2800" b="1" dirty="0"/>
              <a:t>EXISTENCI</a:t>
            </a:r>
            <a:r>
              <a:rPr lang="cs-CZ" sz="2800" dirty="0"/>
              <a:t> něčeho:</a:t>
            </a:r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pan?</a:t>
            </a:r>
            <a:r>
              <a:rPr lang="cs-CZ" sz="2800" dirty="0"/>
              <a:t>			Je chleba?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algo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nuevo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cs-CZ" sz="2800" dirty="0"/>
              <a:t>	Je něco nového? 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 No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problema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cs-CZ" sz="2800" dirty="0"/>
              <a:t>	Není žádný problém.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06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363272" cy="61926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2800" dirty="0"/>
              <a:t>Lokalizuje nějaký </a:t>
            </a:r>
            <a:r>
              <a:rPr lang="cs-CZ" sz="2800" b="1" dirty="0"/>
              <a:t>neznámý předmět</a:t>
            </a:r>
            <a:r>
              <a:rPr lang="cs-CZ" sz="2800" dirty="0"/>
              <a:t>. </a:t>
            </a:r>
          </a:p>
          <a:p>
            <a:pPr marL="0" indent="0" algn="just">
              <a:buNone/>
            </a:pPr>
            <a:r>
              <a:rPr lang="cs-CZ" sz="2800" dirty="0"/>
              <a:t>Protože daný předmět (věc, osoba) je neznámý a doposud nezmíněný, tak po </a:t>
            </a:r>
            <a:r>
              <a:rPr lang="cs-CZ" sz="2800" dirty="0" err="1"/>
              <a:t>hay</a:t>
            </a:r>
            <a:r>
              <a:rPr lang="cs-CZ" sz="2800" dirty="0"/>
              <a:t> není nikdy určitý člen.</a:t>
            </a:r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un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supermercado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por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aquí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? -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Sí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uno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cs-CZ" sz="2800" dirty="0"/>
              <a:t>Je tady nějaká samoobsluha? Ano, je.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Qué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en 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armario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ropa.</a:t>
            </a:r>
          </a:p>
          <a:p>
            <a:pPr marL="0" indent="0" algn="just">
              <a:buNone/>
            </a:pPr>
            <a:r>
              <a:rPr lang="cs-CZ" sz="2800" dirty="0"/>
              <a:t>Co je ve skříni? – Oblečení.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Al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lado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de mi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casa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hay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un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parque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cs-CZ" sz="2800" dirty="0"/>
              <a:t>Vedle mého domu je park.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06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064896" cy="61206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Sloveso ESTAR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2800" dirty="0">
                <a:ea typeface="Calibri"/>
                <a:cs typeface="Times New Roman"/>
              </a:rPr>
              <a:t>Slouží k lokalizaci někoho nebo něčeho konkrétního v prostoru.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cs-CZ" sz="28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coche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en 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garaje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ea typeface="Calibri"/>
                <a:cs typeface="Times New Roman"/>
              </a:rPr>
              <a:t>Auto je v garáži.</a:t>
            </a:r>
            <a:endParaRPr lang="cs-CZ" sz="2800" i="1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Oviedo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en 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norte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de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España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 err="1">
                <a:ea typeface="Calibri"/>
                <a:cs typeface="Times New Roman"/>
              </a:rPr>
              <a:t>Oviedo</a:t>
            </a:r>
            <a:r>
              <a:rPr lang="cs-CZ" sz="2800" dirty="0">
                <a:ea typeface="Calibri"/>
                <a:cs typeface="Times New Roman"/>
              </a:rPr>
              <a:t> je na severu Španělska.</a:t>
            </a:r>
          </a:p>
          <a:p>
            <a:pPr marL="0" indent="0" algn="just">
              <a:buNone/>
            </a:pP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</a:rPr>
              <a:t>Nosotros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</a:rPr>
              <a:t>estamos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</a:rPr>
              <a:t> en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</a:rPr>
              <a:t>casa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</a:rPr>
              <a:t>.</a:t>
            </a:r>
          </a:p>
          <a:p>
            <a:pPr marL="0" indent="0" algn="just">
              <a:buNone/>
            </a:pPr>
            <a:r>
              <a:rPr lang="cs-CZ" sz="2800" dirty="0">
                <a:ea typeface="Calibri"/>
              </a:rPr>
              <a:t>My jsme doma.</a:t>
            </a:r>
          </a:p>
          <a:p>
            <a:pPr marL="0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767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859216" cy="578125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Dónde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supermercado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? </a:t>
            </a:r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–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allí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ea typeface="Calibri"/>
                <a:cs typeface="Times New Roman"/>
              </a:rPr>
              <a:t>Kde je samoobsluha? (konkrétní samoobsluha).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Dónde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jersey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? </a:t>
            </a:r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–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en 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armario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 </a:t>
            </a:r>
            <a:r>
              <a:rPr lang="cs-CZ" sz="2800" dirty="0">
                <a:ea typeface="Calibri"/>
                <a:cs typeface="Times New Roman"/>
              </a:rPr>
              <a:t>Kde je svetr? (konkrétní svetr)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parque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al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lado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de mi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casa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dirty="0">
                <a:ea typeface="Calibri"/>
                <a:cs typeface="Times New Roman"/>
              </a:rPr>
              <a:t>Park je vedle mého domu. (konkrétní park) 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El hotel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en 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centro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dirty="0">
                <a:ea typeface="Calibri"/>
                <a:cs typeface="Times New Roman"/>
              </a:rPr>
              <a:t>Hotel je v centru.(konkrétní hotel)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8989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19256" cy="592527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ea typeface="Calibri"/>
                <a:cs typeface="Times New Roman"/>
              </a:rPr>
              <a:t>Popisuje přechodné stavy.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Juan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cansado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ea typeface="Calibri"/>
                <a:cs typeface="Times New Roman"/>
              </a:rPr>
              <a:t>Juan je unavený.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Estamos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contentos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Jsme spokojení.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Cómo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estás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?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ea typeface="Calibri"/>
                <a:cs typeface="Times New Roman"/>
              </a:rPr>
              <a:t>Jak se máš?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El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coche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está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roto.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>
                <a:ea typeface="Calibri"/>
                <a:cs typeface="Times New Roman"/>
              </a:rPr>
              <a:t>Auto je rozbité.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43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305272"/>
            <a:ext cx="8640960" cy="6292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Sloveso SER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3000" b="1" dirty="0"/>
              <a:t>obvykle vyjadřuje původ, národnost, profesi</a:t>
            </a:r>
          </a:p>
          <a:p>
            <a:pPr marL="365760" lvl="1" indent="0">
              <a:buNone/>
            </a:pP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Soy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 de Praga. 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Soy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checo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Soy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 profesor.</a:t>
            </a:r>
            <a:endParaRPr lang="cs-CZ" sz="3000" b="1" dirty="0"/>
          </a:p>
          <a:p>
            <a:pPr marL="365760" lvl="1" indent="0">
              <a:buNone/>
            </a:pPr>
            <a:r>
              <a:rPr lang="cs-CZ" sz="3000" dirty="0"/>
              <a:t>Jsem z Prahy. Jsem Čech. Jsem učitel.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b="1" dirty="0"/>
              <a:t>vlastnictví</a:t>
            </a:r>
          </a:p>
          <a:p>
            <a:pPr marL="0" indent="0">
              <a:buNone/>
            </a:pPr>
            <a:r>
              <a:rPr lang="cs-CZ" sz="3000" dirty="0"/>
              <a:t>   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cs-CZ" sz="3000" b="1">
                <a:solidFill>
                  <a:schemeClr val="accent1">
                    <a:lumMod val="75000"/>
                  </a:schemeClr>
                </a:solidFill>
              </a:rPr>
              <a:t>libro es 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mío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sz="3000" dirty="0"/>
              <a:t>   Kniha je moje.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b="1" dirty="0"/>
              <a:t>vyjadřuje trvalé vlastnosti</a:t>
            </a:r>
          </a:p>
          <a:p>
            <a:pPr marL="0" indent="0">
              <a:buNone/>
            </a:pPr>
            <a:r>
              <a:rPr lang="cs-CZ" sz="3000" dirty="0"/>
              <a:t>   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Juan es inteligente y 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simpático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sz="3000" dirty="0"/>
              <a:t>   Juan je inteligentní a sympatický.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b="1" dirty="0"/>
              <a:t>lokalizuje UDÁLOST v prostoru či čase.</a:t>
            </a:r>
          </a:p>
          <a:p>
            <a:pPr marL="0" indent="0">
              <a:buNone/>
            </a:pP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¿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Dónde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 es el </a:t>
            </a:r>
            <a:r>
              <a:rPr lang="cs-CZ" sz="3000" b="1" dirty="0" err="1">
                <a:solidFill>
                  <a:schemeClr val="accent1">
                    <a:lumMod val="75000"/>
                  </a:schemeClr>
                </a:solidFill>
              </a:rPr>
              <a:t>concierto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? - Es en la plaza.</a:t>
            </a:r>
          </a:p>
          <a:p>
            <a:pPr marL="0" indent="0">
              <a:buNone/>
            </a:pP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cs-CZ" sz="3000" dirty="0"/>
              <a:t>Kde je koncert? Je na náměstí.</a:t>
            </a:r>
            <a:endParaRPr lang="cs-CZ" sz="3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83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496944" cy="6120680"/>
          </a:xfrm>
          <a:ln>
            <a:noFill/>
          </a:ln>
        </p:spPr>
        <p:txBody>
          <a:bodyPr>
            <a:normAutofit/>
          </a:bodyPr>
          <a:lstStyle/>
          <a:p>
            <a:pPr marL="0" lvl="0" indent="0">
              <a:buClr>
                <a:srgbClr val="FE8637"/>
              </a:buClr>
              <a:buNone/>
            </a:pPr>
            <a:r>
              <a:rPr lang="cs-CZ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Kromě těchto pravidel existují určitá ustálená spojení.</a:t>
            </a:r>
          </a:p>
          <a:p>
            <a:pPr marL="0" lvl="0" indent="0">
              <a:buClr>
                <a:srgbClr val="FE8637"/>
              </a:buClr>
              <a:buNone/>
            </a:pPr>
            <a:endParaRPr lang="cs-CZ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Qué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hora es? 		</a:t>
            </a:r>
            <a:r>
              <a:rPr lang="cs-CZ" sz="2800" b="1" dirty="0"/>
              <a:t>	</a:t>
            </a:r>
            <a:r>
              <a:rPr lang="cs-CZ" sz="2800" dirty="0"/>
              <a:t>Kolik je hodin?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Cuánto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es? 			</a:t>
            </a:r>
            <a:r>
              <a:rPr lang="cs-CZ" sz="2800" dirty="0"/>
              <a:t>Kolik to stojí?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Estoy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pie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.			</a:t>
            </a:r>
            <a:r>
              <a:rPr lang="cs-CZ" sz="2800" dirty="0"/>
              <a:t>Stojím (na nohou).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Es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tarde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. 				</a:t>
            </a:r>
            <a:r>
              <a:rPr lang="cs-CZ" sz="2800" dirty="0"/>
              <a:t>Je pozdě.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Es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domingo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.	 		</a:t>
            </a:r>
            <a:r>
              <a:rPr lang="cs-CZ" sz="2800" dirty="0"/>
              <a:t>Je neděle.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Estoy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vacaciones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.		</a:t>
            </a:r>
            <a:r>
              <a:rPr lang="cs-CZ" sz="2800" dirty="0"/>
              <a:t>Jsem na dovolené.</a:t>
            </a:r>
            <a:endParaRPr lang="cs-CZ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chemeClr val="accent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47235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832</TotalTime>
  <Words>773</Words>
  <Application>Microsoft Office PowerPoint</Application>
  <PresentationFormat>Předvádění na obrazovce (4:3)</PresentationFormat>
  <Paragraphs>143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Wingdings 2</vt:lpstr>
      <vt:lpstr>Arkýř</vt:lpstr>
      <vt:lpstr>VERBOS SER, ESTAR, HABER</vt:lpstr>
      <vt:lpstr>Popis:</vt:lpstr>
      <vt:lpstr>ser, estar a haber mají v češtině význam „být“.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</vt:lpstr>
      <vt:lpstr>Prezentace aplikace PowerPoint</vt:lpstr>
      <vt:lpstr>Prezentace aplikace PowerPoint</vt:lpstr>
      <vt:lpstr>Prezentace aplikace PowerPoint</vt:lpstr>
      <vt:lpstr>Escoge las expresiones correctas: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SER, ESTAR, HABER</dc:title>
  <dc:creator>Eva Šimonková</dc:creator>
  <cp:lastModifiedBy>Eva Šimonková</cp:lastModifiedBy>
  <cp:revision>36</cp:revision>
  <dcterms:created xsi:type="dcterms:W3CDTF">2013-10-16T06:39:20Z</dcterms:created>
  <dcterms:modified xsi:type="dcterms:W3CDTF">2020-02-21T12:12:22Z</dcterms:modified>
</cp:coreProperties>
</file>