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16"/>
  </p:notesMasterIdLst>
  <p:sldIdLst>
    <p:sldId id="256" r:id="rId2"/>
    <p:sldId id="272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1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7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1DFA05-88D3-4894-85FF-356A0DC6ED9C}" type="datetimeFigureOut">
              <a:rPr lang="cs-CZ" smtClean="0"/>
              <a:t>21.02.2020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D704F9-D351-4F7E-BE3D-B351B5CBFD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3178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704F9-D351-4F7E-BE3D-B351B5CBFDF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02154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6052B3A-9C47-4EC4-ADA7-E2BF7EB3F4A9}" type="datetimeFigureOut">
              <a:rPr lang="cs-CZ" smtClean="0"/>
              <a:t>21.02.2020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6CA8ED6-206C-4C6B-ADC0-1DDFA6821E5A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52B3A-9C47-4EC4-ADA7-E2BF7EB3F4A9}" type="datetimeFigureOut">
              <a:rPr lang="cs-CZ" smtClean="0"/>
              <a:t>21.02.2020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A8ED6-206C-4C6B-ADC0-1DDFA6821E5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52B3A-9C47-4EC4-ADA7-E2BF7EB3F4A9}" type="datetimeFigureOut">
              <a:rPr lang="cs-CZ" smtClean="0"/>
              <a:t>21.02.2020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A8ED6-206C-4C6B-ADC0-1DDFA6821E5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6052B3A-9C47-4EC4-ADA7-E2BF7EB3F4A9}" type="datetimeFigureOut">
              <a:rPr lang="cs-CZ" smtClean="0"/>
              <a:t>21.02.2020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6CA8ED6-206C-4C6B-ADC0-1DDFA6821E5A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6052B3A-9C47-4EC4-ADA7-E2BF7EB3F4A9}" type="datetimeFigureOut">
              <a:rPr lang="cs-CZ" smtClean="0"/>
              <a:t>21.02.2020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6CA8ED6-206C-4C6B-ADC0-1DDFA6821E5A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52B3A-9C47-4EC4-ADA7-E2BF7EB3F4A9}" type="datetimeFigureOut">
              <a:rPr lang="cs-CZ" smtClean="0"/>
              <a:t>21.02.2020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A8ED6-206C-4C6B-ADC0-1DDFA6821E5A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52B3A-9C47-4EC4-ADA7-E2BF7EB3F4A9}" type="datetimeFigureOut">
              <a:rPr lang="cs-CZ" smtClean="0"/>
              <a:t>21.02.2020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A8ED6-206C-4C6B-ADC0-1DDFA6821E5A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6052B3A-9C47-4EC4-ADA7-E2BF7EB3F4A9}" type="datetimeFigureOut">
              <a:rPr lang="cs-CZ" smtClean="0"/>
              <a:t>21.02.2020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6CA8ED6-206C-4C6B-ADC0-1DDFA6821E5A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52B3A-9C47-4EC4-ADA7-E2BF7EB3F4A9}" type="datetimeFigureOut">
              <a:rPr lang="cs-CZ" smtClean="0"/>
              <a:t>21.02.2020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A8ED6-206C-4C6B-ADC0-1DDFA6821E5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6052B3A-9C47-4EC4-ADA7-E2BF7EB3F4A9}" type="datetimeFigureOut">
              <a:rPr lang="cs-CZ" smtClean="0"/>
              <a:t>21.02.2020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6CA8ED6-206C-4C6B-ADC0-1DDFA6821E5A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6052B3A-9C47-4EC4-ADA7-E2BF7EB3F4A9}" type="datetimeFigureOut">
              <a:rPr lang="cs-CZ" smtClean="0"/>
              <a:t>21.02.2020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6CA8ED6-206C-4C6B-ADC0-1DDFA6821E5A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6052B3A-9C47-4EC4-ADA7-E2BF7EB3F4A9}" type="datetimeFigureOut">
              <a:rPr lang="cs-CZ" smtClean="0"/>
              <a:t>21.02.2020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6CA8ED6-206C-4C6B-ADC0-1DDFA6821E5A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71600" y="1361472"/>
            <a:ext cx="6606480" cy="1894362"/>
          </a:xfrm>
        </p:spPr>
        <p:txBody>
          <a:bodyPr>
            <a:normAutofit/>
          </a:bodyPr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VERBOS SER, ESTAR, HABER</a:t>
            </a:r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>
          <a:xfrm>
            <a:off x="1763688" y="3573016"/>
            <a:ext cx="6172200" cy="1371600"/>
          </a:xfrm>
        </p:spPr>
        <p:txBody>
          <a:bodyPr/>
          <a:lstStyle/>
          <a:p>
            <a:endParaRPr lang="cs-CZ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sloveso BÝT ve španělštině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923060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467600" cy="706090"/>
          </a:xfrm>
        </p:spPr>
        <p:txBody>
          <a:bodyPr>
            <a:normAutofit/>
          </a:bodyPr>
          <a:lstStyle/>
          <a:p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SHRNUTÍ</a:t>
            </a:r>
            <a:endParaRPr 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908720"/>
            <a:ext cx="8640960" cy="568863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3200" b="1" dirty="0">
                <a:solidFill>
                  <a:schemeClr val="accent1">
                    <a:lumMod val="75000"/>
                  </a:schemeClr>
                </a:solidFill>
              </a:rPr>
              <a:t>POZOR</a:t>
            </a:r>
          </a:p>
          <a:p>
            <a:pPr marL="0" indent="0">
              <a:buNone/>
            </a:pPr>
            <a:r>
              <a:rPr lang="cs-CZ" sz="2800" b="1" dirty="0"/>
              <a:t>Pokud lokalizujeme konkrétní předmět v prostoru, použijeme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 ESTAR</a:t>
            </a:r>
            <a:endParaRPr lang="cs-CZ" sz="2800" b="1" dirty="0"/>
          </a:p>
          <a:p>
            <a:pPr marL="0" indent="0">
              <a:buNone/>
            </a:pPr>
            <a:r>
              <a:rPr lang="cs-CZ" sz="4000" b="1" dirty="0">
                <a:solidFill>
                  <a:schemeClr val="accent1">
                    <a:lumMod val="75000"/>
                  </a:schemeClr>
                </a:solidFill>
              </a:rPr>
              <a:t>ALE</a:t>
            </a:r>
          </a:p>
          <a:p>
            <a:pPr marL="0" indent="0">
              <a:buNone/>
            </a:pPr>
            <a:r>
              <a:rPr lang="cs-CZ" sz="2800" b="1" dirty="0"/>
              <a:t>Pokud lokalizujeme konkrétní událost v prostoru, použijeme sloveso 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SER.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El </a:t>
            </a:r>
            <a:r>
              <a:rPr lang="cs-CZ" sz="2800" dirty="0" err="1"/>
              <a:t>concierto</a:t>
            </a:r>
            <a:r>
              <a:rPr lang="cs-CZ" sz="2800" dirty="0"/>
              <a:t> 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es</a:t>
            </a:r>
            <a:r>
              <a:rPr lang="cs-CZ" sz="2800" dirty="0"/>
              <a:t> en </a:t>
            </a:r>
            <a:r>
              <a:rPr lang="cs-CZ" sz="2800" dirty="0" err="1"/>
              <a:t>museo</a:t>
            </a:r>
            <a:r>
              <a:rPr lang="cs-CZ" sz="2800" dirty="0"/>
              <a:t>. El </a:t>
            </a:r>
            <a:r>
              <a:rPr lang="cs-CZ" sz="2800" dirty="0" err="1"/>
              <a:t>museo</a:t>
            </a:r>
            <a:r>
              <a:rPr lang="cs-CZ" sz="2800" dirty="0"/>
              <a:t> </a:t>
            </a:r>
            <a:r>
              <a:rPr lang="cs-CZ" sz="2800" b="1" dirty="0" err="1">
                <a:solidFill>
                  <a:schemeClr val="accent1">
                    <a:lumMod val="75000"/>
                  </a:schemeClr>
                </a:solidFill>
              </a:rPr>
              <a:t>está</a:t>
            </a:r>
            <a:r>
              <a:rPr lang="cs-CZ" sz="2800" dirty="0"/>
              <a:t> en la plaza.</a:t>
            </a:r>
          </a:p>
          <a:p>
            <a:pPr marL="0" indent="0">
              <a:buNone/>
            </a:pPr>
            <a:r>
              <a:rPr lang="cs-CZ" sz="2800" dirty="0"/>
              <a:t>La fiesta 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es</a:t>
            </a:r>
            <a:r>
              <a:rPr lang="cs-CZ" sz="2800" dirty="0"/>
              <a:t> en </a:t>
            </a:r>
            <a:r>
              <a:rPr lang="cs-CZ" sz="2800" dirty="0" err="1"/>
              <a:t>casa</a:t>
            </a:r>
            <a:r>
              <a:rPr lang="cs-CZ" sz="2800" dirty="0"/>
              <a:t> de Juan. ¿</a:t>
            </a:r>
            <a:r>
              <a:rPr lang="cs-CZ" sz="2800" dirty="0" err="1"/>
              <a:t>Sabes</a:t>
            </a:r>
            <a:r>
              <a:rPr lang="cs-CZ" sz="2800" dirty="0"/>
              <a:t> </a:t>
            </a:r>
            <a:r>
              <a:rPr lang="cs-CZ" sz="2800" dirty="0" err="1"/>
              <a:t>dónde</a:t>
            </a:r>
            <a:r>
              <a:rPr lang="cs-CZ" sz="2800" dirty="0"/>
              <a:t> </a:t>
            </a:r>
            <a:r>
              <a:rPr lang="cs-CZ" sz="2800" b="1" dirty="0" err="1">
                <a:solidFill>
                  <a:schemeClr val="accent1">
                    <a:lumMod val="75000"/>
                  </a:schemeClr>
                </a:solidFill>
              </a:rPr>
              <a:t>está</a:t>
            </a:r>
            <a:r>
              <a:rPr lang="cs-CZ" sz="2800" dirty="0"/>
              <a:t>?</a:t>
            </a:r>
          </a:p>
          <a:p>
            <a:pPr marL="0" indent="0">
              <a:buNone/>
            </a:pPr>
            <a:endParaRPr lang="cs-CZ" sz="28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VŠIMNĚTE SI, ŽE SE JEDNÁ O KONKRÉTNÍ PŘEDMĚT ČI UDÁLOST !!!!!!</a:t>
            </a:r>
          </a:p>
        </p:txBody>
      </p:sp>
    </p:spTree>
    <p:extLst>
      <p:ext uri="{BB962C8B-B14F-4D97-AF65-F5344CB8AC3E}">
        <p14:creationId xmlns:p14="http://schemas.microsoft.com/office/powerpoint/2010/main" val="28139636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260648"/>
            <a:ext cx="8784976" cy="621330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sz="3200" b="1" dirty="0">
                <a:solidFill>
                  <a:schemeClr val="accent1">
                    <a:lumMod val="75000"/>
                  </a:schemeClr>
                </a:solidFill>
              </a:rPr>
              <a:t>POMOC</a:t>
            </a:r>
            <a:endParaRPr lang="cs-CZ" sz="28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cs-CZ" sz="2600" dirty="0"/>
              <a:t>POKUD SI NEJSTE JISTÍ, JAKÉ SLOVESO POUŽÍT, POKUSTE SE NA SPORNOU VĚTU VYTVOŘIT OTÁZKU. MŮŽETE SE ZEPTAT TŘEMI ZÁKLADNÍMI ZPŮSOBY:</a:t>
            </a:r>
          </a:p>
          <a:p>
            <a:pPr marL="0" indent="0" algn="just">
              <a:buNone/>
            </a:pPr>
            <a:endParaRPr lang="cs-CZ" sz="2600" dirty="0"/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¿QUÉ HAY?			</a:t>
            </a:r>
            <a:r>
              <a:rPr lang="cs-CZ" sz="2800" b="1" dirty="0"/>
              <a:t>CO TAM JE?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¿DÓNDE ESTÁ?		</a:t>
            </a:r>
            <a:r>
              <a:rPr lang="cs-CZ" sz="2800" b="1" dirty="0"/>
              <a:t>KDE JE?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¿CÓMO ES?			</a:t>
            </a:r>
            <a:r>
              <a:rPr lang="cs-CZ" sz="2800" b="1" dirty="0"/>
              <a:t>JAKÝ JE?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Např.</a:t>
            </a:r>
          </a:p>
          <a:p>
            <a:pPr marL="0" indent="0">
              <a:buNone/>
            </a:pPr>
            <a:r>
              <a:rPr lang="cs-CZ" sz="2800" dirty="0"/>
              <a:t>La </a:t>
            </a:r>
            <a:r>
              <a:rPr lang="cs-CZ" sz="2800" dirty="0" err="1"/>
              <a:t>casa</a:t>
            </a:r>
            <a:r>
              <a:rPr lang="cs-CZ" sz="2800" dirty="0"/>
              <a:t> </a:t>
            </a:r>
            <a:r>
              <a:rPr lang="cs-CZ" sz="2800" dirty="0" err="1"/>
              <a:t>está</a:t>
            </a:r>
            <a:r>
              <a:rPr lang="cs-CZ" sz="2800" dirty="0"/>
              <a:t> en la playa.	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¿</a:t>
            </a:r>
            <a:r>
              <a:rPr lang="cs-CZ" sz="2800" b="1" dirty="0" err="1">
                <a:solidFill>
                  <a:schemeClr val="accent1">
                    <a:lumMod val="75000"/>
                  </a:schemeClr>
                </a:solidFill>
              </a:rPr>
              <a:t>Dónde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2800" b="1" dirty="0" err="1">
                <a:solidFill>
                  <a:schemeClr val="accent1">
                    <a:lumMod val="75000"/>
                  </a:schemeClr>
                </a:solidFill>
              </a:rPr>
              <a:t>está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 la </a:t>
            </a:r>
            <a:r>
              <a:rPr lang="cs-CZ" sz="2800" b="1" dirty="0" err="1">
                <a:solidFill>
                  <a:schemeClr val="accent1">
                    <a:lumMod val="75000"/>
                  </a:schemeClr>
                </a:solidFill>
              </a:rPr>
              <a:t>casa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?</a:t>
            </a:r>
          </a:p>
          <a:p>
            <a:pPr marL="0" indent="0">
              <a:buNone/>
            </a:pPr>
            <a:r>
              <a:rPr lang="cs-CZ" sz="2800" dirty="0"/>
              <a:t>En la playa </a:t>
            </a:r>
            <a:r>
              <a:rPr lang="cs-CZ" sz="2800" dirty="0" err="1"/>
              <a:t>hay</a:t>
            </a:r>
            <a:r>
              <a:rPr lang="cs-CZ" sz="2800" dirty="0"/>
              <a:t> una </a:t>
            </a:r>
            <a:r>
              <a:rPr lang="cs-CZ" sz="2800" dirty="0" err="1"/>
              <a:t>casa</a:t>
            </a:r>
            <a:r>
              <a:rPr lang="cs-CZ" sz="2800" dirty="0"/>
              <a:t>.	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¿</a:t>
            </a:r>
            <a:r>
              <a:rPr lang="cs-CZ" sz="2800" b="1" dirty="0" err="1">
                <a:solidFill>
                  <a:schemeClr val="accent1">
                    <a:lumMod val="75000"/>
                  </a:schemeClr>
                </a:solidFill>
              </a:rPr>
              <a:t>Qué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2800" b="1" dirty="0" err="1">
                <a:solidFill>
                  <a:schemeClr val="accent1">
                    <a:lumMod val="75000"/>
                  </a:schemeClr>
                </a:solidFill>
              </a:rPr>
              <a:t>hay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 en la playa?</a:t>
            </a:r>
          </a:p>
          <a:p>
            <a:pPr marL="0" indent="0">
              <a:buNone/>
            </a:pPr>
            <a:r>
              <a:rPr lang="cs-CZ" sz="2800" dirty="0"/>
              <a:t>La </a:t>
            </a:r>
            <a:r>
              <a:rPr lang="cs-CZ" sz="2800" dirty="0" err="1"/>
              <a:t>casa</a:t>
            </a:r>
            <a:r>
              <a:rPr lang="cs-CZ" sz="2800" dirty="0"/>
              <a:t> es grande.	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	¿</a:t>
            </a:r>
            <a:r>
              <a:rPr lang="cs-CZ" sz="2800" b="1" dirty="0" err="1">
                <a:solidFill>
                  <a:schemeClr val="accent1">
                    <a:lumMod val="75000"/>
                  </a:schemeClr>
                </a:solidFill>
              </a:rPr>
              <a:t>Cómo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 es la </a:t>
            </a:r>
            <a:r>
              <a:rPr lang="cs-CZ" sz="2800" b="1" dirty="0" err="1">
                <a:solidFill>
                  <a:schemeClr val="accent1">
                    <a:lumMod val="75000"/>
                  </a:schemeClr>
                </a:solidFill>
              </a:rPr>
              <a:t>casa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70725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88640"/>
            <a:ext cx="8147248" cy="64807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800" dirty="0"/>
              <a:t>Cvičení - zeptejte se na následující pojmy: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Např.	</a:t>
            </a:r>
            <a:r>
              <a:rPr lang="cs-CZ" sz="2800" b="1" dirty="0"/>
              <a:t>ROMÁNTICO	</a:t>
            </a:r>
          </a:p>
          <a:p>
            <a:pPr marL="0" indent="0">
              <a:buNone/>
            </a:pPr>
            <a:endParaRPr lang="cs-CZ" sz="2800" b="1" dirty="0"/>
          </a:p>
          <a:p>
            <a:pPr marL="0" indent="0">
              <a:buNone/>
            </a:pPr>
            <a:r>
              <a:rPr lang="cs-CZ" sz="2800" b="1" dirty="0"/>
              <a:t>MODERNO</a:t>
            </a:r>
          </a:p>
          <a:p>
            <a:pPr marL="0" indent="0">
              <a:buNone/>
            </a:pPr>
            <a:endParaRPr lang="cs-CZ" sz="2800" b="1" dirty="0"/>
          </a:p>
          <a:p>
            <a:pPr marL="0" indent="0">
              <a:buNone/>
            </a:pPr>
            <a:r>
              <a:rPr lang="cs-CZ" sz="2800" b="1" dirty="0"/>
              <a:t>EN EL CENTRO</a:t>
            </a:r>
          </a:p>
          <a:p>
            <a:pPr marL="0" indent="0">
              <a:buNone/>
            </a:pPr>
            <a:endParaRPr lang="cs-CZ" sz="2800" b="1" dirty="0"/>
          </a:p>
          <a:p>
            <a:pPr marL="0" indent="0">
              <a:buNone/>
            </a:pPr>
            <a:r>
              <a:rPr lang="cs-CZ" sz="2800" b="1" dirty="0"/>
              <a:t>BUENOS RESTAURANTES</a:t>
            </a:r>
          </a:p>
          <a:p>
            <a:pPr marL="0" indent="0">
              <a:buNone/>
            </a:pPr>
            <a:endParaRPr lang="cs-CZ" sz="2800" b="1" dirty="0"/>
          </a:p>
          <a:p>
            <a:pPr marL="0" indent="0">
              <a:buNone/>
            </a:pPr>
            <a:r>
              <a:rPr lang="cs-CZ" sz="2800" b="1" dirty="0"/>
              <a:t>EN ESPAŇA</a:t>
            </a:r>
          </a:p>
          <a:p>
            <a:pPr marL="0" indent="0">
              <a:buNone/>
            </a:pPr>
            <a:endParaRPr lang="cs-CZ" sz="2800" b="1" dirty="0"/>
          </a:p>
          <a:p>
            <a:pPr marL="0" indent="0">
              <a:buNone/>
            </a:pPr>
            <a:r>
              <a:rPr lang="cs-CZ" sz="2800" b="1" dirty="0"/>
              <a:t>MONTAŇAS	</a:t>
            </a:r>
          </a:p>
        </p:txBody>
      </p:sp>
      <p:sp>
        <p:nvSpPr>
          <p:cNvPr id="4" name="Ovál 3"/>
          <p:cNvSpPr/>
          <p:nvPr/>
        </p:nvSpPr>
        <p:spPr>
          <a:xfrm>
            <a:off x="4283968" y="837111"/>
            <a:ext cx="3024336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800" b="1" dirty="0">
                <a:solidFill>
                  <a:schemeClr val="tx1"/>
                </a:solidFill>
              </a:rPr>
              <a:t>¿</a:t>
            </a:r>
            <a:r>
              <a:rPr lang="cs-CZ" sz="2800" b="1" dirty="0" err="1">
                <a:solidFill>
                  <a:schemeClr val="tx1"/>
                </a:solidFill>
              </a:rPr>
              <a:t>cómo</a:t>
            </a:r>
            <a:r>
              <a:rPr lang="cs-CZ" sz="2800" b="1" dirty="0">
                <a:solidFill>
                  <a:schemeClr val="tx1"/>
                </a:solidFill>
              </a:rPr>
              <a:t> es?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5" name="Ovál 4"/>
          <p:cNvSpPr/>
          <p:nvPr/>
        </p:nvSpPr>
        <p:spPr>
          <a:xfrm>
            <a:off x="5437850" y="3891023"/>
            <a:ext cx="2880320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</a:rPr>
              <a:t>¿</a:t>
            </a:r>
            <a:r>
              <a:rPr lang="cs-CZ" sz="2800" b="1" dirty="0" err="1">
                <a:solidFill>
                  <a:schemeClr val="tx1"/>
                </a:solidFill>
              </a:rPr>
              <a:t>qué</a:t>
            </a:r>
            <a:r>
              <a:rPr lang="cs-CZ" sz="2800" b="1" dirty="0">
                <a:solidFill>
                  <a:schemeClr val="tx1"/>
                </a:solidFill>
              </a:rPr>
              <a:t> </a:t>
            </a:r>
            <a:r>
              <a:rPr lang="cs-CZ" sz="2800" b="1" dirty="0" err="1">
                <a:solidFill>
                  <a:schemeClr val="tx1"/>
                </a:solidFill>
              </a:rPr>
              <a:t>hay</a:t>
            </a:r>
            <a:r>
              <a:rPr lang="cs-CZ" sz="2800" b="1" dirty="0">
                <a:solidFill>
                  <a:schemeClr val="tx1"/>
                </a:solidFill>
              </a:rPr>
              <a:t>?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6" name="Ovál 5"/>
          <p:cNvSpPr/>
          <p:nvPr/>
        </p:nvSpPr>
        <p:spPr>
          <a:xfrm>
            <a:off x="4067944" y="2852936"/>
            <a:ext cx="3744416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</a:rPr>
              <a:t>¿</a:t>
            </a:r>
            <a:r>
              <a:rPr lang="cs-CZ" sz="2800" b="1" dirty="0" err="1">
                <a:solidFill>
                  <a:schemeClr val="tx1"/>
                </a:solidFill>
              </a:rPr>
              <a:t>dónde</a:t>
            </a:r>
            <a:r>
              <a:rPr lang="cs-CZ" sz="2800" b="1" dirty="0">
                <a:solidFill>
                  <a:schemeClr val="tx1"/>
                </a:solidFill>
              </a:rPr>
              <a:t> </a:t>
            </a:r>
            <a:r>
              <a:rPr lang="cs-CZ" sz="2800" b="1" dirty="0" err="1">
                <a:solidFill>
                  <a:schemeClr val="tx1"/>
                </a:solidFill>
              </a:rPr>
              <a:t>está</a:t>
            </a:r>
            <a:r>
              <a:rPr lang="cs-CZ" sz="2800" b="1" dirty="0">
                <a:solidFill>
                  <a:schemeClr val="tx1"/>
                </a:solidFill>
              </a:rPr>
              <a:t>?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7" name="Ovál 6"/>
          <p:cNvSpPr/>
          <p:nvPr/>
        </p:nvSpPr>
        <p:spPr>
          <a:xfrm>
            <a:off x="3563888" y="5718986"/>
            <a:ext cx="3024336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</a:rPr>
              <a:t>¿</a:t>
            </a:r>
            <a:r>
              <a:rPr lang="cs-CZ" sz="2800" b="1" dirty="0" err="1">
                <a:solidFill>
                  <a:schemeClr val="tx1"/>
                </a:solidFill>
              </a:rPr>
              <a:t>qué</a:t>
            </a:r>
            <a:r>
              <a:rPr lang="cs-CZ" sz="2800" b="1" dirty="0">
                <a:solidFill>
                  <a:schemeClr val="tx1"/>
                </a:solidFill>
              </a:rPr>
              <a:t> </a:t>
            </a:r>
            <a:r>
              <a:rPr lang="cs-CZ" sz="2800" b="1" dirty="0" err="1">
                <a:solidFill>
                  <a:schemeClr val="tx1"/>
                </a:solidFill>
              </a:rPr>
              <a:t>hay</a:t>
            </a:r>
            <a:r>
              <a:rPr lang="cs-CZ" sz="2800" b="1" dirty="0">
                <a:solidFill>
                  <a:schemeClr val="tx1"/>
                </a:solidFill>
              </a:rPr>
              <a:t>?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8" name="Ovál 7"/>
          <p:cNvSpPr/>
          <p:nvPr/>
        </p:nvSpPr>
        <p:spPr>
          <a:xfrm>
            <a:off x="3203848" y="4856205"/>
            <a:ext cx="3744416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</a:rPr>
              <a:t>¿</a:t>
            </a:r>
            <a:r>
              <a:rPr lang="cs-CZ" sz="2800" b="1" dirty="0" err="1">
                <a:solidFill>
                  <a:schemeClr val="tx1"/>
                </a:solidFill>
              </a:rPr>
              <a:t>dónde</a:t>
            </a:r>
            <a:r>
              <a:rPr lang="cs-CZ" sz="2800" b="1" dirty="0">
                <a:solidFill>
                  <a:schemeClr val="tx1"/>
                </a:solidFill>
              </a:rPr>
              <a:t> </a:t>
            </a:r>
            <a:r>
              <a:rPr lang="cs-CZ" sz="2800" b="1" dirty="0" err="1">
                <a:solidFill>
                  <a:schemeClr val="tx1"/>
                </a:solidFill>
              </a:rPr>
              <a:t>está</a:t>
            </a:r>
            <a:r>
              <a:rPr lang="cs-CZ" sz="2800" b="1" dirty="0">
                <a:solidFill>
                  <a:schemeClr val="tx1"/>
                </a:solidFill>
              </a:rPr>
              <a:t>?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9" name="Ovál 8"/>
          <p:cNvSpPr/>
          <p:nvPr/>
        </p:nvSpPr>
        <p:spPr>
          <a:xfrm>
            <a:off x="3419872" y="1988840"/>
            <a:ext cx="3024336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</a:rPr>
              <a:t>¿</a:t>
            </a:r>
            <a:r>
              <a:rPr lang="cs-CZ" sz="2800" b="1" dirty="0" err="1">
                <a:solidFill>
                  <a:schemeClr val="tx1"/>
                </a:solidFill>
              </a:rPr>
              <a:t>cómo</a:t>
            </a:r>
            <a:r>
              <a:rPr lang="cs-CZ" sz="2800" b="1" dirty="0">
                <a:solidFill>
                  <a:schemeClr val="tx1"/>
                </a:solidFill>
              </a:rPr>
              <a:t> es?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6633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16632"/>
            <a:ext cx="7920880" cy="65527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800" b="1" dirty="0"/>
              <a:t>UN LAGO</a:t>
            </a:r>
          </a:p>
          <a:p>
            <a:pPr marL="0" indent="0">
              <a:buNone/>
            </a:pPr>
            <a:endParaRPr lang="cs-CZ" sz="2800" b="1" dirty="0"/>
          </a:p>
          <a:p>
            <a:pPr marL="0" indent="0">
              <a:buNone/>
            </a:pPr>
            <a:r>
              <a:rPr lang="cs-CZ" sz="2800" b="1" dirty="0"/>
              <a:t>CERCA DE MADRID</a:t>
            </a:r>
          </a:p>
          <a:p>
            <a:pPr marL="0" indent="0">
              <a:buNone/>
            </a:pPr>
            <a:endParaRPr lang="cs-CZ" sz="2800" b="1" dirty="0"/>
          </a:p>
          <a:p>
            <a:pPr marL="0" indent="0">
              <a:buNone/>
            </a:pPr>
            <a:r>
              <a:rPr lang="cs-CZ" sz="2800" b="1" dirty="0"/>
              <a:t>INTERESANTE</a:t>
            </a:r>
          </a:p>
          <a:p>
            <a:pPr marL="0" indent="0">
              <a:buNone/>
            </a:pPr>
            <a:endParaRPr lang="cs-CZ" sz="2800" b="1" dirty="0"/>
          </a:p>
          <a:p>
            <a:pPr marL="0" indent="0">
              <a:buNone/>
            </a:pPr>
            <a:r>
              <a:rPr lang="cs-CZ" sz="2800" b="1" dirty="0"/>
              <a:t>RUIDO</a:t>
            </a:r>
          </a:p>
          <a:p>
            <a:pPr marL="0" indent="0">
              <a:buNone/>
            </a:pPr>
            <a:endParaRPr lang="cs-CZ" sz="2800" b="1" dirty="0"/>
          </a:p>
          <a:p>
            <a:pPr marL="0" indent="0">
              <a:buNone/>
            </a:pPr>
            <a:r>
              <a:rPr lang="cs-CZ" sz="2800" b="1" dirty="0"/>
              <a:t>UN RÍO</a:t>
            </a:r>
          </a:p>
          <a:p>
            <a:pPr marL="0" indent="0">
              <a:buNone/>
            </a:pPr>
            <a:endParaRPr lang="cs-CZ" sz="2800" b="1" dirty="0"/>
          </a:p>
          <a:p>
            <a:pPr marL="0" indent="0">
              <a:buNone/>
            </a:pPr>
            <a:r>
              <a:rPr lang="cs-CZ" sz="2800" b="1" dirty="0"/>
              <a:t>EN LA PLAYA</a:t>
            </a:r>
          </a:p>
          <a:p>
            <a:pPr marL="0" indent="0">
              <a:buNone/>
            </a:pPr>
            <a:endParaRPr lang="cs-CZ" sz="2800" b="1" dirty="0"/>
          </a:p>
          <a:p>
            <a:pPr marL="0" indent="0">
              <a:buNone/>
            </a:pPr>
            <a:r>
              <a:rPr lang="cs-CZ" sz="2800" b="1" dirty="0"/>
              <a:t>UNA PLAYA</a:t>
            </a:r>
          </a:p>
        </p:txBody>
      </p:sp>
      <p:sp>
        <p:nvSpPr>
          <p:cNvPr id="4" name="Ovál 3"/>
          <p:cNvSpPr/>
          <p:nvPr/>
        </p:nvSpPr>
        <p:spPr>
          <a:xfrm>
            <a:off x="4644008" y="70224"/>
            <a:ext cx="2952328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</a:rPr>
              <a:t>¿</a:t>
            </a:r>
            <a:r>
              <a:rPr lang="cs-CZ" sz="2800" b="1" dirty="0" err="1">
                <a:solidFill>
                  <a:schemeClr val="tx1"/>
                </a:solidFill>
              </a:rPr>
              <a:t>qué</a:t>
            </a:r>
            <a:r>
              <a:rPr lang="cs-CZ" sz="2800" b="1" dirty="0">
                <a:solidFill>
                  <a:schemeClr val="tx1"/>
                </a:solidFill>
              </a:rPr>
              <a:t> </a:t>
            </a:r>
            <a:r>
              <a:rPr lang="cs-CZ" sz="2800" b="1" dirty="0" err="1">
                <a:solidFill>
                  <a:schemeClr val="tx1"/>
                </a:solidFill>
              </a:rPr>
              <a:t>hay</a:t>
            </a:r>
            <a:r>
              <a:rPr lang="cs-CZ" sz="2800" b="1" dirty="0">
                <a:solidFill>
                  <a:schemeClr val="tx1"/>
                </a:solidFill>
              </a:rPr>
              <a:t>?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5" name="Ovál 4"/>
          <p:cNvSpPr/>
          <p:nvPr/>
        </p:nvSpPr>
        <p:spPr>
          <a:xfrm>
            <a:off x="4644008" y="1124744"/>
            <a:ext cx="3744416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</a:rPr>
              <a:t>¿</a:t>
            </a:r>
            <a:r>
              <a:rPr lang="cs-CZ" sz="2800" b="1" dirty="0" err="1">
                <a:solidFill>
                  <a:schemeClr val="tx1"/>
                </a:solidFill>
              </a:rPr>
              <a:t>dónde</a:t>
            </a:r>
            <a:r>
              <a:rPr lang="cs-CZ" sz="2800" b="1" dirty="0">
                <a:solidFill>
                  <a:schemeClr val="tx1"/>
                </a:solidFill>
              </a:rPr>
              <a:t> </a:t>
            </a:r>
            <a:r>
              <a:rPr lang="cs-CZ" sz="2800" b="1" dirty="0" err="1">
                <a:solidFill>
                  <a:schemeClr val="tx1"/>
                </a:solidFill>
              </a:rPr>
              <a:t>está</a:t>
            </a:r>
            <a:r>
              <a:rPr lang="cs-CZ" sz="2800" b="1" dirty="0">
                <a:solidFill>
                  <a:schemeClr val="tx1"/>
                </a:solidFill>
              </a:rPr>
              <a:t>?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6" name="Ovál 5"/>
          <p:cNvSpPr/>
          <p:nvPr/>
        </p:nvSpPr>
        <p:spPr>
          <a:xfrm>
            <a:off x="4644008" y="1988840"/>
            <a:ext cx="3600400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</a:rPr>
              <a:t>¿</a:t>
            </a:r>
            <a:r>
              <a:rPr lang="cs-CZ" sz="2800" b="1" dirty="0" err="1">
                <a:solidFill>
                  <a:schemeClr val="tx1"/>
                </a:solidFill>
              </a:rPr>
              <a:t>cómo</a:t>
            </a:r>
            <a:r>
              <a:rPr lang="cs-CZ" sz="2800" b="1" dirty="0">
                <a:solidFill>
                  <a:schemeClr val="tx1"/>
                </a:solidFill>
              </a:rPr>
              <a:t> es?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7" name="Ovál 6"/>
          <p:cNvSpPr/>
          <p:nvPr/>
        </p:nvSpPr>
        <p:spPr>
          <a:xfrm>
            <a:off x="4644008" y="3140968"/>
            <a:ext cx="3384376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</a:rPr>
              <a:t>¿</a:t>
            </a:r>
            <a:r>
              <a:rPr lang="cs-CZ" sz="2800" b="1" dirty="0" err="1">
                <a:solidFill>
                  <a:schemeClr val="tx1"/>
                </a:solidFill>
              </a:rPr>
              <a:t>qué</a:t>
            </a:r>
            <a:r>
              <a:rPr lang="cs-CZ" sz="2800" b="1" dirty="0">
                <a:solidFill>
                  <a:schemeClr val="tx1"/>
                </a:solidFill>
              </a:rPr>
              <a:t> </a:t>
            </a:r>
            <a:r>
              <a:rPr lang="cs-CZ" sz="2800" b="1" dirty="0" err="1">
                <a:solidFill>
                  <a:schemeClr val="tx1"/>
                </a:solidFill>
              </a:rPr>
              <a:t>hay</a:t>
            </a:r>
            <a:r>
              <a:rPr lang="cs-CZ" sz="2800" b="1" dirty="0">
                <a:solidFill>
                  <a:schemeClr val="tx1"/>
                </a:solidFill>
              </a:rPr>
              <a:t>?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8" name="Ovál 7"/>
          <p:cNvSpPr/>
          <p:nvPr/>
        </p:nvSpPr>
        <p:spPr>
          <a:xfrm>
            <a:off x="4614083" y="4077072"/>
            <a:ext cx="316835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</a:rPr>
              <a:t>¿</a:t>
            </a:r>
            <a:r>
              <a:rPr lang="cs-CZ" sz="2800" b="1" dirty="0" err="1">
                <a:solidFill>
                  <a:schemeClr val="tx1"/>
                </a:solidFill>
              </a:rPr>
              <a:t>qué</a:t>
            </a:r>
            <a:r>
              <a:rPr lang="cs-CZ" sz="2800" b="1" dirty="0">
                <a:solidFill>
                  <a:schemeClr val="tx1"/>
                </a:solidFill>
              </a:rPr>
              <a:t> </a:t>
            </a:r>
            <a:r>
              <a:rPr lang="cs-CZ" sz="2800" b="1" dirty="0" err="1">
                <a:solidFill>
                  <a:schemeClr val="tx1"/>
                </a:solidFill>
              </a:rPr>
              <a:t>hay</a:t>
            </a:r>
            <a:r>
              <a:rPr lang="cs-CZ" sz="2800" b="1" dirty="0">
                <a:solidFill>
                  <a:schemeClr val="tx1"/>
                </a:solidFill>
              </a:rPr>
              <a:t>?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" name="Ovál 8"/>
          <p:cNvSpPr/>
          <p:nvPr/>
        </p:nvSpPr>
        <p:spPr>
          <a:xfrm>
            <a:off x="4563330" y="5034461"/>
            <a:ext cx="3600400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</a:rPr>
              <a:t>¿</a:t>
            </a:r>
            <a:r>
              <a:rPr lang="cs-CZ" sz="2800" b="1" dirty="0" err="1">
                <a:solidFill>
                  <a:schemeClr val="tx1"/>
                </a:solidFill>
              </a:rPr>
              <a:t>dónde</a:t>
            </a:r>
            <a:r>
              <a:rPr lang="cs-CZ" sz="2800" b="1" dirty="0">
                <a:solidFill>
                  <a:schemeClr val="tx1"/>
                </a:solidFill>
              </a:rPr>
              <a:t> </a:t>
            </a:r>
            <a:r>
              <a:rPr lang="cs-CZ" sz="2800" b="1" dirty="0" err="1">
                <a:solidFill>
                  <a:schemeClr val="tx1"/>
                </a:solidFill>
              </a:rPr>
              <a:t>está</a:t>
            </a:r>
            <a:r>
              <a:rPr lang="cs-CZ" sz="2800" b="1" dirty="0">
                <a:solidFill>
                  <a:schemeClr val="tx1"/>
                </a:solidFill>
              </a:rPr>
              <a:t>?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0" name="Ovál 9"/>
          <p:cNvSpPr/>
          <p:nvPr/>
        </p:nvSpPr>
        <p:spPr>
          <a:xfrm>
            <a:off x="4434063" y="6036515"/>
            <a:ext cx="352839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</a:rPr>
              <a:t>¿</a:t>
            </a:r>
            <a:r>
              <a:rPr lang="cs-CZ" sz="2800" b="1" dirty="0" err="1">
                <a:solidFill>
                  <a:schemeClr val="tx1"/>
                </a:solidFill>
              </a:rPr>
              <a:t>qué</a:t>
            </a:r>
            <a:r>
              <a:rPr lang="cs-CZ" sz="2800" b="1" dirty="0">
                <a:solidFill>
                  <a:schemeClr val="tx1"/>
                </a:solidFill>
              </a:rPr>
              <a:t> </a:t>
            </a:r>
            <a:r>
              <a:rPr lang="cs-CZ" sz="2800" b="1" dirty="0" err="1">
                <a:solidFill>
                  <a:schemeClr val="tx1"/>
                </a:solidFill>
              </a:rPr>
              <a:t>hay</a:t>
            </a:r>
            <a:r>
              <a:rPr lang="cs-CZ" sz="2800" b="1" dirty="0">
                <a:solidFill>
                  <a:schemeClr val="tx1"/>
                </a:solidFill>
              </a:rPr>
              <a:t>?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0134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r>
              <a:rPr lang="cs-CZ" b="1" dirty="0" err="1">
                <a:solidFill>
                  <a:schemeClr val="tx1"/>
                </a:solidFill>
              </a:rPr>
              <a:t>Escoge</a:t>
            </a:r>
            <a:r>
              <a:rPr lang="cs-CZ" b="1" dirty="0">
                <a:solidFill>
                  <a:schemeClr val="tx1"/>
                </a:solidFill>
              </a:rPr>
              <a:t> las </a:t>
            </a:r>
            <a:r>
              <a:rPr lang="cs-CZ" b="1" dirty="0" err="1">
                <a:solidFill>
                  <a:schemeClr val="tx1"/>
                </a:solidFill>
              </a:rPr>
              <a:t>expresiones</a:t>
            </a:r>
            <a:r>
              <a:rPr lang="cs-CZ" b="1" dirty="0">
                <a:solidFill>
                  <a:schemeClr val="tx1"/>
                </a:solidFill>
              </a:rPr>
              <a:t> </a:t>
            </a:r>
            <a:r>
              <a:rPr lang="cs-CZ" b="1" dirty="0" err="1">
                <a:solidFill>
                  <a:schemeClr val="tx1"/>
                </a:solidFill>
              </a:rPr>
              <a:t>correctas</a:t>
            </a:r>
            <a:r>
              <a:rPr lang="cs-CZ" b="1" dirty="0">
                <a:solidFill>
                  <a:schemeClr val="tx1"/>
                </a:solidFill>
              </a:rPr>
              <a:t>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467600" cy="5277200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/>
              <a:t>¿</a:t>
            </a:r>
            <a:r>
              <a:rPr lang="cs-CZ" sz="3200" b="1" dirty="0"/>
              <a:t>QUÉ HAY?</a:t>
            </a:r>
          </a:p>
          <a:p>
            <a:pPr marL="0" indent="0">
              <a:buNone/>
            </a:pPr>
            <a:endParaRPr lang="cs-CZ" sz="3200" b="1" dirty="0"/>
          </a:p>
          <a:p>
            <a:pPr marL="0" indent="0">
              <a:buNone/>
            </a:pPr>
            <a:endParaRPr lang="cs-CZ" b="1" dirty="0"/>
          </a:p>
        </p:txBody>
      </p:sp>
      <p:sp>
        <p:nvSpPr>
          <p:cNvPr id="4" name="Ovál 3"/>
          <p:cNvSpPr/>
          <p:nvPr/>
        </p:nvSpPr>
        <p:spPr>
          <a:xfrm>
            <a:off x="683568" y="1873882"/>
            <a:ext cx="3816424" cy="1008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</a:rPr>
              <a:t>EN LA PLAYA</a:t>
            </a:r>
          </a:p>
        </p:txBody>
      </p:sp>
      <p:sp>
        <p:nvSpPr>
          <p:cNvPr id="5" name="Ovál 4"/>
          <p:cNvSpPr/>
          <p:nvPr/>
        </p:nvSpPr>
        <p:spPr>
          <a:xfrm>
            <a:off x="3383868" y="1412776"/>
            <a:ext cx="3492388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</a:rPr>
              <a:t>ROMÁNTICO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6" name="Ovál 5"/>
          <p:cNvSpPr/>
          <p:nvPr/>
        </p:nvSpPr>
        <p:spPr>
          <a:xfrm>
            <a:off x="5832140" y="1052736"/>
            <a:ext cx="2952328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</a:rPr>
              <a:t>UN HOTEL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7" name="Ovál 6"/>
          <p:cNvSpPr/>
          <p:nvPr/>
        </p:nvSpPr>
        <p:spPr>
          <a:xfrm>
            <a:off x="4644008" y="2232188"/>
            <a:ext cx="3870430" cy="1008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</a:rPr>
              <a:t>INTERESANTE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8" name="Ovál 7"/>
          <p:cNvSpPr/>
          <p:nvPr/>
        </p:nvSpPr>
        <p:spPr>
          <a:xfrm>
            <a:off x="683568" y="3240300"/>
            <a:ext cx="5760640" cy="7647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</a:rPr>
              <a:t>LEJOS DEL CENTRO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9" name="Ovál 8"/>
          <p:cNvSpPr/>
          <p:nvPr/>
        </p:nvSpPr>
        <p:spPr>
          <a:xfrm>
            <a:off x="5271487" y="3976883"/>
            <a:ext cx="3510390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</a:rPr>
              <a:t>TRANQUILO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10" name="Ovál 9"/>
          <p:cNvSpPr/>
          <p:nvPr/>
        </p:nvSpPr>
        <p:spPr>
          <a:xfrm>
            <a:off x="323528" y="4221088"/>
            <a:ext cx="511256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</a:rPr>
              <a:t>CASAS BLANCAS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11" name="Ovál 10"/>
          <p:cNvSpPr/>
          <p:nvPr/>
        </p:nvSpPr>
        <p:spPr>
          <a:xfrm>
            <a:off x="5941906" y="4793724"/>
            <a:ext cx="2248955" cy="1008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</a:rPr>
              <a:t>UN RÍO</a:t>
            </a:r>
          </a:p>
        </p:txBody>
      </p:sp>
      <p:sp>
        <p:nvSpPr>
          <p:cNvPr id="12" name="Ovál 11"/>
          <p:cNvSpPr/>
          <p:nvPr/>
        </p:nvSpPr>
        <p:spPr>
          <a:xfrm>
            <a:off x="903060" y="5085184"/>
            <a:ext cx="4100988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</a:rPr>
              <a:t>MUCHO RUIDO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13" name="Ovál 12"/>
          <p:cNvSpPr/>
          <p:nvPr/>
        </p:nvSpPr>
        <p:spPr>
          <a:xfrm>
            <a:off x="4211960" y="5801836"/>
            <a:ext cx="3312368" cy="7955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</a:rPr>
              <a:t>MODERNO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8240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5" dur="2000" fill="hold"/>
                                        <p:tgtEl>
                                          <p:spTgt spid="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9" dur="2000" fill="hold"/>
                                        <p:tgtEl>
                                          <p:spTgt spid="1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3" dur="2000" fill="hold"/>
                                        <p:tgtEl>
                                          <p:spTgt spid="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Popis: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19256" cy="4873752"/>
          </a:xfrm>
        </p:spPr>
        <p:txBody>
          <a:bodyPr/>
          <a:lstStyle/>
          <a:p>
            <a:r>
              <a:rPr lang="cs-CZ" dirty="0"/>
              <a:t>Po vysvětlení problematiky a uvedení příkladů následuje procvičení.</a:t>
            </a:r>
          </a:p>
          <a:p>
            <a:r>
              <a:rPr lang="cs-CZ" dirty="0"/>
              <a:t>Studenti se vyjádří. Následuje kliknutí a poté se objeví správné řešení.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7291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424936" cy="1872208"/>
          </a:xfrm>
        </p:spPr>
        <p:txBody>
          <a:bodyPr>
            <a:noAutofit/>
          </a:bodyPr>
          <a:lstStyle/>
          <a:p>
            <a:pPr algn="ctr"/>
            <a:r>
              <a:rPr lang="cs-CZ" sz="4000" b="1" dirty="0">
                <a:solidFill>
                  <a:schemeClr val="tx1"/>
                </a:solidFill>
              </a:rPr>
              <a:t>ser, </a:t>
            </a:r>
            <a:r>
              <a:rPr lang="cs-CZ" sz="4000" b="1" dirty="0" err="1">
                <a:solidFill>
                  <a:schemeClr val="tx1"/>
                </a:solidFill>
              </a:rPr>
              <a:t>estar</a:t>
            </a:r>
            <a:r>
              <a:rPr lang="cs-CZ" sz="4000" b="1" dirty="0">
                <a:solidFill>
                  <a:schemeClr val="tx1"/>
                </a:solidFill>
              </a:rPr>
              <a:t> a </a:t>
            </a:r>
            <a:r>
              <a:rPr lang="cs-CZ" sz="4000" b="1" dirty="0" err="1">
                <a:solidFill>
                  <a:schemeClr val="tx1"/>
                </a:solidFill>
              </a:rPr>
              <a:t>haber</a:t>
            </a:r>
            <a:r>
              <a:rPr lang="cs-CZ" sz="4000" b="1" dirty="0">
                <a:solidFill>
                  <a:schemeClr val="tx1"/>
                </a:solidFill>
              </a:rPr>
              <a:t> mají v češtině význam „být“.</a:t>
            </a:r>
            <a:br>
              <a:rPr lang="cs-CZ" sz="40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sz="3600" b="1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818716"/>
            <a:ext cx="8424936" cy="50405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sloveso </a:t>
            </a:r>
            <a:r>
              <a:rPr lang="cs-CZ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HABER - </a:t>
            </a:r>
            <a:r>
              <a:rPr lang="cs-CZ" sz="3200" dirty="0"/>
              <a:t>Jako významové sloveso se nečasuje. Má pouze jeden tvar – </a:t>
            </a:r>
            <a:r>
              <a:rPr lang="cs-CZ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HAY.</a:t>
            </a:r>
          </a:p>
          <a:p>
            <a:pPr marL="0" indent="0" algn="just">
              <a:buNone/>
            </a:pP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2800" dirty="0"/>
              <a:t>Vyjadřuje </a:t>
            </a:r>
            <a:r>
              <a:rPr lang="cs-CZ" sz="2800" b="1" dirty="0"/>
              <a:t>EXISTENCI</a:t>
            </a:r>
            <a:r>
              <a:rPr lang="cs-CZ" sz="2800" dirty="0"/>
              <a:t> něčeho:</a:t>
            </a:r>
          </a:p>
          <a:p>
            <a:pPr marL="0" indent="0" algn="just">
              <a:buNone/>
            </a:pPr>
            <a:endParaRPr lang="cs-CZ" sz="2800" dirty="0"/>
          </a:p>
          <a:p>
            <a:pPr marL="0" indent="0" algn="just">
              <a:buNone/>
            </a:pP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¿</a:t>
            </a:r>
            <a:r>
              <a:rPr lang="cs-CZ" sz="2800" b="1" dirty="0" err="1">
                <a:solidFill>
                  <a:schemeClr val="accent1">
                    <a:lumMod val="75000"/>
                  </a:schemeClr>
                </a:solidFill>
              </a:rPr>
              <a:t>Hay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 pan?</a:t>
            </a:r>
            <a:r>
              <a:rPr lang="cs-CZ" sz="2800" dirty="0"/>
              <a:t>			Je chleba?</a:t>
            </a:r>
          </a:p>
          <a:p>
            <a:pPr marL="0" indent="0" algn="just">
              <a:buNone/>
            </a:pP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¿</a:t>
            </a:r>
            <a:r>
              <a:rPr lang="cs-CZ" sz="2800" b="1" dirty="0" err="1">
                <a:solidFill>
                  <a:schemeClr val="accent1">
                    <a:lumMod val="75000"/>
                  </a:schemeClr>
                </a:solidFill>
              </a:rPr>
              <a:t>Hay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2800" b="1" dirty="0" err="1">
                <a:solidFill>
                  <a:schemeClr val="accent1">
                    <a:lumMod val="75000"/>
                  </a:schemeClr>
                </a:solidFill>
              </a:rPr>
              <a:t>algo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2800" b="1" dirty="0" err="1">
                <a:solidFill>
                  <a:schemeClr val="accent1">
                    <a:lumMod val="75000"/>
                  </a:schemeClr>
                </a:solidFill>
              </a:rPr>
              <a:t>nuevo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?</a:t>
            </a:r>
            <a:r>
              <a:rPr lang="cs-CZ" sz="2800" dirty="0"/>
              <a:t>	Je něco nového? </a:t>
            </a:r>
          </a:p>
          <a:p>
            <a:pPr marL="0" indent="0" algn="just">
              <a:buNone/>
            </a:pP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  No </a:t>
            </a:r>
            <a:r>
              <a:rPr lang="cs-CZ" sz="2800" b="1" dirty="0" err="1">
                <a:solidFill>
                  <a:schemeClr val="accent1">
                    <a:lumMod val="75000"/>
                  </a:schemeClr>
                </a:solidFill>
              </a:rPr>
              <a:t>hay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2800" b="1" dirty="0" err="1">
                <a:solidFill>
                  <a:schemeClr val="accent1">
                    <a:lumMod val="75000"/>
                  </a:schemeClr>
                </a:solidFill>
              </a:rPr>
              <a:t>problema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.</a:t>
            </a:r>
            <a:r>
              <a:rPr lang="cs-CZ" sz="2800" dirty="0"/>
              <a:t>	Není žádný problém.	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9061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8363272" cy="6192688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sz="2800" dirty="0"/>
              <a:t>Lokalizuje nějaký </a:t>
            </a:r>
            <a:r>
              <a:rPr lang="cs-CZ" sz="2800" b="1" dirty="0"/>
              <a:t>neznámý předmět</a:t>
            </a:r>
            <a:r>
              <a:rPr lang="cs-CZ" sz="2800" dirty="0"/>
              <a:t>. </a:t>
            </a:r>
          </a:p>
          <a:p>
            <a:pPr marL="0" indent="0" algn="just">
              <a:buNone/>
            </a:pPr>
            <a:r>
              <a:rPr lang="cs-CZ" sz="2800" dirty="0"/>
              <a:t>Protože daný předmět (věc, osoba) je neznámý a doposud nezmíněný, tak po </a:t>
            </a:r>
            <a:r>
              <a:rPr lang="cs-CZ" sz="2800" dirty="0" err="1"/>
              <a:t>hay</a:t>
            </a:r>
            <a:r>
              <a:rPr lang="cs-CZ" sz="2800" dirty="0"/>
              <a:t> není nikdy určitý člen.</a:t>
            </a:r>
          </a:p>
          <a:p>
            <a:pPr marL="0" indent="0" algn="just">
              <a:buNone/>
            </a:pPr>
            <a:endParaRPr lang="cs-CZ" sz="2800" dirty="0"/>
          </a:p>
          <a:p>
            <a:pPr marL="0" indent="0" algn="just">
              <a:buNone/>
            </a:pP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¿</a:t>
            </a:r>
            <a:r>
              <a:rPr lang="cs-CZ" sz="2800" b="1" dirty="0" err="1">
                <a:solidFill>
                  <a:schemeClr val="accent1">
                    <a:lumMod val="75000"/>
                  </a:schemeClr>
                </a:solidFill>
              </a:rPr>
              <a:t>Hay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2800" b="1" dirty="0" err="1">
                <a:solidFill>
                  <a:schemeClr val="accent1">
                    <a:lumMod val="75000"/>
                  </a:schemeClr>
                </a:solidFill>
              </a:rPr>
              <a:t>un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2800" b="1" dirty="0" err="1">
                <a:solidFill>
                  <a:schemeClr val="accent1">
                    <a:lumMod val="75000"/>
                  </a:schemeClr>
                </a:solidFill>
              </a:rPr>
              <a:t>supermercado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2800" b="1" dirty="0" err="1">
                <a:solidFill>
                  <a:schemeClr val="accent1">
                    <a:lumMod val="75000"/>
                  </a:schemeClr>
                </a:solidFill>
              </a:rPr>
              <a:t>por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2800" b="1" dirty="0" err="1">
                <a:solidFill>
                  <a:schemeClr val="accent1">
                    <a:lumMod val="75000"/>
                  </a:schemeClr>
                </a:solidFill>
              </a:rPr>
              <a:t>aquí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? - </a:t>
            </a:r>
            <a:r>
              <a:rPr lang="cs-CZ" sz="2800" b="1" dirty="0" err="1">
                <a:solidFill>
                  <a:schemeClr val="accent1">
                    <a:lumMod val="75000"/>
                  </a:schemeClr>
                </a:solidFill>
              </a:rPr>
              <a:t>Sí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cs-CZ" sz="2800" b="1" dirty="0" err="1">
                <a:solidFill>
                  <a:schemeClr val="accent1">
                    <a:lumMod val="75000"/>
                  </a:schemeClr>
                </a:solidFill>
              </a:rPr>
              <a:t>hay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2800" b="1" dirty="0" err="1">
                <a:solidFill>
                  <a:schemeClr val="accent1">
                    <a:lumMod val="75000"/>
                  </a:schemeClr>
                </a:solidFill>
              </a:rPr>
              <a:t>uno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cs-CZ" sz="2800" dirty="0"/>
              <a:t>Je tady nějaká samoobsluha? Ano, je.</a:t>
            </a:r>
          </a:p>
          <a:p>
            <a:pPr marL="0" indent="0" algn="just">
              <a:buNone/>
            </a:pP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¿</a:t>
            </a:r>
            <a:r>
              <a:rPr lang="cs-CZ" sz="2800" b="1" dirty="0" err="1">
                <a:solidFill>
                  <a:schemeClr val="accent1">
                    <a:lumMod val="75000"/>
                  </a:schemeClr>
                </a:solidFill>
              </a:rPr>
              <a:t>Qué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2800" b="1" dirty="0" err="1">
                <a:solidFill>
                  <a:schemeClr val="accent1">
                    <a:lumMod val="75000"/>
                  </a:schemeClr>
                </a:solidFill>
              </a:rPr>
              <a:t>hay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 en el </a:t>
            </a:r>
            <a:r>
              <a:rPr lang="cs-CZ" sz="2800" b="1" dirty="0" err="1">
                <a:solidFill>
                  <a:schemeClr val="accent1">
                    <a:lumMod val="75000"/>
                  </a:schemeClr>
                </a:solidFill>
              </a:rPr>
              <a:t>armario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? </a:t>
            </a:r>
            <a:r>
              <a:rPr lang="cs-CZ" sz="2800" b="1" i="1" dirty="0">
                <a:solidFill>
                  <a:schemeClr val="accent1">
                    <a:lumMod val="75000"/>
                  </a:schemeClr>
                </a:solidFill>
              </a:rPr>
              <a:t>– </a:t>
            </a:r>
            <a:r>
              <a:rPr lang="cs-CZ" sz="2800" b="1" dirty="0" err="1">
                <a:solidFill>
                  <a:schemeClr val="accent1">
                    <a:lumMod val="75000"/>
                  </a:schemeClr>
                </a:solidFill>
              </a:rPr>
              <a:t>Hay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 ropa.</a:t>
            </a:r>
          </a:p>
          <a:p>
            <a:pPr marL="0" indent="0" algn="just">
              <a:buNone/>
            </a:pPr>
            <a:r>
              <a:rPr lang="cs-CZ" sz="2800" dirty="0"/>
              <a:t>Co je ve skříni? – Oblečení.</a:t>
            </a:r>
          </a:p>
          <a:p>
            <a:pPr marL="0" indent="0" algn="just">
              <a:buNone/>
            </a:pP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Al </a:t>
            </a:r>
            <a:r>
              <a:rPr lang="cs-CZ" sz="2800" b="1" dirty="0" err="1">
                <a:solidFill>
                  <a:schemeClr val="accent1">
                    <a:lumMod val="75000"/>
                  </a:schemeClr>
                </a:solidFill>
              </a:rPr>
              <a:t>lado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 de mi </a:t>
            </a:r>
            <a:r>
              <a:rPr lang="cs-CZ" sz="2800" b="1" dirty="0" err="1">
                <a:solidFill>
                  <a:schemeClr val="accent1">
                    <a:lumMod val="75000"/>
                  </a:schemeClr>
                </a:solidFill>
              </a:rPr>
              <a:t>casa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2800" b="1" dirty="0" err="1">
                <a:solidFill>
                  <a:schemeClr val="accent1">
                    <a:lumMod val="75000"/>
                  </a:schemeClr>
                </a:solidFill>
              </a:rPr>
              <a:t>hay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2800" b="1" dirty="0" err="1">
                <a:solidFill>
                  <a:schemeClr val="accent1">
                    <a:lumMod val="75000"/>
                  </a:schemeClr>
                </a:solidFill>
              </a:rPr>
              <a:t>un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2800" b="1" dirty="0" err="1">
                <a:solidFill>
                  <a:schemeClr val="accent1">
                    <a:lumMod val="75000"/>
                  </a:schemeClr>
                </a:solidFill>
              </a:rPr>
              <a:t>parque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marL="0" indent="0" algn="just">
              <a:buNone/>
            </a:pPr>
            <a:r>
              <a:rPr lang="cs-CZ" sz="2800" dirty="0"/>
              <a:t>Vedle mého domu je park.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2062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476672"/>
            <a:ext cx="8064896" cy="612068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5000"/>
              </a:lnSpc>
              <a:buNone/>
            </a:pPr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Sloveso ESTAR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cs-CZ" sz="2800" dirty="0">
                <a:ea typeface="Calibri"/>
                <a:cs typeface="Times New Roman"/>
              </a:rPr>
              <a:t>Slouží k lokalizaci někoho nebo něčeho konkrétního v prostoru.</a:t>
            </a: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cs-CZ" sz="2800" b="1" dirty="0">
              <a:solidFill>
                <a:schemeClr val="accent1">
                  <a:lumMod val="75000"/>
                </a:schemeClr>
              </a:solidFill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rPr>
              <a:t>El </a:t>
            </a:r>
            <a:r>
              <a:rPr lang="cs-CZ" sz="2800" b="1" dirty="0" err="1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rPr>
              <a:t>coche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rPr>
              <a:t> </a:t>
            </a:r>
            <a:r>
              <a:rPr lang="cs-CZ" sz="2800" b="1" dirty="0" err="1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rPr>
              <a:t>está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rPr>
              <a:t> en el </a:t>
            </a:r>
            <a:r>
              <a:rPr lang="cs-CZ" sz="2800" b="1" dirty="0" err="1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rPr>
              <a:t>garaje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rPr>
              <a:t>. </a:t>
            </a: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cs-CZ" sz="2800" dirty="0">
                <a:ea typeface="Calibri"/>
                <a:cs typeface="Times New Roman"/>
              </a:rPr>
              <a:t>Auto je v garáži.</a:t>
            </a:r>
            <a:endParaRPr lang="cs-CZ" sz="2800" i="1" dirty="0"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cs-CZ" sz="2800" b="1" dirty="0" err="1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rPr>
              <a:t>Oviedo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rPr>
              <a:t> </a:t>
            </a:r>
            <a:r>
              <a:rPr lang="cs-CZ" sz="2800" b="1" dirty="0" err="1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rPr>
              <a:t>está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rPr>
              <a:t> en el </a:t>
            </a:r>
            <a:r>
              <a:rPr lang="cs-CZ" sz="2800" b="1" dirty="0" err="1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rPr>
              <a:t>norte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rPr>
              <a:t> de </a:t>
            </a:r>
            <a:r>
              <a:rPr lang="cs-CZ" sz="2800" b="1" dirty="0" err="1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rPr>
              <a:t>España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rPr>
              <a:t>. </a:t>
            </a: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cs-CZ" sz="2800" dirty="0" err="1">
                <a:ea typeface="Calibri"/>
                <a:cs typeface="Times New Roman"/>
              </a:rPr>
              <a:t>Oviedo</a:t>
            </a:r>
            <a:r>
              <a:rPr lang="cs-CZ" sz="2800" dirty="0">
                <a:ea typeface="Calibri"/>
                <a:cs typeface="Times New Roman"/>
              </a:rPr>
              <a:t> je na severu Španělska.</a:t>
            </a:r>
          </a:p>
          <a:p>
            <a:pPr marL="0" indent="0" algn="just">
              <a:buNone/>
            </a:pPr>
            <a:r>
              <a:rPr lang="cs-CZ" sz="2800" b="1" dirty="0" err="1">
                <a:solidFill>
                  <a:schemeClr val="accent1">
                    <a:lumMod val="75000"/>
                  </a:schemeClr>
                </a:solidFill>
                <a:ea typeface="Calibri"/>
              </a:rPr>
              <a:t>Nosotros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  <a:ea typeface="Calibri"/>
              </a:rPr>
              <a:t> </a:t>
            </a:r>
            <a:r>
              <a:rPr lang="cs-CZ" sz="2800" b="1" dirty="0" err="1">
                <a:solidFill>
                  <a:schemeClr val="accent1">
                    <a:lumMod val="75000"/>
                  </a:schemeClr>
                </a:solidFill>
                <a:ea typeface="Calibri"/>
              </a:rPr>
              <a:t>estamos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  <a:ea typeface="Calibri"/>
              </a:rPr>
              <a:t> en </a:t>
            </a:r>
            <a:r>
              <a:rPr lang="cs-CZ" sz="2800" b="1" dirty="0" err="1">
                <a:solidFill>
                  <a:schemeClr val="accent1">
                    <a:lumMod val="75000"/>
                  </a:schemeClr>
                </a:solidFill>
                <a:ea typeface="Calibri"/>
              </a:rPr>
              <a:t>casa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  <a:ea typeface="Calibri"/>
              </a:rPr>
              <a:t>.</a:t>
            </a:r>
          </a:p>
          <a:p>
            <a:pPr marL="0" indent="0" algn="just">
              <a:buNone/>
            </a:pPr>
            <a:r>
              <a:rPr lang="cs-CZ" sz="2800" dirty="0">
                <a:ea typeface="Calibri"/>
              </a:rPr>
              <a:t>My jsme doma.</a:t>
            </a:r>
          </a:p>
          <a:p>
            <a:pPr marL="0" indent="0" algn="just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397677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692696"/>
            <a:ext cx="7859216" cy="5781256"/>
          </a:xfrm>
        </p:spPr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rPr>
              <a:t>¿</a:t>
            </a:r>
            <a:r>
              <a:rPr lang="cs-CZ" sz="2800" b="1" dirty="0" err="1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rPr>
              <a:t>Dónde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rPr>
              <a:t> </a:t>
            </a:r>
            <a:r>
              <a:rPr lang="cs-CZ" sz="2800" b="1" dirty="0" err="1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rPr>
              <a:t>está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rPr>
              <a:t> el </a:t>
            </a:r>
            <a:r>
              <a:rPr lang="cs-CZ" sz="2800" b="1" dirty="0" err="1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rPr>
              <a:t>supermercado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rPr>
              <a:t>? </a:t>
            </a:r>
            <a:r>
              <a:rPr lang="cs-CZ" sz="2800" b="1" i="1" dirty="0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rPr>
              <a:t>– </a:t>
            </a:r>
            <a:r>
              <a:rPr lang="cs-CZ" sz="2800" b="1" dirty="0" err="1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rPr>
              <a:t>Está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rPr>
              <a:t> </a:t>
            </a:r>
            <a:r>
              <a:rPr lang="cs-CZ" sz="2800" b="1" dirty="0" err="1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rPr>
              <a:t>allí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rPr>
              <a:t>. 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cs-CZ" sz="2800" dirty="0">
                <a:ea typeface="Calibri"/>
                <a:cs typeface="Times New Roman"/>
              </a:rPr>
              <a:t>Kde je samoobsluha? (konkrétní samoobsluha).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rPr>
              <a:t>¿</a:t>
            </a:r>
            <a:r>
              <a:rPr lang="cs-CZ" sz="2800" b="1" dirty="0" err="1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rPr>
              <a:t>Dónde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rPr>
              <a:t> </a:t>
            </a:r>
            <a:r>
              <a:rPr lang="cs-CZ" sz="2800" b="1" dirty="0" err="1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rPr>
              <a:t>está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rPr>
              <a:t> el </a:t>
            </a:r>
            <a:r>
              <a:rPr lang="cs-CZ" sz="2800" b="1" dirty="0" err="1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rPr>
              <a:t>jersey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rPr>
              <a:t>? </a:t>
            </a:r>
            <a:r>
              <a:rPr lang="cs-CZ" sz="2800" b="1" i="1" dirty="0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rPr>
              <a:t>–</a:t>
            </a:r>
            <a:r>
              <a:rPr lang="cs-CZ" sz="2800" b="1" dirty="0" err="1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rPr>
              <a:t>Está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rPr>
              <a:t> en el </a:t>
            </a:r>
            <a:r>
              <a:rPr lang="cs-CZ" sz="2800" b="1" dirty="0" err="1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rPr>
              <a:t>armario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rPr>
              <a:t>. </a:t>
            </a:r>
            <a:r>
              <a:rPr lang="cs-CZ" sz="2800" dirty="0">
                <a:ea typeface="Calibri"/>
                <a:cs typeface="Times New Roman"/>
              </a:rPr>
              <a:t>Kde je svetr? (konkrétní svetr)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rPr>
              <a:t>El </a:t>
            </a:r>
            <a:r>
              <a:rPr lang="cs-CZ" sz="2800" b="1" dirty="0" err="1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rPr>
              <a:t>parque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rPr>
              <a:t> </a:t>
            </a:r>
            <a:r>
              <a:rPr lang="cs-CZ" sz="2800" b="1" dirty="0" err="1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rPr>
              <a:t>está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rPr>
              <a:t> al </a:t>
            </a:r>
            <a:r>
              <a:rPr lang="cs-CZ" sz="2800" b="1" dirty="0" err="1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rPr>
              <a:t>lado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rPr>
              <a:t> de mi </a:t>
            </a:r>
            <a:r>
              <a:rPr lang="cs-CZ" sz="2800" b="1" dirty="0" err="1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rPr>
              <a:t>casa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rPr>
              <a:t>.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2800" dirty="0">
                <a:ea typeface="Calibri"/>
                <a:cs typeface="Times New Roman"/>
              </a:rPr>
              <a:t>Park je vedle mého domu. (konkrétní park) 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rPr>
              <a:t>El hotel </a:t>
            </a:r>
            <a:r>
              <a:rPr lang="cs-CZ" sz="2800" b="1" dirty="0" err="1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rPr>
              <a:t>está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rPr>
              <a:t> en el </a:t>
            </a:r>
            <a:r>
              <a:rPr lang="cs-CZ" sz="2800" b="1" dirty="0" err="1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rPr>
              <a:t>centro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rPr>
              <a:t>.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2800" dirty="0">
                <a:ea typeface="Calibri"/>
                <a:cs typeface="Times New Roman"/>
              </a:rPr>
              <a:t>Hotel je v centru.(konkrétní hotel)</a:t>
            </a:r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2898991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8219256" cy="5925272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cs-CZ" sz="2800" b="1" dirty="0">
                <a:ea typeface="Calibri"/>
                <a:cs typeface="Times New Roman"/>
              </a:rPr>
              <a:t>Popisuje přechodné stavy.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endParaRPr lang="cs-CZ" sz="105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rPr>
              <a:t>Juan </a:t>
            </a:r>
            <a:r>
              <a:rPr lang="cs-CZ" sz="2800" b="1" dirty="0" err="1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rPr>
              <a:t>está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rPr>
              <a:t> </a:t>
            </a:r>
            <a:r>
              <a:rPr lang="cs-CZ" sz="2800" b="1" dirty="0" err="1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rPr>
              <a:t>cansado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rPr>
              <a:t>. 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cs-CZ" sz="2800" dirty="0">
                <a:ea typeface="Calibri"/>
                <a:cs typeface="Times New Roman"/>
              </a:rPr>
              <a:t>Juan je unavený.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cs-CZ" sz="2800" b="1" dirty="0" err="1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rPr>
              <a:t>Estamos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rPr>
              <a:t> </a:t>
            </a:r>
            <a:r>
              <a:rPr lang="cs-CZ" sz="2800" b="1" dirty="0" err="1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rPr>
              <a:t>contentos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rPr>
              <a:t>. 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cs-CZ" sz="28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Jsme spokojení.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rPr>
              <a:t>¿</a:t>
            </a:r>
            <a:r>
              <a:rPr lang="cs-CZ" sz="2800" b="1" dirty="0" err="1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rPr>
              <a:t>Cómo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rPr>
              <a:t> </a:t>
            </a:r>
            <a:r>
              <a:rPr lang="cs-CZ" sz="2800" b="1" dirty="0" err="1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rPr>
              <a:t>estás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rPr>
              <a:t>? 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cs-CZ" sz="2800" dirty="0">
                <a:ea typeface="Calibri"/>
                <a:cs typeface="Times New Roman"/>
              </a:rPr>
              <a:t>Jak se máš? 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rPr>
              <a:t>El </a:t>
            </a:r>
            <a:r>
              <a:rPr lang="cs-CZ" sz="2800" b="1" dirty="0" err="1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rPr>
              <a:t>coche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rPr>
              <a:t> </a:t>
            </a:r>
            <a:r>
              <a:rPr lang="cs-CZ" sz="2800" b="1" dirty="0" err="1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rPr>
              <a:t>está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rPr>
              <a:t> roto.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cs-CZ" sz="2800" dirty="0">
                <a:ea typeface="Calibri"/>
                <a:cs typeface="Times New Roman"/>
              </a:rPr>
              <a:t>Auto je rozbité.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94391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305272"/>
            <a:ext cx="8640960" cy="629208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Sloveso SER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Times New Roman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cs-CZ" sz="3000" b="1" dirty="0"/>
              <a:t>obvykle vyjadřuje původ, národnost, profesi</a:t>
            </a:r>
          </a:p>
          <a:p>
            <a:pPr marL="365760" lvl="1" indent="0">
              <a:buNone/>
            </a:pPr>
            <a:r>
              <a:rPr lang="cs-CZ" sz="3000" b="1" dirty="0" err="1">
                <a:solidFill>
                  <a:schemeClr val="accent1">
                    <a:lumMod val="75000"/>
                  </a:schemeClr>
                </a:solidFill>
              </a:rPr>
              <a:t>Soy</a:t>
            </a:r>
            <a:r>
              <a:rPr lang="cs-CZ" sz="3000" b="1" dirty="0">
                <a:solidFill>
                  <a:schemeClr val="accent1">
                    <a:lumMod val="75000"/>
                  </a:schemeClr>
                </a:solidFill>
              </a:rPr>
              <a:t> de Praga. </a:t>
            </a:r>
            <a:r>
              <a:rPr lang="cs-CZ" sz="3000" b="1" dirty="0" err="1">
                <a:solidFill>
                  <a:schemeClr val="accent1">
                    <a:lumMod val="75000"/>
                  </a:schemeClr>
                </a:solidFill>
              </a:rPr>
              <a:t>Soy</a:t>
            </a:r>
            <a:r>
              <a:rPr lang="cs-CZ" sz="3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3000" b="1" dirty="0" err="1">
                <a:solidFill>
                  <a:schemeClr val="accent1">
                    <a:lumMod val="75000"/>
                  </a:schemeClr>
                </a:solidFill>
              </a:rPr>
              <a:t>checo</a:t>
            </a:r>
            <a:r>
              <a:rPr lang="cs-CZ" sz="3000" b="1" dirty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cs-CZ" sz="3000" b="1" dirty="0" err="1">
                <a:solidFill>
                  <a:schemeClr val="accent1">
                    <a:lumMod val="75000"/>
                  </a:schemeClr>
                </a:solidFill>
              </a:rPr>
              <a:t>Soy</a:t>
            </a:r>
            <a:r>
              <a:rPr lang="cs-CZ" sz="3000" b="1" dirty="0">
                <a:solidFill>
                  <a:schemeClr val="accent1">
                    <a:lumMod val="75000"/>
                  </a:schemeClr>
                </a:solidFill>
              </a:rPr>
              <a:t> profesor.</a:t>
            </a:r>
            <a:endParaRPr lang="cs-CZ" sz="3000" b="1" dirty="0"/>
          </a:p>
          <a:p>
            <a:pPr marL="365760" lvl="1" indent="0">
              <a:buNone/>
            </a:pPr>
            <a:r>
              <a:rPr lang="cs-CZ" sz="3000" dirty="0"/>
              <a:t>Jsem z Prahy. Jsem Čech. Jsem učitel.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3000" b="1" dirty="0"/>
              <a:t>vlastnictví</a:t>
            </a:r>
          </a:p>
          <a:p>
            <a:pPr marL="0" indent="0">
              <a:buNone/>
            </a:pPr>
            <a:r>
              <a:rPr lang="cs-CZ" sz="3000" dirty="0"/>
              <a:t>   </a:t>
            </a:r>
            <a:r>
              <a:rPr lang="cs-CZ" sz="3000" b="1" dirty="0">
                <a:solidFill>
                  <a:schemeClr val="accent1">
                    <a:lumMod val="75000"/>
                  </a:schemeClr>
                </a:solidFill>
              </a:rPr>
              <a:t>El </a:t>
            </a:r>
            <a:r>
              <a:rPr lang="cs-CZ" sz="3000" b="1">
                <a:solidFill>
                  <a:schemeClr val="accent1">
                    <a:lumMod val="75000"/>
                  </a:schemeClr>
                </a:solidFill>
              </a:rPr>
              <a:t>libro es </a:t>
            </a:r>
            <a:r>
              <a:rPr lang="cs-CZ" sz="3000" b="1" dirty="0" err="1">
                <a:solidFill>
                  <a:schemeClr val="accent1">
                    <a:lumMod val="75000"/>
                  </a:schemeClr>
                </a:solidFill>
              </a:rPr>
              <a:t>mío</a:t>
            </a:r>
            <a:r>
              <a:rPr lang="cs-CZ" sz="3000" b="1" dirty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marL="0" indent="0">
              <a:buNone/>
            </a:pPr>
            <a:r>
              <a:rPr lang="cs-CZ" sz="3000" dirty="0"/>
              <a:t>   Kniha je moje.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3000" b="1" dirty="0"/>
              <a:t>vyjadřuje trvalé vlastnosti</a:t>
            </a:r>
          </a:p>
          <a:p>
            <a:pPr marL="0" indent="0">
              <a:buNone/>
            </a:pPr>
            <a:r>
              <a:rPr lang="cs-CZ" sz="3000" dirty="0"/>
              <a:t>   </a:t>
            </a:r>
            <a:r>
              <a:rPr lang="cs-CZ" sz="3000" b="1" dirty="0">
                <a:solidFill>
                  <a:schemeClr val="accent1">
                    <a:lumMod val="75000"/>
                  </a:schemeClr>
                </a:solidFill>
              </a:rPr>
              <a:t>Juan es inteligente y </a:t>
            </a:r>
            <a:r>
              <a:rPr lang="cs-CZ" sz="3000" b="1" dirty="0" err="1">
                <a:solidFill>
                  <a:schemeClr val="accent1">
                    <a:lumMod val="75000"/>
                  </a:schemeClr>
                </a:solidFill>
              </a:rPr>
              <a:t>simpático</a:t>
            </a:r>
            <a:r>
              <a:rPr lang="cs-CZ" sz="3000" b="1" dirty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marL="0" indent="0">
              <a:buNone/>
            </a:pPr>
            <a:r>
              <a:rPr lang="cs-CZ" sz="3000" dirty="0"/>
              <a:t>   Juan je inteligentní a sympatický.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3000" b="1" dirty="0"/>
              <a:t>lokalizuje UDÁLOST v prostoru či čase.</a:t>
            </a:r>
          </a:p>
          <a:p>
            <a:pPr marL="0" indent="0">
              <a:buNone/>
            </a:pPr>
            <a:r>
              <a:rPr lang="cs-CZ" sz="3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3200" b="1" dirty="0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rPr>
              <a:t>¿</a:t>
            </a:r>
            <a:r>
              <a:rPr lang="cs-CZ" sz="3000" b="1" dirty="0" err="1">
                <a:solidFill>
                  <a:schemeClr val="accent1">
                    <a:lumMod val="75000"/>
                  </a:schemeClr>
                </a:solidFill>
              </a:rPr>
              <a:t>Dónde</a:t>
            </a:r>
            <a:r>
              <a:rPr lang="cs-CZ" sz="3000" b="1" dirty="0">
                <a:solidFill>
                  <a:schemeClr val="accent1">
                    <a:lumMod val="75000"/>
                  </a:schemeClr>
                </a:solidFill>
              </a:rPr>
              <a:t> es el </a:t>
            </a:r>
            <a:r>
              <a:rPr lang="cs-CZ" sz="3000" b="1" dirty="0" err="1">
                <a:solidFill>
                  <a:schemeClr val="accent1">
                    <a:lumMod val="75000"/>
                  </a:schemeClr>
                </a:solidFill>
              </a:rPr>
              <a:t>concierto</a:t>
            </a:r>
            <a:r>
              <a:rPr lang="cs-CZ" sz="3000" b="1" dirty="0">
                <a:solidFill>
                  <a:schemeClr val="accent1">
                    <a:lumMod val="75000"/>
                  </a:schemeClr>
                </a:solidFill>
              </a:rPr>
              <a:t>? - Es en la plaza.</a:t>
            </a:r>
          </a:p>
          <a:p>
            <a:pPr marL="0" indent="0">
              <a:buNone/>
            </a:pPr>
            <a:r>
              <a:rPr lang="cs-CZ" sz="3100" b="1" dirty="0">
                <a:solidFill>
                  <a:schemeClr val="accent1">
                    <a:lumMod val="75000"/>
                  </a:schemeClr>
                </a:solidFill>
              </a:rPr>
              <a:t>    </a:t>
            </a:r>
            <a:r>
              <a:rPr lang="cs-CZ" sz="3000" dirty="0"/>
              <a:t>Kde je koncert? Je na náměstí.</a:t>
            </a:r>
            <a:endParaRPr lang="cs-CZ" sz="30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08333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548680"/>
            <a:ext cx="8496944" cy="6120680"/>
          </a:xfrm>
          <a:ln>
            <a:noFill/>
          </a:ln>
        </p:spPr>
        <p:txBody>
          <a:bodyPr>
            <a:normAutofit/>
          </a:bodyPr>
          <a:lstStyle/>
          <a:p>
            <a:pPr marL="0" lvl="0" indent="0">
              <a:buClr>
                <a:srgbClr val="FE8637"/>
              </a:buClr>
              <a:buNone/>
            </a:pPr>
            <a:r>
              <a:rPr lang="cs-CZ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Kromě těchto pravidel existují určitá ustálená spojení.</a:t>
            </a:r>
          </a:p>
          <a:p>
            <a:pPr marL="0" lvl="0" indent="0">
              <a:buClr>
                <a:srgbClr val="FE8637"/>
              </a:buClr>
              <a:buNone/>
            </a:pPr>
            <a:endParaRPr lang="cs-CZ" sz="3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>
              <a:buClr>
                <a:srgbClr val="FE8637"/>
              </a:buClr>
              <a:buNone/>
            </a:pP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¿</a:t>
            </a:r>
            <a:r>
              <a:rPr lang="cs-CZ" sz="2800" b="1" dirty="0" err="1">
                <a:solidFill>
                  <a:schemeClr val="accent1">
                    <a:lumMod val="75000"/>
                  </a:schemeClr>
                </a:solidFill>
              </a:rPr>
              <a:t>Qué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 hora es? 		</a:t>
            </a:r>
            <a:r>
              <a:rPr lang="cs-CZ" sz="2800" b="1" dirty="0"/>
              <a:t>	</a:t>
            </a:r>
            <a:r>
              <a:rPr lang="cs-CZ" sz="2800" dirty="0"/>
              <a:t>Kolik je hodin?</a:t>
            </a:r>
            <a:endParaRPr lang="cs-CZ" sz="2800" dirty="0">
              <a:solidFill>
                <a:schemeClr val="accent1">
                  <a:lumMod val="75000"/>
                </a:schemeClr>
              </a:solidFill>
            </a:endParaRPr>
          </a:p>
          <a:p>
            <a:pPr marL="0" lvl="0" indent="0">
              <a:buClr>
                <a:srgbClr val="FE8637"/>
              </a:buClr>
              <a:buNone/>
            </a:pP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¿</a:t>
            </a:r>
            <a:r>
              <a:rPr lang="cs-CZ" sz="2800" b="1" dirty="0" err="1">
                <a:solidFill>
                  <a:schemeClr val="accent1">
                    <a:lumMod val="75000"/>
                  </a:schemeClr>
                </a:solidFill>
              </a:rPr>
              <a:t>Cuánto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 es? 			</a:t>
            </a:r>
            <a:r>
              <a:rPr lang="cs-CZ" sz="2800" dirty="0"/>
              <a:t>Kolik to stojí?</a:t>
            </a:r>
          </a:p>
          <a:p>
            <a:pPr marL="0" lvl="0" indent="0">
              <a:buClr>
                <a:srgbClr val="FE8637"/>
              </a:buClr>
              <a:buNone/>
            </a:pPr>
            <a:r>
              <a:rPr lang="cs-CZ" sz="2800" b="1" dirty="0" err="1">
                <a:solidFill>
                  <a:schemeClr val="accent1">
                    <a:lumMod val="75000"/>
                  </a:schemeClr>
                </a:solidFill>
              </a:rPr>
              <a:t>Estoy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 de </a:t>
            </a:r>
            <a:r>
              <a:rPr lang="cs-CZ" sz="2800" b="1" dirty="0" err="1">
                <a:solidFill>
                  <a:schemeClr val="accent1">
                    <a:lumMod val="75000"/>
                  </a:schemeClr>
                </a:solidFill>
              </a:rPr>
              <a:t>pie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.			</a:t>
            </a:r>
            <a:r>
              <a:rPr lang="cs-CZ" sz="2800" dirty="0"/>
              <a:t>Stojím (na nohou).</a:t>
            </a:r>
          </a:p>
          <a:p>
            <a:pPr marL="0" lvl="0" indent="0">
              <a:buClr>
                <a:srgbClr val="FE8637"/>
              </a:buClr>
              <a:buNone/>
            </a:pP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Es </a:t>
            </a:r>
            <a:r>
              <a:rPr lang="cs-CZ" sz="2800" b="1" dirty="0" err="1">
                <a:solidFill>
                  <a:schemeClr val="accent1">
                    <a:lumMod val="75000"/>
                  </a:schemeClr>
                </a:solidFill>
              </a:rPr>
              <a:t>tarde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. 				</a:t>
            </a:r>
            <a:r>
              <a:rPr lang="cs-CZ" sz="2800" dirty="0"/>
              <a:t>Je pozdě.</a:t>
            </a:r>
          </a:p>
          <a:p>
            <a:pPr marL="0" lvl="0" indent="0">
              <a:buClr>
                <a:srgbClr val="FE8637"/>
              </a:buClr>
              <a:buNone/>
            </a:pP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Es </a:t>
            </a:r>
            <a:r>
              <a:rPr lang="cs-CZ" sz="2800" b="1" dirty="0" err="1">
                <a:solidFill>
                  <a:schemeClr val="accent1">
                    <a:lumMod val="75000"/>
                  </a:schemeClr>
                </a:solidFill>
              </a:rPr>
              <a:t>domingo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.	 		</a:t>
            </a:r>
            <a:r>
              <a:rPr lang="cs-CZ" sz="2800" dirty="0"/>
              <a:t>Je neděle.</a:t>
            </a:r>
          </a:p>
          <a:p>
            <a:pPr marL="0" lvl="0" indent="0">
              <a:buClr>
                <a:srgbClr val="FE8637"/>
              </a:buClr>
              <a:buNone/>
            </a:pPr>
            <a:r>
              <a:rPr lang="cs-CZ" sz="2800" b="1" dirty="0" err="1">
                <a:solidFill>
                  <a:schemeClr val="accent1">
                    <a:lumMod val="75000"/>
                  </a:schemeClr>
                </a:solidFill>
              </a:rPr>
              <a:t>Estoy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 de </a:t>
            </a:r>
            <a:r>
              <a:rPr lang="cs-CZ" sz="2800" b="1" dirty="0" err="1">
                <a:solidFill>
                  <a:schemeClr val="accent1">
                    <a:lumMod val="75000"/>
                  </a:schemeClr>
                </a:solidFill>
              </a:rPr>
              <a:t>vacaciones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.		</a:t>
            </a:r>
            <a:r>
              <a:rPr lang="cs-CZ" sz="2800" dirty="0"/>
              <a:t>Jsem na dovolené.</a:t>
            </a:r>
            <a:endParaRPr lang="cs-CZ" sz="2800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cs-CZ" sz="2800" b="1" dirty="0">
                <a:solidFill>
                  <a:schemeClr val="accent1"/>
                </a:solidFill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6472350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832</TotalTime>
  <Words>773</Words>
  <Application>Microsoft Office PowerPoint</Application>
  <PresentationFormat>Předvádění na obrazovce (4:3)</PresentationFormat>
  <Paragraphs>143</Paragraphs>
  <Slides>14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Calibri</vt:lpstr>
      <vt:lpstr>Wingdings</vt:lpstr>
      <vt:lpstr>Wingdings 2</vt:lpstr>
      <vt:lpstr>Arkýř</vt:lpstr>
      <vt:lpstr>VERBOS SER, ESTAR, HABER</vt:lpstr>
      <vt:lpstr>Popis:</vt:lpstr>
      <vt:lpstr>ser, estar a haber mají v češtině význam „být“.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SHRNUTÍ</vt:lpstr>
      <vt:lpstr>Prezentace aplikace PowerPoint</vt:lpstr>
      <vt:lpstr>Prezentace aplikace PowerPoint</vt:lpstr>
      <vt:lpstr>Prezentace aplikace PowerPoint</vt:lpstr>
      <vt:lpstr>Escoge las expresiones correctas: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VERBOS SER, ESTAR, HABER</dc:title>
  <dc:creator>Eva Šimonková</dc:creator>
  <cp:lastModifiedBy>Eva Šimonková</cp:lastModifiedBy>
  <cp:revision>36</cp:revision>
  <dcterms:created xsi:type="dcterms:W3CDTF">2013-10-16T06:39:20Z</dcterms:created>
  <dcterms:modified xsi:type="dcterms:W3CDTF">2020-02-21T12:12:22Z</dcterms:modified>
</cp:coreProperties>
</file>