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3" r:id="rId3"/>
    <p:sldId id="257" r:id="rId4"/>
    <p:sldId id="268" r:id="rId5"/>
    <p:sldId id="258" r:id="rId6"/>
    <p:sldId id="259" r:id="rId7"/>
    <p:sldId id="260" r:id="rId8"/>
    <p:sldId id="262" r:id="rId9"/>
    <p:sldId id="261" r:id="rId10"/>
    <p:sldId id="263" r:id="rId11"/>
    <p:sldId id="264" r:id="rId12"/>
    <p:sldId id="265" r:id="rId13"/>
    <p:sldId id="266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7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8EE99-3037-494D-AF7E-F61DE99CDB53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CDE74-3941-4166-B3FD-8F34DF3F10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578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CDE74-3941-4166-B3FD-8F34DF3F10B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40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91AD-2439-4828-BB0F-26432E1B8E31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92F3-927D-4F44-B31F-8ABCFB35181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91AD-2439-4828-BB0F-26432E1B8E31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92F3-927D-4F44-B31F-8ABCFB3518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91AD-2439-4828-BB0F-26432E1B8E31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92F3-927D-4F44-B31F-8ABCFB3518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91AD-2439-4828-BB0F-26432E1B8E31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92F3-927D-4F44-B31F-8ABCFB3518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91AD-2439-4828-BB0F-26432E1B8E31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92F3-927D-4F44-B31F-8ABCFB35181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91AD-2439-4828-BB0F-26432E1B8E31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92F3-927D-4F44-B31F-8ABCFB3518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91AD-2439-4828-BB0F-26432E1B8E31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92F3-927D-4F44-B31F-8ABCFB3518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91AD-2439-4828-BB0F-26432E1B8E31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92F3-927D-4F44-B31F-8ABCFB3518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91AD-2439-4828-BB0F-26432E1B8E31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92F3-927D-4F44-B31F-8ABCFB351811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91AD-2439-4828-BB0F-26432E1B8E31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92F3-927D-4F44-B31F-8ABCFB3518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91AD-2439-4828-BB0F-26432E1B8E31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292F3-927D-4F44-B31F-8ABCFB35181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09791AD-2439-4828-BB0F-26432E1B8E31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7B292F3-927D-4F44-B31F-8ABCFB351811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5731728" cy="1472184"/>
          </a:xfrm>
        </p:spPr>
        <p:txBody>
          <a:bodyPr/>
          <a:lstStyle/>
          <a:p>
            <a:pPr algn="ctr"/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EXPRESAR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GUSTOS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93752" y="1832082"/>
            <a:ext cx="7406640" cy="2947088"/>
          </a:xfrm>
        </p:spPr>
        <p:txBody>
          <a:bodyPr>
            <a:noAutofit/>
          </a:bodyPr>
          <a:lstStyle/>
          <a:p>
            <a:endParaRPr 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32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PRONOMBRES </a:t>
            </a:r>
            <a:r>
              <a:rPr lang="cs-CZ" sz="3200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cs-CZ" sz="32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OBJETO INDIRECTO</a:t>
            </a:r>
          </a:p>
          <a:p>
            <a:pPr algn="ctr"/>
            <a:r>
              <a:rPr lang="cs-CZ" sz="32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Zájmena předmětu nepřímého ve 3.pádě (přízvučná a nepřízvučná).</a:t>
            </a:r>
          </a:p>
        </p:txBody>
      </p:sp>
    </p:spTree>
    <p:extLst>
      <p:ext uri="{BB962C8B-B14F-4D97-AF65-F5344CB8AC3E}">
        <p14:creationId xmlns:p14="http://schemas.microsoft.com/office/powerpoint/2010/main" val="2206668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332656"/>
            <a:ext cx="8538152" cy="6192688"/>
          </a:xfrm>
        </p:spPr>
        <p:txBody>
          <a:bodyPr/>
          <a:lstStyle/>
          <a:p>
            <a:pPr marL="82296" lvl="0" indent="0">
              <a:buClr>
                <a:srgbClr val="3891A7"/>
              </a:buClr>
              <a:buNone/>
            </a:pP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	Spolu se slovesem </a:t>
            </a:r>
            <a:r>
              <a:rPr lang="cs-CZ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zájmenem </a:t>
            </a:r>
            <a:r>
              <a:rPr lang="cs-CZ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… pro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upřesnění </a:t>
            </a: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či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zdůraznění.</a:t>
            </a:r>
          </a:p>
          <a:p>
            <a:pPr marL="82296" lvl="0" indent="0">
              <a:buClr>
                <a:srgbClr val="3891A7"/>
              </a:buClr>
              <a:buNone/>
            </a:pPr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lvl="0" indent="0">
              <a:buClr>
                <a:srgbClr val="3891A7"/>
              </a:buClr>
              <a:buNone/>
            </a:pPr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lvl="0" indent="0">
              <a:buClr>
                <a:srgbClr val="3891A7"/>
              </a:buClr>
              <a:buNone/>
            </a:pP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mí </a:t>
            </a:r>
            <a:r>
              <a:rPr lang="cs-CZ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 la </a:t>
            </a:r>
            <a:r>
              <a:rPr lang="cs-CZ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música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latina.</a:t>
            </a:r>
          </a:p>
          <a:p>
            <a:pPr marL="82296" lvl="0" indent="0">
              <a:buClr>
                <a:srgbClr val="3891A7"/>
              </a:buClr>
              <a:buNone/>
            </a:pPr>
            <a:endParaRPr lang="cs-CZ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lvl="0" indent="0">
              <a:buClr>
                <a:srgbClr val="3891A7"/>
              </a:buClr>
              <a:buNone/>
            </a:pP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 </a:t>
            </a:r>
            <a:r>
              <a:rPr lang="cs-CZ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cs-CZ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películas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lvl="0" indent="0">
              <a:buClr>
                <a:srgbClr val="3891A7"/>
              </a:buClr>
              <a:buNone/>
            </a:pPr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lvl="0" indent="0">
              <a:buClr>
                <a:srgbClr val="3891A7"/>
              </a:buClr>
              <a:buNone/>
            </a:pP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ella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 </a:t>
            </a:r>
            <a:r>
              <a:rPr lang="cs-CZ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salir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cs-CZ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noche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lvl="0" indent="0">
              <a:buClr>
                <a:srgbClr val="3891A7"/>
              </a:buClr>
              <a:buNone/>
            </a:pPr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lvl="0" indent="0">
              <a:buClr>
                <a:srgbClr val="3891A7"/>
              </a:buClr>
              <a:buNone/>
            </a:pPr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3891A7"/>
              </a:buClr>
            </a:pPr>
            <a:endParaRPr lang="cs-CZ" b="1" dirty="0">
              <a:solidFill>
                <a:prstClr val="black"/>
              </a:solidFill>
            </a:endParaRPr>
          </a:p>
          <a:p>
            <a:endParaRPr lang="cs-CZ" b="1" dirty="0"/>
          </a:p>
        </p:txBody>
      </p:sp>
      <p:sp>
        <p:nvSpPr>
          <p:cNvPr id="4" name="Oválný popisek 3"/>
          <p:cNvSpPr/>
          <p:nvPr/>
        </p:nvSpPr>
        <p:spPr>
          <a:xfrm>
            <a:off x="1358381" y="1826822"/>
            <a:ext cx="2664296" cy="324036"/>
          </a:xfrm>
          <a:prstGeom prst="wedgeEllipseCallout">
            <a:avLst>
              <a:gd name="adj1" fmla="val -49618"/>
              <a:gd name="adj2" fmla="val 158081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zdůraznění</a:t>
            </a:r>
          </a:p>
        </p:txBody>
      </p:sp>
      <p:sp>
        <p:nvSpPr>
          <p:cNvPr id="5" name="Oválný popisek 4"/>
          <p:cNvSpPr/>
          <p:nvPr/>
        </p:nvSpPr>
        <p:spPr>
          <a:xfrm>
            <a:off x="1483981" y="3032956"/>
            <a:ext cx="2664296" cy="324036"/>
          </a:xfrm>
          <a:prstGeom prst="wedgeEllipseCallout">
            <a:avLst>
              <a:gd name="adj1" fmla="val -51279"/>
              <a:gd name="adj2" fmla="val 162632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zdůraznění</a:t>
            </a:r>
          </a:p>
        </p:txBody>
      </p:sp>
      <p:sp>
        <p:nvSpPr>
          <p:cNvPr id="6" name="Oválný popisek 5"/>
          <p:cNvSpPr/>
          <p:nvPr/>
        </p:nvSpPr>
        <p:spPr>
          <a:xfrm>
            <a:off x="1475656" y="4239090"/>
            <a:ext cx="2664296" cy="324036"/>
          </a:xfrm>
          <a:prstGeom prst="wedgeEllipseCallout">
            <a:avLst>
              <a:gd name="adj1" fmla="val -49065"/>
              <a:gd name="adj2" fmla="val 121669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upřesnění</a:t>
            </a:r>
          </a:p>
        </p:txBody>
      </p:sp>
    </p:spTree>
    <p:extLst>
      <p:ext uri="{BB962C8B-B14F-4D97-AF65-F5344CB8AC3E}">
        <p14:creationId xmlns:p14="http://schemas.microsoft.com/office/powerpoint/2010/main" val="1724521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476672"/>
            <a:ext cx="7674056" cy="5544616"/>
          </a:xfrm>
          <a:ln>
            <a:solidFill>
              <a:schemeClr val="accent1"/>
            </a:solidFill>
          </a:ln>
        </p:spPr>
        <p:txBody>
          <a:bodyPr/>
          <a:lstStyle/>
          <a:p>
            <a:pPr marL="82296" indent="0">
              <a:buNone/>
            </a:pP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EJERCICIOS:</a:t>
            </a:r>
          </a:p>
          <a:p>
            <a:pPr marL="82296" indent="0">
              <a:buNone/>
            </a:pPr>
            <a:r>
              <a:rPr lang="cs-CZ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Completa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 con el </a:t>
            </a:r>
            <a:r>
              <a:rPr lang="cs-CZ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verbo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 GUSTA o GUSTAN</a:t>
            </a:r>
          </a:p>
          <a:p>
            <a:pPr marL="82296" indent="0">
              <a:buNone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…...............los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libros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82296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¿Te …………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bailar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2296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les …………… las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películas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No nos ………….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beber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cerveza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Seňora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García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¿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………… la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poesía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2296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¿Os …………… la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lengua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espaňola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2296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A mis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amigos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no les ………….. Praga.</a:t>
            </a:r>
          </a:p>
          <a:p>
            <a:pPr marL="82296" indent="0">
              <a:buNone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064695" y="1844823"/>
            <a:ext cx="18722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195736" y="2337266"/>
            <a:ext cx="15841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799" y="2829709"/>
            <a:ext cx="1787225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2699792" y="3340368"/>
            <a:ext cx="151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572000" y="3832811"/>
            <a:ext cx="13681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352727" y="4420105"/>
            <a:ext cx="15841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788024" y="4912548"/>
            <a:ext cx="13681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</a:p>
        </p:txBody>
      </p:sp>
    </p:spTree>
    <p:extLst>
      <p:ext uri="{BB962C8B-B14F-4D97-AF65-F5344CB8AC3E}">
        <p14:creationId xmlns:p14="http://schemas.microsoft.com/office/powerpoint/2010/main" val="162041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476672"/>
            <a:ext cx="7818072" cy="619268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Completa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 con los </a:t>
            </a:r>
            <a:r>
              <a:rPr lang="cs-CZ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pronombres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>
                <a:latin typeface="Arial" panose="020B0604020202020204" pitchFamily="34" charset="0"/>
                <a:cs typeface="Arial" panose="020B0604020202020204" pitchFamily="34" charset="0"/>
              </a:rPr>
              <a:t>de OI.</a:t>
            </a:r>
            <a:endParaRPr lang="cs-CZ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 mí ………..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libros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él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………… gusta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comer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casa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no ………… gusta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tiendas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 Juan ………..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chicas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vosotros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no ………… gusta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beber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vino.</a:t>
            </a:r>
          </a:p>
          <a:p>
            <a:pPr marL="82296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 ti …………. gusta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bailar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salsa.</a:t>
            </a:r>
          </a:p>
          <a:p>
            <a:pPr marL="82296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no ………… gusta la literatura.</a:t>
            </a:r>
          </a:p>
          <a:p>
            <a:pPr marL="82296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 Juan y 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María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no ………… gusta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leer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ella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…….. gusta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hablar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mucho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ustedes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no …………… gusta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estudiar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267744" y="1350713"/>
            <a:ext cx="9361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195736" y="1843156"/>
            <a:ext cx="10081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527415" y="2335599"/>
            <a:ext cx="10081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598227" y="2828041"/>
            <a:ext cx="7920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527415" y="3293084"/>
            <a:ext cx="96566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126951" y="3706976"/>
            <a:ext cx="71685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843808" y="4199419"/>
            <a:ext cx="8640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493076" y="4691862"/>
            <a:ext cx="9430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267744" y="5184305"/>
            <a:ext cx="9361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569866" y="5676747"/>
            <a:ext cx="96566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</a:t>
            </a:r>
          </a:p>
        </p:txBody>
      </p:sp>
    </p:spTree>
    <p:extLst>
      <p:ext uri="{BB962C8B-B14F-4D97-AF65-F5344CB8AC3E}">
        <p14:creationId xmlns:p14="http://schemas.microsoft.com/office/powerpoint/2010/main" val="44105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0"/>
            <a:ext cx="8028384" cy="685800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Completa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frases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 con los </a:t>
            </a:r>
            <a:r>
              <a:rPr lang="cs-CZ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siguientes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pronombres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2296" indent="0">
              <a:buNone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……………….me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películas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>
              <a:buNone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…………………..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gusta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dormir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hasta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once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>
              <a:buNone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¿……………………….. os gusta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bailar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2296" indent="0">
              <a:buNone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…………………………..no nos gusta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nada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tu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perro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>
              <a:buNone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………………no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gusta mi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novio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 ¿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82296" indent="0">
              <a:buNone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………………………….…les gusta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salir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noche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>
              <a:buNone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cs-CZ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ál 3"/>
          <p:cNvSpPr/>
          <p:nvPr/>
        </p:nvSpPr>
        <p:spPr>
          <a:xfrm>
            <a:off x="899592" y="438904"/>
            <a:ext cx="1656184" cy="579931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MÍ </a:t>
            </a:r>
          </a:p>
        </p:txBody>
      </p:sp>
      <p:sp>
        <p:nvSpPr>
          <p:cNvPr id="5" name="Ovál 4"/>
          <p:cNvSpPr/>
          <p:nvPr/>
        </p:nvSpPr>
        <p:spPr>
          <a:xfrm>
            <a:off x="2328830" y="438904"/>
            <a:ext cx="2304256" cy="579931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MARÍA</a:t>
            </a:r>
          </a:p>
        </p:txBody>
      </p:sp>
      <p:sp>
        <p:nvSpPr>
          <p:cNvPr id="6" name="Ovál 5"/>
          <p:cNvSpPr/>
          <p:nvPr/>
        </p:nvSpPr>
        <p:spPr>
          <a:xfrm>
            <a:off x="1151510" y="1018835"/>
            <a:ext cx="3481576" cy="72008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NOSOTROS</a:t>
            </a:r>
          </a:p>
        </p:txBody>
      </p:sp>
      <p:sp>
        <p:nvSpPr>
          <p:cNvPr id="7" name="Ovál 6"/>
          <p:cNvSpPr/>
          <p:nvPr/>
        </p:nvSpPr>
        <p:spPr>
          <a:xfrm>
            <a:off x="4427984" y="438904"/>
            <a:ext cx="3757012" cy="576064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MIS AMIGOS</a:t>
            </a:r>
          </a:p>
        </p:txBody>
      </p:sp>
      <p:sp>
        <p:nvSpPr>
          <p:cNvPr id="8" name="Ovál 7"/>
          <p:cNvSpPr/>
          <p:nvPr/>
        </p:nvSpPr>
        <p:spPr>
          <a:xfrm>
            <a:off x="6973864" y="927943"/>
            <a:ext cx="2100350" cy="576064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TI</a:t>
            </a:r>
          </a:p>
        </p:txBody>
      </p:sp>
      <p:sp>
        <p:nvSpPr>
          <p:cNvPr id="9" name="Ovál 8"/>
          <p:cNvSpPr/>
          <p:nvPr/>
        </p:nvSpPr>
        <p:spPr>
          <a:xfrm>
            <a:off x="4133524" y="927943"/>
            <a:ext cx="3318796" cy="75784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VOSOTRAS</a:t>
            </a:r>
          </a:p>
        </p:txBody>
      </p:sp>
    </p:spTree>
    <p:extLst>
      <p:ext uri="{BB962C8B-B14F-4D97-AF65-F5344CB8AC3E}">
        <p14:creationId xmlns:p14="http://schemas.microsoft.com/office/powerpoint/2010/main" val="386505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38778E-17 L 0.05121 0.1731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2" y="8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-2.59259E-6 L -0.14341 0.29676 " pathEditMode="relative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07407E-6 L -0.30955 0.33333 " pathEditMode="relative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-7.40741E-7 L -0.01928 0.44514 " pathEditMode="relative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07407E-6 L -0.66614 0.6 " pathEditMode="relative" ptsTypes="AA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-3.7037E-6 L -0.40156 0.8 " pathEditMode="relative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708920"/>
            <a:ext cx="5328592" cy="3555170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60648"/>
            <a:ext cx="4275418" cy="320656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633015" y="548680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les gusta </a:t>
            </a:r>
            <a:r>
              <a:rPr 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hacer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? ¿Y a ti?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717032"/>
            <a:ext cx="3098181" cy="3050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2407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709786"/>
            <a:ext cx="2808312" cy="3847003"/>
          </a:xfrm>
          <a:prstGeom prst="rect">
            <a:avLst/>
          </a:prstGeom>
        </p:spPr>
      </p:pic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765" y="67828"/>
            <a:ext cx="3522611" cy="2641958"/>
          </a:xfrm>
        </p:spPr>
      </p:pic>
      <p:sp>
        <p:nvSpPr>
          <p:cNvPr id="4" name="TextovéPole 3"/>
          <p:cNvSpPr txBox="1"/>
          <p:nvPr/>
        </p:nvSpPr>
        <p:spPr>
          <a:xfrm>
            <a:off x="1187624" y="34220"/>
            <a:ext cx="2880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32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cs-CZ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gusta </a:t>
            </a:r>
            <a:r>
              <a:rPr lang="cs-CZ" sz="32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hacer</a:t>
            </a:r>
            <a:r>
              <a:rPr lang="cs-CZ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15106"/>
            <a:ext cx="4027512" cy="275381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4017079"/>
            <a:ext cx="3744416" cy="281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446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Popis: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7638"/>
            <a:ext cx="7498080" cy="4800600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 vysvětlení problematiky a uvedení příkladů následuje procvičení.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 kliknutí se objeví správné řešení. Nabídnutý text se přesune na správné místo.</a:t>
            </a:r>
          </a:p>
        </p:txBody>
      </p:sp>
    </p:spTree>
    <p:extLst>
      <p:ext uri="{BB962C8B-B14F-4D97-AF65-F5344CB8AC3E}">
        <p14:creationId xmlns:p14="http://schemas.microsoft.com/office/powerpoint/2010/main" val="1164872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7016" y="304800"/>
            <a:ext cx="7498080" cy="1143000"/>
          </a:xfrm>
        </p:spPr>
        <p:txBody>
          <a:bodyPr/>
          <a:lstStyle/>
          <a:p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EXPRESAR GUSTOS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447800"/>
            <a:ext cx="7920880" cy="5221560"/>
          </a:xfrm>
        </p:spPr>
        <p:txBody>
          <a:bodyPr/>
          <a:lstStyle/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Sloveso 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GUSTAR </a:t>
            </a:r>
          </a:p>
          <a:p>
            <a:pPr marL="82296" indent="0">
              <a:buNone/>
            </a:pPr>
            <a:endParaRPr lang="cs-CZ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Líbit se, mít rád, rád dělat, chutnat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Pravidelné sloveso (gusto, </a:t>
            </a:r>
            <a:r>
              <a:rPr lang="cs-CZ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gustas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…)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Nejčastěji se vyskytuje ve 3.osobě jednotného nebo množného čísla.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Následuje vyjádření „míry obliby“.</a:t>
            </a:r>
          </a:p>
        </p:txBody>
      </p:sp>
    </p:spTree>
    <p:extLst>
      <p:ext uri="{BB962C8B-B14F-4D97-AF65-F5344CB8AC3E}">
        <p14:creationId xmlns:p14="http://schemas.microsoft.com/office/powerpoint/2010/main" val="2725256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6120680"/>
          </a:xfrm>
        </p:spPr>
        <p:txBody>
          <a:bodyPr/>
          <a:lstStyle/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r>
              <a:rPr lang="cs-CZ" dirty="0"/>
              <a:t>		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ME ENCANTA</a:t>
            </a:r>
          </a:p>
          <a:p>
            <a:pPr marL="82296" indent="0">
              <a:buNone/>
            </a:pP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		ME GUSTA MUCHO</a:t>
            </a:r>
          </a:p>
          <a:p>
            <a:pPr marL="82296" indent="0">
              <a:buNone/>
            </a:pP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		ME GUSTA BASTANTE</a:t>
            </a:r>
          </a:p>
          <a:p>
            <a:pPr marL="82296" indent="0">
              <a:buNone/>
            </a:pP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		ME GUSTA</a:t>
            </a:r>
          </a:p>
          <a:p>
            <a:pPr marL="82296" indent="0">
              <a:buNone/>
            </a:pP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		NO ME GUSTA MUCHO</a:t>
            </a:r>
          </a:p>
          <a:p>
            <a:pPr marL="82296" indent="0">
              <a:buNone/>
            </a:pP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		NO ME GUSTA</a:t>
            </a:r>
          </a:p>
          <a:p>
            <a:pPr marL="82296" indent="0">
              <a:buNone/>
            </a:pP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		NO ME GUSTA NADA</a:t>
            </a:r>
          </a:p>
          <a:p>
            <a:pPr marL="82296" indent="0">
              <a:buNone/>
            </a:pPr>
            <a:r>
              <a:rPr lang="cs-CZ" dirty="0"/>
              <a:t>	</a:t>
            </a:r>
          </a:p>
        </p:txBody>
      </p:sp>
      <p:sp>
        <p:nvSpPr>
          <p:cNvPr id="4" name="Šipka dolů 3"/>
          <p:cNvSpPr/>
          <p:nvPr/>
        </p:nvSpPr>
        <p:spPr>
          <a:xfrm rot="10800000">
            <a:off x="1907704" y="1484784"/>
            <a:ext cx="648072" cy="4464496"/>
          </a:xfrm>
          <a:prstGeom prst="downArrow">
            <a:avLst>
              <a:gd name="adj1" fmla="val 50000"/>
              <a:gd name="adj2" fmla="val 90963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Plus 4"/>
          <p:cNvSpPr/>
          <p:nvPr/>
        </p:nvSpPr>
        <p:spPr>
          <a:xfrm>
            <a:off x="1979711" y="836712"/>
            <a:ext cx="504056" cy="504056"/>
          </a:xfrm>
          <a:prstGeom prst="mathPlu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Minus 5"/>
          <p:cNvSpPr/>
          <p:nvPr/>
        </p:nvSpPr>
        <p:spPr>
          <a:xfrm>
            <a:off x="1997712" y="6106789"/>
            <a:ext cx="468053" cy="288032"/>
          </a:xfrm>
          <a:prstGeom prst="mathMinu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866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692696"/>
            <a:ext cx="7920880" cy="5976664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Tvar 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použijeme před podstatným jménem v jednotném čísle a před infinitivem.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cs-CZ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música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cantar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buFontTx/>
              <a:buChar char="-"/>
            </a:pPr>
            <a:endParaRPr lang="cs-CZ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Tvar 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použijeme před podstatným jménem v množném čísle.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lang="cs-CZ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libros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645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8640"/>
            <a:ext cx="8424936" cy="6669360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Sloveso </a:t>
            </a:r>
            <a:r>
              <a:rPr lang="cs-CZ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 stojí </a:t>
            </a:r>
            <a:r>
              <a:rPr lang="cs-CZ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VŽDY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 se zájmenem předmětu nepřímého (osobní zájmeno ve 3.pádě). A naopak tato zájmena stojí </a:t>
            </a:r>
            <a:r>
              <a:rPr lang="cs-CZ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VŽDY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 pouze se slovesem.</a:t>
            </a:r>
          </a:p>
          <a:p>
            <a:pPr marL="82296" indent="0">
              <a:buNone/>
            </a:pP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	</a:t>
            </a:r>
            <a:r>
              <a:rPr lang="cs-CZ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mně</a:t>
            </a:r>
            <a:r>
              <a:rPr lang="cs-CZ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cs-CZ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	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nám</a:t>
            </a:r>
            <a:r>
              <a:rPr lang="cs-CZ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82296" indent="0">
              <a:buNone/>
            </a:pPr>
            <a:r>
              <a:rPr lang="cs-CZ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cs-CZ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tobě</a:t>
            </a:r>
            <a:r>
              <a:rPr lang="cs-CZ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cs-CZ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		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vám</a:t>
            </a:r>
            <a:endParaRPr lang="cs-CZ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	</a:t>
            </a:r>
            <a:r>
              <a:rPr lang="cs-CZ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jemu			</a:t>
            </a:r>
            <a:r>
              <a:rPr lang="cs-CZ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		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jim </a:t>
            </a:r>
          </a:p>
          <a:p>
            <a:pPr marL="82296" indent="0">
              <a:buNone/>
            </a:pP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jí </a:t>
            </a:r>
            <a:r>
              <a:rPr lang="cs-CZ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Vám</a:t>
            </a:r>
            <a:endParaRPr lang="cs-CZ" sz="40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Vám					</a:t>
            </a:r>
            <a:endParaRPr lang="cs-CZ" sz="40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76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260648"/>
            <a:ext cx="7674056" cy="6381328"/>
          </a:xfrm>
        </p:spPr>
        <p:txBody>
          <a:bodyPr>
            <a:noAutofit/>
          </a:bodyPr>
          <a:lstStyle/>
          <a:p>
            <a:pPr marL="82296" lvl="0" indent="0">
              <a:buClr>
                <a:srgbClr val="3891A7"/>
              </a:buClr>
              <a:buNone/>
            </a:pPr>
            <a:r>
              <a:rPr lang="cs-CZ" sz="3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Zájmeno vyjadřující komu se daná věc líbí stojí </a:t>
            </a:r>
            <a:r>
              <a:rPr lang="cs-CZ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</a:t>
            </a:r>
            <a:r>
              <a:rPr lang="cs-CZ" sz="3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slovesem.</a:t>
            </a:r>
          </a:p>
          <a:p>
            <a:pPr marL="82296" indent="0">
              <a:buNone/>
            </a:pPr>
            <a:r>
              <a:rPr lang="cs-CZ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cs-CZ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 </a:t>
            </a:r>
            <a:r>
              <a:rPr lang="cs-CZ" sz="30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comer</a:t>
            </a:r>
            <a:r>
              <a:rPr lang="cs-CZ" sz="3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000" dirty="0" err="1">
                <a:latin typeface="Arial" panose="020B0604020202020204" pitchFamily="34" charset="0"/>
                <a:cs typeface="Arial" panose="020B0604020202020204" pitchFamily="34" charset="0"/>
              </a:rPr>
              <a:t>chocolate</a:t>
            </a: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>
              <a:buNone/>
            </a:pPr>
            <a:r>
              <a:rPr lang="cs-CZ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</a:t>
            </a:r>
            <a:r>
              <a:rPr lang="cs-CZ" sz="3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 </a:t>
            </a:r>
            <a:r>
              <a:rPr lang="cs-CZ" sz="3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literatura</a:t>
            </a: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>
              <a:buNone/>
            </a:pPr>
            <a:r>
              <a:rPr lang="cs-CZ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cs-CZ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000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cs-CZ" sz="3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cs-CZ" sz="30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conciertos</a:t>
            </a: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>
              <a:buNone/>
            </a:pPr>
            <a:r>
              <a:rPr lang="cs-CZ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 </a:t>
            </a:r>
            <a:r>
              <a:rPr lang="cs-CZ" sz="30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 </a:t>
            </a:r>
            <a:r>
              <a:rPr lang="cs-CZ" sz="30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bailar</a:t>
            </a:r>
            <a:r>
              <a:rPr lang="cs-CZ" sz="3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>
              <a:buNone/>
            </a:pPr>
            <a:endParaRPr lang="cs-CZ" sz="300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Podmětem věty je věc, člověk, činnost, která se líbí. Proto je sl. </a:t>
            </a:r>
            <a:r>
              <a:rPr lang="cs-CZ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gustar</a:t>
            </a:r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 ve 3.os.</a:t>
            </a:r>
          </a:p>
          <a:p>
            <a:pPr marL="82296" indent="0">
              <a:buNone/>
            </a:pPr>
            <a:r>
              <a:rPr lang="cs-CZ" sz="3000" dirty="0" err="1"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cs-CZ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música</a:t>
            </a:r>
            <a:r>
              <a:rPr lang="cs-CZ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>
              <a:buNone/>
            </a:pPr>
            <a:r>
              <a:rPr lang="cs-CZ" sz="30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cs-CZ" sz="3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000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cs-CZ" sz="3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cs-CZ" sz="3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ordenadores</a:t>
            </a:r>
            <a:r>
              <a:rPr lang="cs-CZ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0207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60648"/>
            <a:ext cx="8100392" cy="659735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Dále ve španělštině existují tzv. </a:t>
            </a:r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přízvučná zájmena </a:t>
            </a: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sloužící k vyjádření 3. pádu.</a:t>
            </a:r>
          </a:p>
          <a:p>
            <a:pPr marL="82296" indent="0">
              <a:buNone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Tato zájmena stojí ve 3.pádě s předložkou </a:t>
            </a:r>
            <a:r>
              <a:rPr lang="cs-CZ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</a:p>
          <a:p>
            <a:pPr marL="82296" indent="0">
              <a:buNone/>
            </a:pPr>
            <a:endParaRPr lang="cs-CZ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3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3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MÍ			</a:t>
            </a:r>
            <a:r>
              <a:rPr lang="cs-CZ" sz="3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3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NOSOTROS,AS</a:t>
            </a:r>
          </a:p>
          <a:p>
            <a:pPr marL="82296" indent="0">
              <a:buNone/>
            </a:pPr>
            <a:r>
              <a:rPr lang="cs-CZ" sz="3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3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				</a:t>
            </a:r>
            <a:r>
              <a:rPr lang="cs-CZ" sz="3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3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VOSOTROS,-AS</a:t>
            </a:r>
          </a:p>
          <a:p>
            <a:pPr marL="82296" indent="0">
              <a:buNone/>
            </a:pPr>
            <a:r>
              <a:rPr lang="cs-CZ" sz="3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3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			</a:t>
            </a:r>
            <a:r>
              <a:rPr lang="cs-CZ" sz="3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3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</a:p>
          <a:p>
            <a:pPr marL="82296" indent="0">
              <a:buNone/>
            </a:pPr>
            <a:r>
              <a:rPr lang="cs-CZ" sz="3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3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ELLA			</a:t>
            </a:r>
            <a:r>
              <a:rPr lang="cs-CZ" sz="3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3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ELLAS</a:t>
            </a:r>
          </a:p>
          <a:p>
            <a:pPr marL="82296" indent="0">
              <a:buNone/>
            </a:pPr>
            <a:r>
              <a:rPr lang="cs-CZ" sz="3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3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USTED		</a:t>
            </a:r>
            <a:r>
              <a:rPr lang="cs-CZ" sz="38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3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USTEDES</a:t>
            </a:r>
          </a:p>
          <a:p>
            <a:pPr marL="82296" indent="0">
              <a:buNone/>
            </a:pPr>
            <a:endParaRPr lang="cs-CZ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921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8640"/>
            <a:ext cx="8434184" cy="6552728"/>
          </a:xfrm>
        </p:spPr>
        <p:txBody>
          <a:bodyPr>
            <a:normAutofit lnSpcReduction="10000"/>
          </a:bodyPr>
          <a:lstStyle/>
          <a:p>
            <a:pPr marL="82296" lvl="0" indent="0">
              <a:buClr>
                <a:srgbClr val="3891A7"/>
              </a:buClr>
              <a:buNone/>
            </a:pPr>
            <a:r>
              <a:rPr lang="cs-CZ" dirty="0">
                <a:solidFill>
                  <a:srgbClr val="E7DEC9">
                    <a:lumMod val="1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Tato</a:t>
            </a: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zájmena mají dvojí použití a stojí:</a:t>
            </a:r>
          </a:p>
          <a:p>
            <a:pPr marL="82296" lvl="0" indent="0">
              <a:buClr>
                <a:srgbClr val="3891A7"/>
              </a:buClr>
              <a:buNone/>
            </a:pPr>
            <a:endParaRPr lang="cs-CZ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lvl="0" indent="0">
              <a:buClr>
                <a:srgbClr val="3891A7"/>
              </a:buClr>
              <a:buNone/>
            </a:pP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	</a:t>
            </a: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Samostatně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</a:t>
            </a: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slovesa</a:t>
            </a:r>
          </a:p>
          <a:p>
            <a:pPr marL="82296" lvl="0" indent="0">
              <a:buClr>
                <a:srgbClr val="3891A7"/>
              </a:buClr>
              <a:buNone/>
            </a:pPr>
            <a:endParaRPr lang="cs-CZ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3891A7"/>
              </a:buClr>
              <a:buFont typeface="Arial" panose="020B0604020202020204" pitchFamily="34" charset="0"/>
              <a:buChar char="•"/>
            </a:pP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gusta </a:t>
            </a:r>
            <a:r>
              <a:rPr lang="cs-CZ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bailar</a:t>
            </a: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0">
              <a:buClr>
                <a:srgbClr val="3891A7"/>
              </a:buClr>
              <a:buFont typeface="Arial" panose="020B0604020202020204" pitchFamily="34" charset="0"/>
              <a:buChar char="•"/>
            </a:pP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¿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ti</a:t>
            </a: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0">
              <a:buClr>
                <a:srgbClr val="3891A7"/>
              </a:buClr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mí </a:t>
            </a:r>
            <a:r>
              <a:rPr lang="cs-CZ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también</a:t>
            </a: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buClr>
                <a:srgbClr val="3891A7"/>
              </a:buClr>
              <a:buFont typeface="Arial" panose="020B0604020202020204" pitchFamily="34" charset="0"/>
              <a:buChar char="•"/>
            </a:pP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Pero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no.</a:t>
            </a:r>
          </a:p>
          <a:p>
            <a:pPr lvl="0">
              <a:buClr>
                <a:srgbClr val="3891A7"/>
              </a:buClr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cs-CZ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gustan</a:t>
            </a: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cs-CZ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películas</a:t>
            </a:r>
            <a:r>
              <a:rPr lang="cs-CZ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buClr>
                <a:srgbClr val="3891A7"/>
              </a:buClr>
              <a:buFont typeface="Arial" panose="020B0604020202020204" pitchFamily="34" charset="0"/>
              <a:buChar char="•"/>
            </a:pP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¿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ti</a:t>
            </a: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0">
              <a:buClr>
                <a:srgbClr val="3891A7"/>
              </a:buClr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mí </a:t>
            </a:r>
            <a:r>
              <a:rPr lang="cs-CZ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tampoco</a:t>
            </a: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buClr>
                <a:srgbClr val="3891A7"/>
              </a:buClr>
              <a:buFont typeface="Arial" panose="020B0604020202020204" pitchFamily="34" charset="0"/>
              <a:buChar char="•"/>
            </a:pP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Pero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ella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sí</a:t>
            </a: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buClr>
                <a:srgbClr val="3891A7"/>
              </a:buClr>
              <a:buFont typeface="Arial" panose="020B0604020202020204" pitchFamily="34" charset="0"/>
              <a:buChar char="•"/>
            </a:pPr>
            <a:endParaRPr lang="cs-CZ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lvl="0" indent="0">
              <a:buClr>
                <a:srgbClr val="3891A7"/>
              </a:buClr>
              <a:buNone/>
            </a:pPr>
            <a:endParaRPr lang="cs-CZ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255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229</TotalTime>
  <Words>707</Words>
  <Application>Microsoft Office PowerPoint</Application>
  <PresentationFormat>Předvádění na obrazovce (4:3)</PresentationFormat>
  <Paragraphs>143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Gill Sans MT</vt:lpstr>
      <vt:lpstr>Verdana</vt:lpstr>
      <vt:lpstr>Wingdings 2</vt:lpstr>
      <vt:lpstr>Slunovrat</vt:lpstr>
      <vt:lpstr>EXPRESAR GUSTOS</vt:lpstr>
      <vt:lpstr>Popis:</vt:lpstr>
      <vt:lpstr>EXPRESAR GUSTOS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EXPRESAR GUSTOS</dc:title>
  <dc:creator>Eva Šimonková</dc:creator>
  <cp:lastModifiedBy>Eva Šimonková</cp:lastModifiedBy>
  <cp:revision>34</cp:revision>
  <dcterms:created xsi:type="dcterms:W3CDTF">2013-10-13T19:15:10Z</dcterms:created>
  <dcterms:modified xsi:type="dcterms:W3CDTF">2022-05-17T05:41:23Z</dcterms:modified>
</cp:coreProperties>
</file>