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74" r:id="rId3"/>
    <p:sldId id="264" r:id="rId4"/>
    <p:sldId id="263" r:id="rId5"/>
    <p:sldId id="25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BD51A-9DD8-4412-A535-64832D899466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4D335-F479-48A1-930D-770A9CBAD8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59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D335-F479-48A1-930D-770A9CBAD88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47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service/faq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cs/chlapec-syn-rodina-%C5%A1%C5%A5astn%C3%BD-d%C3%ADt%C4%9B-476092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9912" y="3284984"/>
            <a:ext cx="7126560" cy="14401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STUPŇOVÁNÍ PŘÍDAVNÝCH JMEN</a:t>
            </a:r>
          </a:p>
          <a:p>
            <a:pPr algn="ctr"/>
            <a:endParaRPr lang="cs-CZ" b="1" dirty="0"/>
          </a:p>
        </p:txBody>
      </p:sp>
      <p:sp>
        <p:nvSpPr>
          <p:cNvPr id="2" name="Obdélník 1"/>
          <p:cNvSpPr/>
          <p:nvPr/>
        </p:nvSpPr>
        <p:spPr>
          <a:xfrm>
            <a:off x="1835696" y="5949280"/>
            <a:ext cx="60478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63473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63503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400" u="sng" dirty="0" err="1" smtClean="0"/>
              <a:t>Ejercicios</a:t>
            </a:r>
            <a:r>
              <a:rPr lang="cs-CZ" sz="2400" u="sng" dirty="0" smtClean="0"/>
              <a:t>: </a:t>
            </a:r>
          </a:p>
          <a:p>
            <a:pPr marL="114300" indent="0">
              <a:buNone/>
            </a:pPr>
            <a:r>
              <a:rPr lang="cs-CZ" sz="2400" dirty="0" smtClean="0"/>
              <a:t>Doplňte vhodný výraz:</a:t>
            </a:r>
          </a:p>
          <a:p>
            <a:pPr marL="114300" indent="0">
              <a:buNone/>
            </a:pPr>
            <a:r>
              <a:rPr lang="cs-CZ" sz="2400" dirty="0" smtClean="0"/>
              <a:t>Juan es </a:t>
            </a:r>
            <a:r>
              <a:rPr lang="cs-CZ" sz="2400" dirty="0" err="1" smtClean="0"/>
              <a:t>tonto</a:t>
            </a:r>
            <a:r>
              <a:rPr lang="cs-CZ" sz="2400" dirty="0" smtClean="0"/>
              <a:t>.</a:t>
            </a:r>
          </a:p>
          <a:p>
            <a:pPr marL="114300" indent="0">
              <a:buNone/>
            </a:pPr>
            <a:r>
              <a:rPr lang="cs-CZ" sz="2400" dirty="0" smtClean="0"/>
              <a:t>Juan es ……… </a:t>
            </a:r>
            <a:r>
              <a:rPr lang="cs-CZ" sz="2400" dirty="0" err="1" smtClean="0"/>
              <a:t>tonto</a:t>
            </a:r>
            <a:r>
              <a:rPr lang="cs-CZ" sz="2400" dirty="0" smtClean="0"/>
              <a:t> ………. Pablo.</a:t>
            </a:r>
          </a:p>
          <a:p>
            <a:pPr marL="114300" indent="0">
              <a:buNone/>
            </a:pPr>
            <a:r>
              <a:rPr lang="cs-CZ" sz="2400" dirty="0" smtClean="0"/>
              <a:t>Juan es ……… …</a:t>
            </a:r>
            <a:r>
              <a:rPr lang="cs-CZ" sz="2400" dirty="0" err="1" smtClean="0"/>
              <a:t>tonto</a:t>
            </a:r>
            <a:r>
              <a:rPr lang="cs-CZ" sz="2400" dirty="0" smtClean="0"/>
              <a:t> ………. </a:t>
            </a:r>
            <a:r>
              <a:rPr lang="cs-CZ" sz="2400" dirty="0" err="1" smtClean="0"/>
              <a:t>todos</a:t>
            </a:r>
            <a:r>
              <a:rPr lang="cs-CZ" sz="2400" dirty="0" smtClean="0"/>
              <a:t>.</a:t>
            </a:r>
          </a:p>
          <a:p>
            <a:pPr marL="114300" indent="0">
              <a:buNone/>
            </a:pPr>
            <a:endParaRPr lang="cs-CZ" sz="2400" dirty="0"/>
          </a:p>
          <a:p>
            <a:pPr marL="114300" indent="0">
              <a:buNone/>
            </a:pPr>
            <a:r>
              <a:rPr lang="cs-CZ" sz="2400" dirty="0" smtClean="0"/>
              <a:t>Madrid es grande.</a:t>
            </a:r>
          </a:p>
          <a:p>
            <a:pPr marL="114300" indent="0">
              <a:buNone/>
            </a:pPr>
            <a:r>
              <a:rPr lang="cs-CZ" sz="2400" dirty="0" smtClean="0"/>
              <a:t>Madrid es ……... grande ……….. Barcelona.</a:t>
            </a:r>
          </a:p>
          <a:p>
            <a:pPr marL="114300" indent="0">
              <a:buNone/>
            </a:pPr>
            <a:r>
              <a:rPr lang="cs-CZ" sz="2400" dirty="0" smtClean="0"/>
              <a:t>Madrid es ………. </a:t>
            </a:r>
            <a:r>
              <a:rPr lang="cs-CZ" sz="2400" dirty="0" err="1" smtClean="0"/>
              <a:t>ciudad</a:t>
            </a:r>
            <a:r>
              <a:rPr lang="cs-CZ" sz="2400" dirty="0" smtClean="0"/>
              <a:t> ………. grande ……….. </a:t>
            </a:r>
            <a:r>
              <a:rPr lang="cs-CZ" sz="2400" dirty="0" err="1" smtClean="0"/>
              <a:t>Espaňa</a:t>
            </a:r>
            <a:r>
              <a:rPr lang="cs-CZ" sz="2400" dirty="0" smtClean="0"/>
              <a:t>.</a:t>
            </a:r>
          </a:p>
          <a:p>
            <a:pPr marL="114300" indent="0">
              <a:buNone/>
            </a:pPr>
            <a:endParaRPr lang="cs-CZ" sz="2400" dirty="0"/>
          </a:p>
          <a:p>
            <a:pPr marL="114300" indent="0">
              <a:buNone/>
            </a:pPr>
            <a:r>
              <a:rPr lang="cs-CZ" sz="2400" dirty="0" err="1" smtClean="0"/>
              <a:t>Yo</a:t>
            </a:r>
            <a:r>
              <a:rPr lang="cs-CZ" sz="2400" dirty="0" smtClean="0"/>
              <a:t> </a:t>
            </a:r>
            <a:r>
              <a:rPr lang="cs-CZ" sz="2400" dirty="0" err="1" smtClean="0"/>
              <a:t>soy</a:t>
            </a:r>
            <a:r>
              <a:rPr lang="cs-CZ" sz="2400" dirty="0" smtClean="0"/>
              <a:t> </a:t>
            </a:r>
            <a:r>
              <a:rPr lang="cs-CZ" sz="2400" dirty="0" err="1" smtClean="0"/>
              <a:t>un</a:t>
            </a:r>
            <a:r>
              <a:rPr lang="cs-CZ" sz="2400" dirty="0" smtClean="0"/>
              <a:t> </a:t>
            </a:r>
            <a:r>
              <a:rPr lang="cs-CZ" sz="2400" dirty="0" err="1" smtClean="0"/>
              <a:t>buen</a:t>
            </a:r>
            <a:r>
              <a:rPr lang="cs-CZ" sz="2400" dirty="0" smtClean="0"/>
              <a:t> </a:t>
            </a:r>
            <a:r>
              <a:rPr lang="cs-CZ" sz="2400" dirty="0" err="1" smtClean="0"/>
              <a:t>estudiante</a:t>
            </a:r>
            <a:r>
              <a:rPr lang="cs-CZ" sz="2400" dirty="0" smtClean="0"/>
              <a:t>.</a:t>
            </a:r>
          </a:p>
          <a:p>
            <a:pPr marL="114300" indent="0">
              <a:buNone/>
            </a:pPr>
            <a:r>
              <a:rPr lang="cs-CZ" sz="2400" dirty="0" err="1" smtClean="0"/>
              <a:t>Yo</a:t>
            </a:r>
            <a:r>
              <a:rPr lang="cs-CZ" sz="2400" dirty="0" smtClean="0"/>
              <a:t> </a:t>
            </a:r>
            <a:r>
              <a:rPr lang="cs-CZ" sz="2400" dirty="0" err="1" smtClean="0"/>
              <a:t>soy</a:t>
            </a:r>
            <a:r>
              <a:rPr lang="cs-CZ" sz="2400" dirty="0" smtClean="0"/>
              <a:t> ……………</a:t>
            </a:r>
            <a:r>
              <a:rPr lang="cs-CZ" sz="2400" dirty="0" err="1" smtClean="0"/>
              <a:t>estudiante</a:t>
            </a:r>
            <a:r>
              <a:rPr lang="cs-CZ" sz="2400" dirty="0" smtClean="0"/>
              <a:t> </a:t>
            </a:r>
            <a:r>
              <a:rPr lang="cs-CZ" sz="2400" dirty="0" err="1" smtClean="0"/>
              <a:t>que</a:t>
            </a:r>
            <a:r>
              <a:rPr lang="cs-CZ" sz="2400" dirty="0" smtClean="0"/>
              <a:t> José.</a:t>
            </a:r>
          </a:p>
          <a:p>
            <a:pPr marL="114300" indent="0">
              <a:buNone/>
            </a:pPr>
            <a:r>
              <a:rPr lang="cs-CZ" sz="2400" dirty="0" smtClean="0"/>
              <a:t> </a:t>
            </a:r>
            <a:r>
              <a:rPr lang="cs-CZ" sz="2400" dirty="0" err="1" smtClean="0"/>
              <a:t>Yo</a:t>
            </a:r>
            <a:r>
              <a:rPr lang="cs-CZ" sz="2400" dirty="0" smtClean="0"/>
              <a:t> </a:t>
            </a:r>
            <a:r>
              <a:rPr lang="cs-CZ" sz="2400" dirty="0" err="1" smtClean="0"/>
              <a:t>soy</a:t>
            </a:r>
            <a:r>
              <a:rPr lang="cs-CZ" sz="2400" dirty="0" smtClean="0"/>
              <a:t> ………….. </a:t>
            </a:r>
            <a:r>
              <a:rPr lang="cs-CZ" sz="2400" dirty="0" err="1" smtClean="0"/>
              <a:t>estudiante</a:t>
            </a:r>
            <a:r>
              <a:rPr lang="cs-CZ" sz="2400" dirty="0" smtClean="0"/>
              <a:t>………. la </a:t>
            </a:r>
            <a:r>
              <a:rPr lang="cs-CZ" sz="2400" dirty="0" err="1" smtClean="0"/>
              <a:t>clase</a:t>
            </a:r>
            <a:r>
              <a:rPr lang="cs-CZ" sz="2400" dirty="0"/>
              <a:t>.</a:t>
            </a:r>
            <a:endParaRPr lang="cs-CZ" sz="2400" dirty="0" smtClean="0"/>
          </a:p>
        </p:txBody>
      </p:sp>
      <p:sp>
        <p:nvSpPr>
          <p:cNvPr id="2" name="Obdélník 1"/>
          <p:cNvSpPr/>
          <p:nvPr/>
        </p:nvSpPr>
        <p:spPr>
          <a:xfrm>
            <a:off x="1511411" y="1496628"/>
            <a:ext cx="93610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más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311362" y="1493502"/>
            <a:ext cx="93610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que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519462" y="2014815"/>
            <a:ext cx="1265722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el </a:t>
            </a:r>
            <a:r>
              <a:rPr lang="cs-CZ" sz="2400" dirty="0" err="1" smtClean="0">
                <a:solidFill>
                  <a:schemeClr val="tx1"/>
                </a:solidFill>
              </a:rPr>
              <a:t>más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599892" y="2014815"/>
            <a:ext cx="93610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63832" y="3263254"/>
            <a:ext cx="93610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más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816204" y="3250679"/>
            <a:ext cx="93610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que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827918" y="3746106"/>
            <a:ext cx="93610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la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871706" y="3733747"/>
            <a:ext cx="93610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más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156176" y="3733747"/>
            <a:ext cx="93610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511411" y="5051211"/>
            <a:ext cx="1188525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mejor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475656" y="5534063"/>
            <a:ext cx="135333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el </a:t>
            </a:r>
            <a:r>
              <a:rPr lang="cs-CZ" sz="2400" dirty="0" err="1" smtClean="0">
                <a:solidFill>
                  <a:schemeClr val="tx1"/>
                </a:solidFill>
              </a:rPr>
              <a:t>mejor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84514" y="5442919"/>
            <a:ext cx="936104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441314" y="6054233"/>
            <a:ext cx="588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4940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08712"/>
          </a:xfrm>
        </p:spPr>
        <p:txBody>
          <a:bodyPr/>
          <a:lstStyle/>
          <a:p>
            <a:pPr marL="114300" indent="0">
              <a:buNone/>
            </a:pPr>
            <a:r>
              <a:rPr lang="cs-CZ" u="sng" dirty="0" smtClean="0"/>
              <a:t>Vyjádřete vyšší nebo nižší míru vlastnosti podle + nebo -.</a:t>
            </a:r>
          </a:p>
          <a:p>
            <a:pPr marL="114300" indent="0">
              <a:buNone/>
            </a:pPr>
            <a:endParaRPr lang="cs-CZ" u="sng" dirty="0" smtClean="0"/>
          </a:p>
          <a:p>
            <a:pPr marL="114300" indent="0">
              <a:buNone/>
            </a:pPr>
            <a:r>
              <a:rPr lang="cs-CZ" dirty="0" err="1" smtClean="0"/>
              <a:t>María</a:t>
            </a:r>
            <a:r>
              <a:rPr lang="cs-CZ" dirty="0" smtClean="0"/>
              <a:t> es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guapa</a:t>
            </a:r>
            <a:r>
              <a:rPr lang="cs-CZ" dirty="0" smtClean="0"/>
              <a:t>.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amiga</a:t>
            </a:r>
            <a:r>
              <a:rPr lang="cs-CZ" dirty="0" smtClean="0"/>
              <a:t> es +………………………………..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cs-CZ" dirty="0" smtClean="0"/>
              <a:t>Mi </a:t>
            </a:r>
            <a:r>
              <a:rPr lang="cs-CZ" dirty="0" err="1" smtClean="0"/>
              <a:t>coche</a:t>
            </a:r>
            <a:r>
              <a:rPr lang="cs-CZ" dirty="0" smtClean="0"/>
              <a:t> es </a:t>
            </a:r>
            <a:r>
              <a:rPr lang="cs-CZ" dirty="0" err="1" smtClean="0"/>
              <a:t>caro</a:t>
            </a:r>
            <a:r>
              <a:rPr lang="cs-CZ" dirty="0" smtClean="0"/>
              <a:t>. Tu </a:t>
            </a:r>
            <a:r>
              <a:rPr lang="cs-CZ" dirty="0" err="1" smtClean="0"/>
              <a:t>coche</a:t>
            </a:r>
            <a:r>
              <a:rPr lang="cs-CZ" dirty="0" smtClean="0"/>
              <a:t> es - …………………………………….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cs-CZ" dirty="0" smtClean="0"/>
              <a:t>La </a:t>
            </a:r>
            <a:r>
              <a:rPr lang="cs-CZ" dirty="0" err="1" smtClean="0"/>
              <a:t>casa</a:t>
            </a:r>
            <a:r>
              <a:rPr lang="cs-CZ" dirty="0" smtClean="0"/>
              <a:t> es grande. La </a:t>
            </a:r>
            <a:r>
              <a:rPr lang="cs-CZ" dirty="0" err="1" smtClean="0"/>
              <a:t>escuela</a:t>
            </a:r>
            <a:r>
              <a:rPr lang="cs-CZ" dirty="0" smtClean="0"/>
              <a:t> es +………………………………...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cs-CZ" dirty="0" smtClean="0"/>
              <a:t>Mi </a:t>
            </a:r>
            <a:r>
              <a:rPr lang="cs-CZ" dirty="0" err="1" smtClean="0"/>
              <a:t>abuela</a:t>
            </a:r>
            <a:r>
              <a:rPr lang="cs-CZ" dirty="0" smtClean="0"/>
              <a:t> es </a:t>
            </a:r>
            <a:r>
              <a:rPr lang="cs-CZ" dirty="0" err="1" smtClean="0"/>
              <a:t>vieja</a:t>
            </a:r>
            <a:r>
              <a:rPr lang="cs-CZ" dirty="0" smtClean="0"/>
              <a:t>. Mi </a:t>
            </a:r>
            <a:r>
              <a:rPr lang="cs-CZ" dirty="0" err="1" smtClean="0"/>
              <a:t>abuelo</a:t>
            </a:r>
            <a:r>
              <a:rPr lang="cs-CZ" dirty="0" smtClean="0"/>
              <a:t> es +…………………………………..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cs-CZ" dirty="0" smtClean="0"/>
              <a:t>Los </a:t>
            </a:r>
            <a:r>
              <a:rPr lang="cs-CZ" dirty="0" err="1" smtClean="0"/>
              <a:t>Picos</a:t>
            </a:r>
            <a:r>
              <a:rPr lang="cs-CZ" dirty="0" smtClean="0"/>
              <a:t> de Europa son </a:t>
            </a:r>
            <a:r>
              <a:rPr lang="cs-CZ" dirty="0" err="1" smtClean="0"/>
              <a:t>altos</a:t>
            </a:r>
            <a:r>
              <a:rPr lang="cs-CZ" dirty="0" smtClean="0"/>
              <a:t>. La Sierra Nevada es -……………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cs-CZ" dirty="0" smtClean="0"/>
              <a:t>Los precios en </a:t>
            </a:r>
            <a:r>
              <a:rPr lang="cs-CZ" dirty="0" err="1" smtClean="0"/>
              <a:t>Alemania</a:t>
            </a:r>
            <a:r>
              <a:rPr lang="cs-CZ" dirty="0" smtClean="0"/>
              <a:t> son </a:t>
            </a:r>
            <a:r>
              <a:rPr lang="cs-CZ" dirty="0" err="1" smtClean="0"/>
              <a:t>altos</a:t>
            </a:r>
            <a:r>
              <a:rPr lang="cs-CZ" dirty="0" smtClean="0"/>
              <a:t>. En </a:t>
            </a:r>
            <a:r>
              <a:rPr lang="cs-CZ" dirty="0" err="1" smtClean="0"/>
              <a:t>Chequia</a:t>
            </a:r>
            <a:r>
              <a:rPr lang="cs-CZ" dirty="0" smtClean="0"/>
              <a:t> son - .…………..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cs-CZ" dirty="0" err="1" smtClean="0"/>
              <a:t>Yo</a:t>
            </a:r>
            <a:r>
              <a:rPr lang="cs-CZ" dirty="0" smtClean="0"/>
              <a:t> </a:t>
            </a:r>
            <a:r>
              <a:rPr lang="cs-CZ" dirty="0" err="1" smtClean="0"/>
              <a:t>tengo</a:t>
            </a:r>
            <a:r>
              <a:rPr lang="cs-CZ" dirty="0" smtClean="0"/>
              <a:t> </a:t>
            </a:r>
            <a:r>
              <a:rPr lang="cs-CZ" dirty="0" err="1" smtClean="0"/>
              <a:t>grandes</a:t>
            </a:r>
            <a:r>
              <a:rPr lang="cs-CZ" dirty="0" smtClean="0"/>
              <a:t> </a:t>
            </a:r>
            <a:r>
              <a:rPr lang="cs-CZ" dirty="0" err="1" smtClean="0"/>
              <a:t>problemas</a:t>
            </a:r>
            <a:r>
              <a:rPr lang="cs-CZ" dirty="0" smtClean="0"/>
              <a:t>. </a:t>
            </a:r>
            <a:r>
              <a:rPr lang="cs-CZ" dirty="0" err="1" smtClean="0"/>
              <a:t>Ellos</a:t>
            </a:r>
            <a:r>
              <a:rPr lang="cs-CZ" dirty="0" smtClean="0"/>
              <a:t> </a:t>
            </a:r>
            <a:r>
              <a:rPr lang="cs-CZ" dirty="0" err="1" smtClean="0"/>
              <a:t>tienen</a:t>
            </a:r>
            <a:r>
              <a:rPr lang="cs-CZ" dirty="0" smtClean="0"/>
              <a:t> - ……………………….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cs-CZ" dirty="0" smtClean="0"/>
              <a:t>Juan y Luis son </a:t>
            </a:r>
            <a:r>
              <a:rPr lang="cs-CZ" dirty="0" err="1" smtClean="0"/>
              <a:t>buenos</a:t>
            </a:r>
            <a:r>
              <a:rPr lang="cs-CZ" dirty="0" smtClean="0"/>
              <a:t> </a:t>
            </a:r>
            <a:r>
              <a:rPr lang="cs-CZ" dirty="0" err="1" smtClean="0"/>
              <a:t>estudiantes</a:t>
            </a:r>
            <a:r>
              <a:rPr lang="cs-CZ" dirty="0" smtClean="0"/>
              <a:t>. </a:t>
            </a:r>
            <a:r>
              <a:rPr lang="cs-CZ" dirty="0" err="1" smtClean="0"/>
              <a:t>Nosotros</a:t>
            </a:r>
            <a:r>
              <a:rPr lang="cs-CZ" dirty="0" smtClean="0"/>
              <a:t> </a:t>
            </a:r>
            <a:r>
              <a:rPr lang="cs-CZ" dirty="0" err="1" smtClean="0"/>
              <a:t>somos</a:t>
            </a:r>
            <a:r>
              <a:rPr lang="cs-CZ" dirty="0" smtClean="0"/>
              <a:t> +………....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cs-CZ" dirty="0" smtClean="0"/>
              <a:t>Es </a:t>
            </a:r>
            <a:r>
              <a:rPr lang="cs-CZ" dirty="0" err="1" smtClean="0"/>
              <a:t>malo</a:t>
            </a:r>
            <a:r>
              <a:rPr lang="cs-CZ" dirty="0" smtClean="0"/>
              <a:t> </a:t>
            </a:r>
            <a:r>
              <a:rPr lang="cs-CZ" dirty="0" err="1" smtClean="0"/>
              <a:t>estudiar</a:t>
            </a:r>
            <a:r>
              <a:rPr lang="cs-CZ" dirty="0" smtClean="0"/>
              <a:t> </a:t>
            </a:r>
            <a:r>
              <a:rPr lang="cs-CZ" dirty="0" err="1" smtClean="0"/>
              <a:t>poco</a:t>
            </a:r>
            <a:r>
              <a:rPr lang="cs-CZ" dirty="0" smtClean="0"/>
              <a:t>. No </a:t>
            </a:r>
            <a:r>
              <a:rPr lang="cs-CZ" dirty="0" err="1" smtClean="0"/>
              <a:t>estudiar</a:t>
            </a:r>
            <a:r>
              <a:rPr lang="cs-CZ" dirty="0" smtClean="0"/>
              <a:t> </a:t>
            </a:r>
            <a:r>
              <a:rPr lang="cs-CZ" dirty="0" err="1" smtClean="0"/>
              <a:t>nada</a:t>
            </a:r>
            <a:r>
              <a:rPr lang="cs-CZ" dirty="0" smtClean="0"/>
              <a:t> es -…………………….</a:t>
            </a:r>
          </a:p>
        </p:txBody>
      </p:sp>
      <p:sp>
        <p:nvSpPr>
          <p:cNvPr id="4" name="Obdélník 3"/>
          <p:cNvSpPr/>
          <p:nvPr/>
        </p:nvSpPr>
        <p:spPr>
          <a:xfrm>
            <a:off x="4860032" y="1052736"/>
            <a:ext cx="2448272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m</a:t>
            </a:r>
            <a:r>
              <a:rPr lang="cs-CZ" sz="2400" dirty="0" err="1" smtClean="0">
                <a:solidFill>
                  <a:schemeClr val="tx1"/>
                </a:solidFill>
              </a:rPr>
              <a:t>ás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guapa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41668" y="1578925"/>
            <a:ext cx="2448272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m</a:t>
            </a:r>
            <a:r>
              <a:rPr lang="cs-CZ" sz="2400" dirty="0" err="1" smtClean="0">
                <a:solidFill>
                  <a:schemeClr val="tx1"/>
                </a:solidFill>
              </a:rPr>
              <a:t>enos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caro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004048" y="2060848"/>
            <a:ext cx="2448272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m</a:t>
            </a:r>
            <a:r>
              <a:rPr lang="cs-CZ" sz="2400" dirty="0" err="1" smtClean="0">
                <a:solidFill>
                  <a:schemeClr val="tx1"/>
                </a:solidFill>
              </a:rPr>
              <a:t>ás</a:t>
            </a:r>
            <a:r>
              <a:rPr lang="cs-CZ" sz="2400" dirty="0" smtClean="0">
                <a:solidFill>
                  <a:schemeClr val="tx1"/>
                </a:solidFill>
              </a:rPr>
              <a:t> grande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868999" y="2636912"/>
            <a:ext cx="2100451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mayor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20272" y="3252615"/>
            <a:ext cx="1728192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menos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alta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969450" y="3811173"/>
            <a:ext cx="1657095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inferiores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795225" y="4370784"/>
            <a:ext cx="1657095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menores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6296" y="4988238"/>
            <a:ext cx="1657095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mejores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084168" y="5494314"/>
            <a:ext cx="1657095" cy="432048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peor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484784" y="6043935"/>
            <a:ext cx="61744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27097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289674" cy="3456112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836" y="3557715"/>
            <a:ext cx="3463001" cy="2348348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269707" y="210825"/>
            <a:ext cx="55572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u="sng" dirty="0" smtClean="0"/>
              <a:t>Porovnej oba obrázky. Použij výrazy </a:t>
            </a:r>
            <a:r>
              <a:rPr lang="cs-CZ" sz="2400" b="1" dirty="0" smtClean="0"/>
              <a:t>1.alegre</a:t>
            </a:r>
            <a:r>
              <a:rPr lang="cs-CZ" sz="2400" b="1" dirty="0"/>
              <a:t>, </a:t>
            </a:r>
            <a:r>
              <a:rPr lang="cs-CZ" sz="2400" b="1" dirty="0" smtClean="0"/>
              <a:t>2. </a:t>
            </a:r>
            <a:r>
              <a:rPr lang="cs-CZ" sz="2400" b="1" dirty="0" err="1" smtClean="0"/>
              <a:t>joven</a:t>
            </a:r>
            <a:r>
              <a:rPr lang="cs-CZ" sz="2400" b="1" dirty="0" smtClean="0"/>
              <a:t>, 3. </a:t>
            </a:r>
            <a:r>
              <a:rPr lang="cs-CZ" sz="2400" b="1" dirty="0" err="1" smtClean="0"/>
              <a:t>triste</a:t>
            </a:r>
            <a:r>
              <a:rPr lang="cs-CZ" sz="2400" b="1" dirty="0" smtClean="0"/>
              <a:t>, 4. </a:t>
            </a:r>
            <a:r>
              <a:rPr lang="cs-CZ" sz="2400" b="1" dirty="0" err="1" smtClean="0"/>
              <a:t>viejo</a:t>
            </a:r>
            <a:r>
              <a:rPr lang="cs-CZ" sz="2400" b="1" dirty="0" smtClean="0"/>
              <a:t>.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sz="2400" b="1" dirty="0" smtClean="0"/>
              <a:t>1. José es ………………….......Carlos.</a:t>
            </a:r>
          </a:p>
          <a:p>
            <a:pPr>
              <a:lnSpc>
                <a:spcPct val="150000"/>
              </a:lnSpc>
            </a:pPr>
            <a:r>
              <a:rPr lang="cs-CZ" sz="2400" b="1" dirty="0" smtClean="0"/>
              <a:t>2. José es ……………………....Carlos.</a:t>
            </a: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b="1" dirty="0" smtClean="0"/>
              <a:t>3. Carlos es …..…………………José.</a:t>
            </a:r>
          </a:p>
          <a:p>
            <a:pPr>
              <a:lnSpc>
                <a:spcPct val="150000"/>
              </a:lnSpc>
            </a:pPr>
            <a:r>
              <a:rPr lang="cs-CZ" sz="2400" b="1" dirty="0" smtClean="0"/>
              <a:t>4. Carlos es …………………......José.</a:t>
            </a:r>
            <a:endParaRPr lang="cs-CZ" sz="2400" b="1" dirty="0"/>
          </a:p>
        </p:txBody>
      </p:sp>
      <p:sp>
        <p:nvSpPr>
          <p:cNvPr id="8" name="Obdélník 7"/>
          <p:cNvSpPr/>
          <p:nvPr/>
        </p:nvSpPr>
        <p:spPr>
          <a:xfrm>
            <a:off x="732417" y="3422104"/>
            <a:ext cx="10054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 smtClean="0">
                <a:ln w="0"/>
                <a:solidFill>
                  <a:srgbClr val="FFFF00"/>
                </a:solidFill>
              </a:rPr>
              <a:t>José</a:t>
            </a:r>
            <a:endParaRPr lang="cs-CZ" sz="6000" b="1" cap="none" spc="0" dirty="0">
              <a:ln w="0"/>
              <a:solidFill>
                <a:srgbClr val="FFFF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392937" y="3702809"/>
            <a:ext cx="13035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 smtClean="0">
                <a:ln w="0"/>
                <a:solidFill>
                  <a:srgbClr val="FFFF00"/>
                </a:solidFill>
              </a:rPr>
              <a:t>Carlos</a:t>
            </a:r>
            <a:endParaRPr lang="cs-CZ" sz="6000" b="1" cap="none" spc="0" dirty="0">
              <a:ln w="0"/>
              <a:solidFill>
                <a:srgbClr val="FFFF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957839" y="1337668"/>
            <a:ext cx="2557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alegre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que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056231" y="1825835"/>
            <a:ext cx="211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m</a:t>
            </a:r>
            <a:r>
              <a:rPr lang="cs-CZ" sz="2400" b="1" dirty="0" err="1" smtClean="0">
                <a:solidFill>
                  <a:srgbClr val="FF0000"/>
                </a:solidFill>
              </a:rPr>
              <a:t>enor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que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147755" y="236316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triste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que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278837" y="2960439"/>
            <a:ext cx="211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m</a:t>
            </a:r>
            <a:r>
              <a:rPr lang="cs-CZ" sz="2400" b="1" dirty="0" err="1" smtClean="0">
                <a:solidFill>
                  <a:srgbClr val="FF0000"/>
                </a:solidFill>
              </a:rPr>
              <a:t>ayor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que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56397" y="6041674"/>
            <a:ext cx="58143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411610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832"/>
            <a:ext cx="3960962" cy="2640641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829" y="3143944"/>
            <a:ext cx="3491880" cy="232792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11560" y="90872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EL CHALET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34134" y="3234690"/>
            <a:ext cx="3387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EL RASCACIELOS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16016" y="404664"/>
            <a:ext cx="3960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POROVNEJ DOMY.</a:t>
            </a:r>
          </a:p>
          <a:p>
            <a:r>
              <a:rPr lang="cs-CZ" sz="2400" b="1" dirty="0" smtClean="0"/>
              <a:t>POUŽIJ VÝRAZY JAKO: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ALTO, BAJO, MODERNO, ANTIGUO, BONITO, FEO, CÓMODO, </a:t>
            </a:r>
            <a:r>
              <a:rPr lang="cs-CZ" sz="2400" b="1" dirty="0"/>
              <a:t>A</a:t>
            </a:r>
            <a:r>
              <a:rPr lang="cs-CZ" sz="2400" b="1" dirty="0" smtClean="0"/>
              <a:t>COGEDOR, INCÓMODO,…</a:t>
            </a:r>
            <a:endParaRPr lang="cs-CZ" sz="2400" b="1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234690"/>
            <a:ext cx="3923928" cy="261595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899592" y="462650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LA CHOZA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619672" y="5969340"/>
            <a:ext cx="61024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35305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Obrázek 1: [Cit.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2016-02-21]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Dostupný pod licencí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buClrTx/>
              <a:buNone/>
            </a:pPr>
            <a:r>
              <a:rPr lang="cs-CZ" sz="1400" u="sng" dirty="0" smtClean="0">
                <a:hlinkClick r:id="rId4"/>
              </a:rPr>
              <a:t>˂</a:t>
            </a:r>
            <a:r>
              <a:rPr lang="cs-CZ" sz="1400" u="sng" dirty="0"/>
              <a:t>https://pixabay.com/</a:t>
            </a:r>
            <a:r>
              <a:rPr lang="cs-CZ" sz="1400" u="sng" dirty="0" err="1"/>
              <a:t>cs</a:t>
            </a:r>
            <a:r>
              <a:rPr lang="cs-CZ" sz="1400" u="sng" dirty="0"/>
              <a:t>/chlapec-syn-rodina-%C5%A1%C5%A5astn%C3%BD-d%C3%ADt%C4%9B-476092/˃</a:t>
            </a:r>
            <a:endParaRPr lang="cs-CZ" sz="1400" dirty="0"/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Volné pro komerční užití / Není nutné uvádět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</a:p>
          <a:p>
            <a:pPr marL="0" indent="0">
              <a:spcBef>
                <a:spcPts val="1000"/>
              </a:spcBef>
              <a:buClrTx/>
              <a:buNone/>
            </a:pPr>
            <a:r>
              <a:rPr lang="cs-CZ" sz="1400" u="sng" dirty="0" smtClean="0"/>
              <a:t>˂https</a:t>
            </a:r>
            <a:r>
              <a:rPr lang="cs-CZ" sz="1400" u="sng" dirty="0"/>
              <a:t>://pixabay.com/</a:t>
            </a:r>
            <a:r>
              <a:rPr lang="cs-CZ" sz="1400" u="sng" dirty="0" err="1"/>
              <a:t>cs</a:t>
            </a:r>
            <a:r>
              <a:rPr lang="cs-CZ" sz="1400" u="sng" dirty="0"/>
              <a:t>/samoty-s%C3%A1m-archetyp-archetypy-513526</a:t>
            </a:r>
            <a:r>
              <a:rPr lang="cs-CZ" sz="1400" u="sng" dirty="0" smtClean="0"/>
              <a:t>/˃</a:t>
            </a:r>
          </a:p>
          <a:p>
            <a:pPr marL="0" indent="0">
              <a:spcBef>
                <a:spcPts val="1000"/>
              </a:spcBef>
              <a:buClrTx/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Volné pro komerční užití / Není nutné uvádět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</a:p>
          <a:p>
            <a:pPr marL="114300" indent="0">
              <a:buNone/>
            </a:pPr>
            <a:r>
              <a:rPr lang="cs-CZ" sz="1400" u="sng" dirty="0" smtClean="0"/>
              <a:t>˂https</a:t>
            </a:r>
            <a:r>
              <a:rPr lang="cs-CZ" sz="1400" u="sng" dirty="0"/>
              <a:t>://pixabay.com/</a:t>
            </a:r>
            <a:r>
              <a:rPr lang="cs-CZ" sz="1400" u="sng" dirty="0" err="1"/>
              <a:t>cs</a:t>
            </a:r>
            <a:r>
              <a:rPr lang="cs-CZ" sz="1400" u="sng" dirty="0"/>
              <a:t>/apremont-d%C5%AFm-star%C3%BD-d%C5%AFm-francie-1161688</a:t>
            </a:r>
            <a:r>
              <a:rPr lang="cs-CZ" sz="1400" u="sng" dirty="0" smtClean="0"/>
              <a:t>/˃</a:t>
            </a:r>
          </a:p>
          <a:p>
            <a:pPr marL="114300" indent="0"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Volné pro komerční užití / Není nutné uvádět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</a:p>
          <a:p>
            <a:pPr marL="114300" indent="0">
              <a:buNone/>
            </a:pPr>
            <a:r>
              <a:rPr lang="cs-CZ" sz="1400" u="sng" dirty="0" smtClean="0"/>
              <a:t>˂https</a:t>
            </a:r>
            <a:r>
              <a:rPr lang="cs-CZ" sz="1400" u="sng" dirty="0"/>
              <a:t>://pixabay.com/</a:t>
            </a:r>
            <a:r>
              <a:rPr lang="cs-CZ" sz="1400" u="sng" dirty="0" err="1"/>
              <a:t>cs</a:t>
            </a:r>
            <a:r>
              <a:rPr lang="cs-CZ" sz="1400" u="sng" dirty="0"/>
              <a:t>/opu%C5%A1t%C4%9Bn%C3%A9-chatr%C4%8De-bouda-star%C3%A9-722899</a:t>
            </a:r>
            <a:r>
              <a:rPr lang="cs-CZ" sz="1400" u="sng" dirty="0" smtClean="0"/>
              <a:t>/˃</a:t>
            </a:r>
          </a:p>
          <a:p>
            <a:pPr marL="114300" indent="0"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Volné pro komerční užití / Není nutné uvádět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</a:p>
          <a:p>
            <a:pPr marL="114300" indent="0">
              <a:buNone/>
            </a:pPr>
            <a:r>
              <a:rPr lang="cs-CZ" sz="1400" u="sng" dirty="0" smtClean="0"/>
              <a:t>˂https</a:t>
            </a:r>
            <a:r>
              <a:rPr lang="cs-CZ" sz="1400" u="sng" dirty="0"/>
              <a:t>://pixabay.com/</a:t>
            </a:r>
            <a:r>
              <a:rPr lang="cs-CZ" sz="1400" u="sng" dirty="0" err="1"/>
              <a:t>cs</a:t>
            </a:r>
            <a:r>
              <a:rPr lang="cs-CZ" sz="1400" u="sng" dirty="0"/>
              <a:t>/mrakodrap-budova-architektura-825546</a:t>
            </a:r>
            <a:r>
              <a:rPr lang="cs-CZ" sz="1400" u="sng" dirty="0" smtClean="0"/>
              <a:t>/˃</a:t>
            </a:r>
          </a:p>
          <a:p>
            <a:pPr marL="114300" indent="0"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Volné pro komerční užití / Není nutné uvádět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/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5920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909289"/>
              </p:ext>
            </p:extLst>
          </p:nvPr>
        </p:nvGraphicFramePr>
        <p:xfrm>
          <a:off x="395536" y="188641"/>
          <a:ext cx="8352928" cy="5521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50405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Stupňování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463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Más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menos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mayor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superior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54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899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54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463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899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899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899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74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viz.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709936" y="5949280"/>
            <a:ext cx="57241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403302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 vysvětlení problematiky a uvedení příkladů následuje procvičení.</a:t>
            </a:r>
          </a:p>
          <a:p>
            <a:r>
              <a:rPr lang="cs-CZ" sz="2800" dirty="0" smtClean="0"/>
              <a:t>Studenti se vyjádří</a:t>
            </a:r>
            <a:r>
              <a:rPr lang="cs-CZ" sz="2800" dirty="0"/>
              <a:t>.</a:t>
            </a:r>
            <a:r>
              <a:rPr lang="cs-CZ" sz="2800" dirty="0" smtClean="0"/>
              <a:t> Následuje </a:t>
            </a:r>
            <a:r>
              <a:rPr lang="cs-CZ" sz="2800" dirty="0"/>
              <a:t>kliknutí a poté se </a:t>
            </a:r>
            <a:r>
              <a:rPr lang="cs-CZ" sz="2800" dirty="0" smtClean="0"/>
              <a:t>objeví </a:t>
            </a:r>
            <a:r>
              <a:rPr lang="cs-CZ" sz="2800" dirty="0"/>
              <a:t>správné řešení.</a:t>
            </a: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1691680" y="6016079"/>
            <a:ext cx="57241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8610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6682" y="332656"/>
            <a:ext cx="8208912" cy="778098"/>
          </a:xfrm>
        </p:spPr>
        <p:txBody>
          <a:bodyPr/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DRUHÝ STUPEŇ PŘÍDAVNÝCH JMEN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608374" cy="5256583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2400" dirty="0" smtClean="0"/>
              <a:t>Druhý stupeň přídavných jmen tvoříme přidáním příslovce </a:t>
            </a:r>
          </a:p>
          <a:p>
            <a:pPr marL="11430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MÁS / MENOS</a:t>
            </a:r>
            <a:r>
              <a:rPr lang="cs-CZ" sz="2400" b="1" dirty="0" smtClean="0"/>
              <a:t> </a:t>
            </a:r>
            <a:r>
              <a:rPr lang="cs-CZ" sz="2400" dirty="0" smtClean="0"/>
              <a:t>před základní tvar. </a:t>
            </a:r>
          </a:p>
          <a:p>
            <a:pPr marL="114300" indent="0">
              <a:buNone/>
            </a:pPr>
            <a:r>
              <a:rPr lang="cs-CZ" sz="2400" dirty="0" smtClean="0"/>
              <a:t>„Než“ překládáme jako „</a:t>
            </a:r>
            <a:r>
              <a:rPr lang="cs-CZ" sz="2400" b="1" dirty="0" smtClean="0">
                <a:solidFill>
                  <a:srgbClr val="FF0000"/>
                </a:solidFill>
              </a:rPr>
              <a:t>QUE</a:t>
            </a:r>
            <a:r>
              <a:rPr lang="cs-CZ" sz="2400" dirty="0" smtClean="0"/>
              <a:t>“.</a:t>
            </a:r>
          </a:p>
          <a:p>
            <a:pPr marL="114300" indent="0">
              <a:buNone/>
            </a:pPr>
            <a:endParaRPr lang="cs-CZ" sz="2400" b="1" dirty="0" smtClean="0"/>
          </a:p>
          <a:p>
            <a:pPr marL="114300" indent="0">
              <a:buNone/>
            </a:pPr>
            <a:r>
              <a:rPr lang="cs-CZ" sz="2400" b="1" dirty="0" smtClean="0"/>
              <a:t>„Mi libro es </a:t>
            </a:r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caro</a:t>
            </a:r>
            <a:r>
              <a:rPr lang="cs-CZ" sz="2400" b="1" dirty="0" smtClean="0"/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que</a:t>
            </a:r>
            <a:r>
              <a:rPr lang="cs-CZ" sz="2400" b="1" dirty="0" smtClean="0"/>
              <a:t> tu libro.“</a:t>
            </a:r>
          </a:p>
          <a:p>
            <a:pPr marL="114300" indent="0">
              <a:buNone/>
            </a:pPr>
            <a:r>
              <a:rPr lang="cs-CZ" sz="2400" dirty="0" smtClean="0"/>
              <a:t>„Moje kniha je dražší než tvoje kniha.“</a:t>
            </a:r>
          </a:p>
          <a:p>
            <a:pPr marL="114300" indent="0">
              <a:buNone/>
            </a:pPr>
            <a:endParaRPr lang="cs-CZ" sz="2400" dirty="0" smtClean="0"/>
          </a:p>
          <a:p>
            <a:pPr marL="114300" indent="0">
              <a:buNone/>
            </a:pPr>
            <a:r>
              <a:rPr lang="cs-CZ" sz="2400" b="1" dirty="0" smtClean="0"/>
              <a:t>„</a:t>
            </a:r>
            <a:r>
              <a:rPr lang="cs-CZ" sz="2400" b="1" dirty="0" err="1" smtClean="0"/>
              <a:t>Su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novia</a:t>
            </a:r>
            <a:r>
              <a:rPr lang="cs-CZ" sz="2400" b="1" dirty="0" smtClean="0"/>
              <a:t> es </a:t>
            </a:r>
            <a:r>
              <a:rPr lang="cs-CZ" sz="2400" b="1" dirty="0" err="1" smtClean="0">
                <a:solidFill>
                  <a:srgbClr val="FF0000"/>
                </a:solidFill>
              </a:rPr>
              <a:t>menos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guapa</a:t>
            </a:r>
            <a:r>
              <a:rPr lang="cs-CZ" sz="2400" b="1" dirty="0" smtClean="0"/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que</a:t>
            </a:r>
            <a:r>
              <a:rPr lang="cs-CZ" sz="2400" b="1" dirty="0" smtClean="0"/>
              <a:t> mi </a:t>
            </a:r>
            <a:r>
              <a:rPr lang="cs-CZ" sz="2400" b="1" dirty="0" err="1" smtClean="0"/>
              <a:t>novia</a:t>
            </a:r>
            <a:r>
              <a:rPr lang="cs-CZ" sz="2400" b="1" dirty="0" smtClean="0"/>
              <a:t>.“ </a:t>
            </a:r>
          </a:p>
          <a:p>
            <a:pPr marL="114300" indent="0">
              <a:buNone/>
            </a:pPr>
            <a:r>
              <a:rPr lang="cs-CZ" sz="2400" dirty="0" smtClean="0"/>
              <a:t>„Jeho snoubenka je méně hezká než moje snoubenka.“</a:t>
            </a:r>
          </a:p>
          <a:p>
            <a:pPr marL="114300" indent="0">
              <a:buNone/>
            </a:pPr>
            <a:endParaRPr lang="cs-CZ" sz="2400" dirty="0"/>
          </a:p>
          <a:p>
            <a:pPr marL="0" lvl="0" indent="0" algn="ctr">
              <a:spcBef>
                <a:spcPts val="0"/>
              </a:spcBef>
              <a:buClrTx/>
              <a:buNone/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pPr marL="1143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417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55272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2400" b="1" u="sng" dirty="0"/>
              <a:t>Přídavná jména s nepravidelným stupňováním:</a:t>
            </a:r>
          </a:p>
          <a:p>
            <a:pPr marL="114300" indent="0">
              <a:buNone/>
            </a:pPr>
            <a:endParaRPr lang="cs-CZ" sz="2400" b="1" dirty="0" smtClean="0"/>
          </a:p>
          <a:p>
            <a:pPr marL="114300" indent="0">
              <a:buNone/>
            </a:pPr>
            <a:r>
              <a:rPr lang="cs-CZ" sz="2400" b="1" dirty="0" smtClean="0"/>
              <a:t>BUENO	-</a:t>
            </a:r>
            <a:r>
              <a:rPr lang="cs-CZ" sz="2400" b="1" dirty="0"/>
              <a:t>	MEJOR</a:t>
            </a:r>
          </a:p>
          <a:p>
            <a:pPr marL="114300" indent="0">
              <a:buNone/>
            </a:pPr>
            <a:r>
              <a:rPr lang="cs-CZ" sz="2400" b="1" dirty="0"/>
              <a:t>MALO	</a:t>
            </a:r>
            <a:r>
              <a:rPr lang="cs-CZ" sz="2400" b="1" dirty="0" smtClean="0"/>
              <a:t>-	PEOR</a:t>
            </a:r>
          </a:p>
          <a:p>
            <a:pPr marL="114300" indent="0">
              <a:buNone/>
            </a:pPr>
            <a:endParaRPr lang="cs-CZ" sz="2400" b="1" dirty="0" smtClean="0"/>
          </a:p>
          <a:p>
            <a:pPr marL="114300" indent="0">
              <a:buNone/>
            </a:pPr>
            <a:r>
              <a:rPr lang="cs-CZ" sz="2400" b="1" dirty="0" smtClean="0"/>
              <a:t>Existují přídavná jména s pravidelným i nepravidelným stupňováním. Pravidelný tvar je míněn doslova, zatímco nepravidelný tvar má význam přenesený.</a:t>
            </a:r>
          </a:p>
          <a:p>
            <a:pPr marL="114300" indent="0">
              <a:buNone/>
            </a:pPr>
            <a:endParaRPr lang="cs-CZ" sz="2400" b="1" dirty="0" smtClean="0"/>
          </a:p>
          <a:p>
            <a:pPr marL="114300" indent="0">
              <a:buNone/>
            </a:pPr>
            <a:r>
              <a:rPr lang="cs-CZ" sz="2400" b="1" dirty="0" smtClean="0"/>
              <a:t>GRANDE	-	MÁS GRANDE	-	MAYOR</a:t>
            </a:r>
          </a:p>
          <a:p>
            <a:pPr marL="114300" indent="0">
              <a:buNone/>
            </a:pPr>
            <a:r>
              <a:rPr lang="cs-CZ" sz="2400" b="1" dirty="0" smtClean="0"/>
              <a:t>PEQUEŇO	-	MÁS PEQUEŇO	-	MENOR</a:t>
            </a:r>
          </a:p>
          <a:p>
            <a:pPr marL="114300" indent="0">
              <a:buNone/>
            </a:pPr>
            <a:r>
              <a:rPr lang="cs-CZ" sz="2400" b="1" dirty="0" smtClean="0"/>
              <a:t>ALTO	-	MÁS ALTO		-	SUPERIOR</a:t>
            </a:r>
          </a:p>
          <a:p>
            <a:pPr marL="114300" indent="0">
              <a:buNone/>
            </a:pPr>
            <a:r>
              <a:rPr lang="cs-CZ" sz="2400" b="1" dirty="0" smtClean="0"/>
              <a:t>BAJO	-	MÁS BAJO		-	INFERIOR</a:t>
            </a:r>
          </a:p>
          <a:p>
            <a:pPr marL="114300" indent="0">
              <a:buNone/>
            </a:pPr>
            <a:r>
              <a:rPr lang="cs-CZ" sz="2400" b="1" dirty="0" smtClean="0"/>
              <a:t> </a:t>
            </a:r>
            <a:endParaRPr lang="cs-CZ" sz="2400" b="1" dirty="0"/>
          </a:p>
          <a:p>
            <a:pPr marL="0" lvl="0" indent="0" algn="ctr">
              <a:spcBef>
                <a:spcPts val="0"/>
              </a:spcBef>
              <a:buClrTx/>
              <a:buNone/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pPr marL="114300" indent="0">
              <a:buNone/>
            </a:pPr>
            <a:endParaRPr lang="cs-CZ" sz="2400" b="1" u="sng" dirty="0" smtClean="0"/>
          </a:p>
          <a:p>
            <a:pPr marL="114300" indent="0">
              <a:buNone/>
            </a:pPr>
            <a:endParaRPr lang="cs-CZ" sz="2400" b="1" u="sng" dirty="0"/>
          </a:p>
          <a:p>
            <a:pPr marL="114300" indent="0">
              <a:buNone/>
            </a:pPr>
            <a:endParaRPr lang="cs-CZ" sz="2400" b="1" u="sng" dirty="0" smtClean="0"/>
          </a:p>
          <a:p>
            <a:pPr marL="114300" indent="0">
              <a:buNone/>
            </a:pPr>
            <a:endParaRPr lang="cs-CZ" sz="2400" b="1" dirty="0"/>
          </a:p>
          <a:p>
            <a:pPr marL="114300" indent="0">
              <a:buNone/>
            </a:pPr>
            <a:endParaRPr lang="cs-CZ" sz="2400" b="1" dirty="0"/>
          </a:p>
          <a:p>
            <a:pPr marL="2103120" lvl="8" indent="0">
              <a:buNone/>
            </a:pPr>
            <a:endParaRPr lang="cs-CZ" sz="2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9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552728"/>
          </a:xfrm>
        </p:spPr>
        <p:txBody>
          <a:bodyPr lIns="36000" rIns="36000">
            <a:normAutofit/>
          </a:bodyPr>
          <a:lstStyle/>
          <a:p>
            <a:pPr marL="411480" lvl="1" indent="0">
              <a:buNone/>
            </a:pPr>
            <a:r>
              <a:rPr lang="cs-CZ" sz="2400" b="1" u="sng" dirty="0" err="1" smtClean="0"/>
              <a:t>Ejemplos</a:t>
            </a:r>
            <a:r>
              <a:rPr lang="cs-CZ" sz="2400" b="1" u="sng" dirty="0" smtClean="0"/>
              <a:t>:</a:t>
            </a:r>
          </a:p>
          <a:p>
            <a:pPr marL="411480" lvl="1" indent="0">
              <a:buNone/>
            </a:pPr>
            <a:r>
              <a:rPr lang="cs-CZ" sz="2400" dirty="0" smtClean="0"/>
              <a:t>„La </a:t>
            </a:r>
            <a:r>
              <a:rPr lang="cs-CZ" sz="2400" dirty="0" err="1" smtClean="0"/>
              <a:t>casa</a:t>
            </a:r>
            <a:r>
              <a:rPr lang="cs-CZ" sz="2400" dirty="0" smtClean="0"/>
              <a:t> de Juan es </a:t>
            </a:r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grande / </a:t>
            </a:r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pequeňa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/>
              <a:t>que</a:t>
            </a:r>
            <a:r>
              <a:rPr lang="cs-CZ" sz="2400" dirty="0" smtClean="0"/>
              <a:t> la </a:t>
            </a:r>
            <a:r>
              <a:rPr lang="cs-CZ" sz="2400" dirty="0" err="1" smtClean="0"/>
              <a:t>escuela</a:t>
            </a:r>
            <a:r>
              <a:rPr lang="cs-CZ" sz="2400" dirty="0" smtClean="0"/>
              <a:t>.“</a:t>
            </a:r>
          </a:p>
          <a:p>
            <a:pPr marL="411480" lvl="1" indent="0">
              <a:buNone/>
            </a:pPr>
            <a:r>
              <a:rPr lang="cs-CZ" sz="2400" dirty="0" smtClean="0"/>
              <a:t>„Juanův dům je větší / menší než škola.“</a:t>
            </a:r>
          </a:p>
          <a:p>
            <a:pPr marL="411480" lvl="1" indent="0">
              <a:buNone/>
            </a:pPr>
            <a:endParaRPr lang="cs-CZ" sz="2400" dirty="0" smtClean="0"/>
          </a:p>
          <a:p>
            <a:pPr marL="411480" lvl="1" indent="0">
              <a:buNone/>
            </a:pPr>
            <a:r>
              <a:rPr lang="cs-CZ" sz="2400" dirty="0" smtClean="0"/>
              <a:t>„Los </a:t>
            </a:r>
            <a:r>
              <a:rPr lang="cs-CZ" sz="2400" dirty="0" err="1" smtClean="0"/>
              <a:t>problemas</a:t>
            </a:r>
            <a:r>
              <a:rPr lang="cs-CZ" sz="2400" dirty="0" smtClean="0"/>
              <a:t> de Juan son </a:t>
            </a:r>
            <a:r>
              <a:rPr lang="cs-CZ" sz="2400" b="1" dirty="0" err="1" smtClean="0">
                <a:solidFill>
                  <a:srgbClr val="FF0000"/>
                </a:solidFill>
              </a:rPr>
              <a:t>mayores</a:t>
            </a:r>
            <a:r>
              <a:rPr lang="cs-CZ" sz="2400" b="1" dirty="0" smtClean="0">
                <a:solidFill>
                  <a:srgbClr val="FF0000"/>
                </a:solidFill>
              </a:rPr>
              <a:t> / </a:t>
            </a:r>
            <a:r>
              <a:rPr lang="cs-CZ" sz="2400" b="1" dirty="0" err="1" smtClean="0">
                <a:solidFill>
                  <a:srgbClr val="FF0000"/>
                </a:solidFill>
              </a:rPr>
              <a:t>menores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/>
              <a:t>que</a:t>
            </a:r>
            <a:r>
              <a:rPr lang="cs-CZ" sz="2400" dirty="0" smtClean="0"/>
              <a:t> mis </a:t>
            </a:r>
            <a:r>
              <a:rPr lang="cs-CZ" sz="2400" dirty="0" err="1" smtClean="0"/>
              <a:t>problemas</a:t>
            </a:r>
            <a:r>
              <a:rPr lang="cs-CZ" sz="2400" dirty="0" smtClean="0"/>
              <a:t>.“</a:t>
            </a:r>
          </a:p>
          <a:p>
            <a:pPr marL="411480" lvl="1" indent="0">
              <a:buNone/>
            </a:pPr>
            <a:r>
              <a:rPr lang="cs-CZ" sz="2400" dirty="0" smtClean="0"/>
              <a:t>„Problémy Juana jsou větší / menš</a:t>
            </a:r>
            <a:r>
              <a:rPr lang="cs-CZ" sz="2400" dirty="0"/>
              <a:t>í</a:t>
            </a:r>
            <a:r>
              <a:rPr lang="cs-CZ" sz="2400" dirty="0" smtClean="0"/>
              <a:t> než moje problémy.“</a:t>
            </a:r>
          </a:p>
          <a:p>
            <a:pPr marL="411480" lvl="1" indent="0">
              <a:buNone/>
            </a:pPr>
            <a:endParaRPr lang="cs-CZ" sz="2400" dirty="0" smtClean="0"/>
          </a:p>
          <a:p>
            <a:pPr marL="411480" lvl="1" indent="0">
              <a:buNone/>
            </a:pPr>
            <a:r>
              <a:rPr lang="cs-CZ" sz="2400" u="sng" dirty="0" smtClean="0"/>
              <a:t>Pokud umístíme </a:t>
            </a:r>
            <a:r>
              <a:rPr lang="cs-CZ" sz="2400" b="1" u="sng" dirty="0" err="1" smtClean="0">
                <a:solidFill>
                  <a:srgbClr val="FF0000"/>
                </a:solidFill>
              </a:rPr>
              <a:t>mayor</a:t>
            </a:r>
            <a:r>
              <a:rPr lang="cs-CZ" sz="2400" b="1" u="sng" dirty="0" smtClean="0">
                <a:solidFill>
                  <a:srgbClr val="FF0000"/>
                </a:solidFill>
              </a:rPr>
              <a:t> / </a:t>
            </a:r>
            <a:r>
              <a:rPr lang="cs-CZ" sz="2400" b="1" u="sng" dirty="0" err="1" smtClean="0">
                <a:solidFill>
                  <a:srgbClr val="FF0000"/>
                </a:solidFill>
              </a:rPr>
              <a:t>menor</a:t>
            </a:r>
            <a:r>
              <a:rPr lang="cs-CZ" sz="2400" b="1" u="sng" dirty="0" smtClean="0">
                <a:solidFill>
                  <a:srgbClr val="FF0000"/>
                </a:solidFill>
              </a:rPr>
              <a:t> </a:t>
            </a:r>
            <a:r>
              <a:rPr lang="cs-CZ" sz="2400" u="sng" dirty="0" smtClean="0"/>
              <a:t>za podstatné jméno, má význam starší / mladší.</a:t>
            </a:r>
          </a:p>
          <a:p>
            <a:pPr marL="411480" lvl="1" indent="0">
              <a:buNone/>
            </a:pPr>
            <a:r>
              <a:rPr lang="cs-CZ" sz="2400" dirty="0" smtClean="0"/>
              <a:t>„Es mi </a:t>
            </a:r>
            <a:r>
              <a:rPr lang="cs-CZ" sz="2400" dirty="0" err="1" smtClean="0"/>
              <a:t>hermana</a:t>
            </a:r>
            <a:r>
              <a:rPr lang="cs-CZ" sz="2400" dirty="0" smtClean="0"/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mayor</a:t>
            </a:r>
            <a:r>
              <a:rPr lang="cs-CZ" sz="2400" b="1" dirty="0" smtClean="0">
                <a:solidFill>
                  <a:srgbClr val="FF0000"/>
                </a:solidFill>
              </a:rPr>
              <a:t> / </a:t>
            </a:r>
            <a:r>
              <a:rPr lang="cs-CZ" sz="2400" b="1" dirty="0" err="1" smtClean="0">
                <a:solidFill>
                  <a:srgbClr val="FF0000"/>
                </a:solidFill>
              </a:rPr>
              <a:t>menor</a:t>
            </a:r>
            <a:r>
              <a:rPr lang="cs-CZ" sz="2400" dirty="0" smtClean="0"/>
              <a:t>.“</a:t>
            </a:r>
          </a:p>
          <a:p>
            <a:pPr marL="411480" lvl="1" indent="0">
              <a:buNone/>
            </a:pPr>
            <a:r>
              <a:rPr lang="cs-CZ" sz="2400" dirty="0" smtClean="0"/>
              <a:t>„To je moje starší sestra.“</a:t>
            </a:r>
            <a:endParaRPr lang="cs-CZ" sz="2400" dirty="0"/>
          </a:p>
          <a:p>
            <a:pPr marL="0" lvl="0" indent="0" algn="ctr">
              <a:spcBef>
                <a:spcPts val="0"/>
              </a:spcBef>
              <a:buClrTx/>
              <a:buNone/>
              <a:defRPr/>
            </a:pPr>
            <a:endParaRPr lang="cs-CZ" sz="11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  <a:defRPr/>
            </a:pPr>
            <a:endParaRPr lang="cs-CZ" sz="11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  <a:defRPr/>
            </a:pPr>
            <a:r>
              <a:rPr lang="cs-CZ" sz="1100" i="1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</a:t>
            </a: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pPr marL="41148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974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/>
          <a:lstStyle/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r>
              <a:rPr lang="cs-CZ" sz="2400" dirty="0" smtClean="0"/>
              <a:t>„Mi padre es </a:t>
            </a:r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alto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/ </a:t>
            </a:r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bajo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/>
              <a:t>que</a:t>
            </a:r>
            <a:r>
              <a:rPr lang="cs-CZ" sz="2400" dirty="0" smtClean="0"/>
              <a:t> </a:t>
            </a:r>
            <a:r>
              <a:rPr lang="cs-CZ" sz="2400" dirty="0" err="1" smtClean="0"/>
              <a:t>yo</a:t>
            </a:r>
            <a:r>
              <a:rPr lang="cs-CZ" sz="2400" dirty="0" smtClean="0"/>
              <a:t>.“</a:t>
            </a:r>
          </a:p>
          <a:p>
            <a:pPr marL="114300" indent="0">
              <a:buNone/>
            </a:pPr>
            <a:r>
              <a:rPr lang="cs-CZ" sz="2400" dirty="0" smtClean="0"/>
              <a:t>„Můj otec je vyšší / menší než já.“</a:t>
            </a:r>
          </a:p>
          <a:p>
            <a:pPr marL="114300" indent="0">
              <a:buNone/>
            </a:pPr>
            <a:endParaRPr lang="cs-CZ" sz="2400" dirty="0"/>
          </a:p>
          <a:p>
            <a:pPr marL="114300" indent="0">
              <a:buNone/>
            </a:pPr>
            <a:r>
              <a:rPr lang="cs-CZ" sz="2400" dirty="0" smtClean="0"/>
              <a:t>„Los precios </a:t>
            </a:r>
            <a:r>
              <a:rPr lang="cs-CZ" sz="2400" dirty="0"/>
              <a:t>en </a:t>
            </a:r>
            <a:r>
              <a:rPr lang="cs-CZ" sz="2400" dirty="0" err="1"/>
              <a:t>Alemania</a:t>
            </a:r>
            <a:r>
              <a:rPr lang="cs-CZ" sz="2400" dirty="0"/>
              <a:t> son </a:t>
            </a:r>
            <a:r>
              <a:rPr lang="cs-CZ" sz="2400" b="1" dirty="0" err="1" smtClean="0">
                <a:solidFill>
                  <a:srgbClr val="FF0000"/>
                </a:solidFill>
              </a:rPr>
              <a:t>superiores</a:t>
            </a:r>
            <a:r>
              <a:rPr lang="cs-CZ" sz="2400" b="1" dirty="0" smtClean="0">
                <a:solidFill>
                  <a:srgbClr val="FF0000"/>
                </a:solidFill>
              </a:rPr>
              <a:t> / </a:t>
            </a:r>
            <a:r>
              <a:rPr lang="cs-CZ" sz="2400" b="1" dirty="0" err="1" smtClean="0">
                <a:solidFill>
                  <a:srgbClr val="FF0000"/>
                </a:solidFill>
              </a:rPr>
              <a:t>inferiores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a los precios en </a:t>
            </a:r>
            <a:r>
              <a:rPr lang="cs-CZ" sz="2400" dirty="0" err="1" smtClean="0"/>
              <a:t>Suiza</a:t>
            </a:r>
            <a:r>
              <a:rPr lang="cs-CZ" sz="2400" dirty="0" smtClean="0"/>
              <a:t>.“</a:t>
            </a:r>
          </a:p>
          <a:p>
            <a:pPr marL="114300" indent="0">
              <a:buNone/>
            </a:pPr>
            <a:r>
              <a:rPr lang="cs-CZ" sz="2400" dirty="0" smtClean="0"/>
              <a:t>„Ceny jsou vyšší / nižší v Německu než ve Švýcarsku.“</a:t>
            </a: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1475656" y="5971927"/>
            <a:ext cx="63904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1837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928992" cy="1152128"/>
          </a:xfrm>
        </p:spPr>
        <p:txBody>
          <a:bodyPr/>
          <a:lstStyle/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TŘETÍ </a:t>
            </a: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 PŘÍDAVNÝCH JMEN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400" dirty="0" smtClean="0"/>
              <a:t>Třetí stupeň </a:t>
            </a:r>
            <a:r>
              <a:rPr lang="cs-CZ" sz="2400" dirty="0"/>
              <a:t>přídavných jmen tvoříme </a:t>
            </a:r>
            <a:r>
              <a:rPr lang="cs-CZ" sz="2400" dirty="0" smtClean="0"/>
              <a:t>přidáním </a:t>
            </a:r>
            <a:r>
              <a:rPr lang="cs-CZ" sz="2400" b="1" dirty="0" smtClean="0">
                <a:solidFill>
                  <a:srgbClr val="FF0000"/>
                </a:solidFill>
              </a:rPr>
              <a:t>určitého členu nebo přivlastňovacího zájmena</a:t>
            </a:r>
            <a:r>
              <a:rPr lang="cs-CZ" sz="2400" dirty="0" smtClean="0"/>
              <a:t> před tvar druhého stupně. </a:t>
            </a:r>
          </a:p>
          <a:p>
            <a:pPr marL="114300" indent="0">
              <a:buNone/>
            </a:pPr>
            <a:r>
              <a:rPr lang="cs-CZ" sz="2400" dirty="0" smtClean="0"/>
              <a:t>U třetího stupně používáme předložku </a:t>
            </a:r>
            <a:r>
              <a:rPr lang="cs-CZ" sz="2400" b="1" dirty="0" smtClean="0"/>
              <a:t>DE</a:t>
            </a:r>
            <a:r>
              <a:rPr lang="cs-CZ" sz="2400" dirty="0" smtClean="0"/>
              <a:t>.</a:t>
            </a:r>
          </a:p>
          <a:p>
            <a:pPr marL="114300" indent="0">
              <a:buNone/>
            </a:pPr>
            <a:endParaRPr lang="cs-CZ" sz="2400" dirty="0" smtClean="0"/>
          </a:p>
          <a:p>
            <a:pPr marL="114300" indent="0">
              <a:buNone/>
            </a:pPr>
            <a:r>
              <a:rPr lang="cs-CZ" sz="2400" dirty="0" smtClean="0"/>
              <a:t>„</a:t>
            </a:r>
            <a:r>
              <a:rPr lang="cs-CZ" sz="2400" dirty="0" err="1" smtClean="0"/>
              <a:t>Este</a:t>
            </a:r>
            <a:r>
              <a:rPr lang="cs-CZ" sz="2400" dirty="0" smtClean="0"/>
              <a:t> </a:t>
            </a:r>
            <a:r>
              <a:rPr lang="cs-CZ" sz="2400" dirty="0" err="1" smtClean="0"/>
              <a:t>coche</a:t>
            </a:r>
            <a:r>
              <a:rPr lang="cs-CZ" sz="2400" dirty="0" smtClean="0"/>
              <a:t> es </a:t>
            </a:r>
            <a:r>
              <a:rPr lang="cs-CZ" sz="2400" b="1" dirty="0" smtClean="0">
                <a:solidFill>
                  <a:srgbClr val="FF0000"/>
                </a:solidFill>
              </a:rPr>
              <a:t>el </a:t>
            </a:r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barato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(de </a:t>
            </a:r>
            <a:r>
              <a:rPr lang="cs-CZ" sz="2400" dirty="0" err="1" smtClean="0"/>
              <a:t>todos</a:t>
            </a:r>
            <a:r>
              <a:rPr lang="cs-CZ" sz="2400" dirty="0" smtClean="0"/>
              <a:t> </a:t>
            </a:r>
            <a:r>
              <a:rPr lang="cs-CZ" sz="2400" dirty="0" err="1" smtClean="0"/>
              <a:t>que</a:t>
            </a:r>
            <a:r>
              <a:rPr lang="cs-CZ" sz="2400" dirty="0" smtClean="0"/>
              <a:t> </a:t>
            </a:r>
            <a:r>
              <a:rPr lang="cs-CZ" sz="2400" dirty="0" err="1" smtClean="0"/>
              <a:t>están</a:t>
            </a:r>
            <a:r>
              <a:rPr lang="cs-CZ" sz="2400" dirty="0" smtClean="0"/>
              <a:t> </a:t>
            </a:r>
            <a:r>
              <a:rPr lang="cs-CZ" sz="2400" dirty="0" err="1" smtClean="0"/>
              <a:t>aquí</a:t>
            </a:r>
            <a:r>
              <a:rPr lang="cs-CZ" sz="2400" dirty="0" smtClean="0"/>
              <a:t>).“</a:t>
            </a:r>
          </a:p>
          <a:p>
            <a:pPr marL="114300" indent="0">
              <a:buNone/>
            </a:pPr>
            <a:r>
              <a:rPr lang="cs-CZ" sz="2400" dirty="0" smtClean="0"/>
              <a:t>„Toto auto je nejlevnější (ze všech co tu jsou).</a:t>
            </a:r>
          </a:p>
          <a:p>
            <a:pPr marL="114300" indent="0">
              <a:buNone/>
            </a:pPr>
            <a:r>
              <a:rPr lang="cs-CZ" sz="2400" dirty="0" smtClean="0"/>
              <a:t>„Juan es </a:t>
            </a:r>
            <a:r>
              <a:rPr lang="cs-CZ" sz="2400" b="1" dirty="0" smtClean="0">
                <a:solidFill>
                  <a:srgbClr val="FF0000"/>
                </a:solidFill>
              </a:rPr>
              <a:t>el </a:t>
            </a:r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guapo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(de </a:t>
            </a:r>
            <a:r>
              <a:rPr lang="cs-CZ" sz="2400" dirty="0" err="1" smtClean="0"/>
              <a:t>toda</a:t>
            </a:r>
            <a:r>
              <a:rPr lang="cs-CZ" sz="2400" dirty="0" smtClean="0"/>
              <a:t> la </a:t>
            </a:r>
            <a:r>
              <a:rPr lang="cs-CZ" sz="2400" dirty="0" err="1" smtClean="0"/>
              <a:t>clase</a:t>
            </a:r>
            <a:r>
              <a:rPr lang="cs-CZ" sz="2400" dirty="0" smtClean="0"/>
              <a:t>).“</a:t>
            </a:r>
          </a:p>
          <a:p>
            <a:pPr marL="114300" indent="0">
              <a:buNone/>
            </a:pPr>
            <a:r>
              <a:rPr lang="cs-CZ" sz="2400" dirty="0" smtClean="0"/>
              <a:t>„Juan je nejhezčí (z celé třídy).“</a:t>
            </a:r>
          </a:p>
          <a:p>
            <a:pPr marL="114300" indent="0">
              <a:buNone/>
            </a:pPr>
            <a:endParaRPr lang="cs-CZ" sz="2400" dirty="0"/>
          </a:p>
          <a:p>
            <a:pPr marL="114300" indent="0">
              <a:buNone/>
            </a:pPr>
            <a:r>
              <a:rPr lang="cs-CZ" sz="2400" b="1" u="sng" dirty="0" smtClean="0"/>
              <a:t>Uvedený slovosled platí, jen pokud přídavné jméno stojí samostatně. </a:t>
            </a:r>
            <a:endParaRPr lang="cs-CZ" sz="2400" b="1" u="sng" dirty="0"/>
          </a:p>
          <a:p>
            <a:pPr marL="0" lvl="0" indent="0" algn="ctr">
              <a:spcBef>
                <a:spcPts val="0"/>
              </a:spcBef>
              <a:buClrTx/>
              <a:buNone/>
              <a:defRPr/>
            </a:pPr>
            <a:endParaRPr lang="cs-CZ" sz="11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  <a:defRPr/>
            </a:pPr>
            <a:r>
              <a:rPr lang="cs-CZ" sz="1100" i="1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</a:t>
            </a: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27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400" b="1" u="sng" dirty="0" smtClean="0"/>
              <a:t>Stojí-li přídavné jméno s podstatným jménem, je slovosled následující:</a:t>
            </a:r>
          </a:p>
          <a:p>
            <a:pPr marL="114300" indent="0">
              <a:buNone/>
            </a:pPr>
            <a:endParaRPr lang="cs-CZ" sz="2400" b="1" u="sng" dirty="0" smtClean="0"/>
          </a:p>
          <a:p>
            <a:pPr marL="11430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člen určitý / </a:t>
            </a:r>
            <a:r>
              <a:rPr lang="cs-CZ" sz="2400" b="1" dirty="0" err="1" smtClean="0">
                <a:solidFill>
                  <a:srgbClr val="FF0000"/>
                </a:solidFill>
              </a:rPr>
              <a:t>přivl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r>
              <a:rPr lang="cs-CZ" sz="2400" b="1" dirty="0">
                <a:solidFill>
                  <a:srgbClr val="FF0000"/>
                </a:solidFill>
              </a:rPr>
              <a:t>zájmeno + </a:t>
            </a:r>
            <a:r>
              <a:rPr lang="cs-CZ" sz="2400" b="1" dirty="0" err="1" smtClean="0">
                <a:solidFill>
                  <a:srgbClr val="FF0000"/>
                </a:solidFill>
              </a:rPr>
              <a:t>podst</a:t>
            </a:r>
            <a:r>
              <a:rPr lang="cs-CZ" sz="2400" b="1" dirty="0">
                <a:solidFill>
                  <a:srgbClr val="FF0000"/>
                </a:solidFill>
              </a:rPr>
              <a:t>. jméno </a:t>
            </a:r>
            <a:r>
              <a:rPr lang="cs-CZ" sz="2400" b="1" dirty="0" smtClean="0">
                <a:solidFill>
                  <a:srgbClr val="FF0000"/>
                </a:solidFill>
              </a:rPr>
              <a:t>+ tvar </a:t>
            </a:r>
            <a:r>
              <a:rPr lang="cs-CZ" sz="2400" b="1" dirty="0">
                <a:solidFill>
                  <a:srgbClr val="FF0000"/>
                </a:solidFill>
              </a:rPr>
              <a:t>2. </a:t>
            </a:r>
            <a:r>
              <a:rPr lang="cs-CZ" sz="2400" b="1" dirty="0" smtClean="0">
                <a:solidFill>
                  <a:srgbClr val="FF0000"/>
                </a:solidFill>
              </a:rPr>
              <a:t>stupně</a:t>
            </a:r>
          </a:p>
          <a:p>
            <a:pPr marL="114300" indent="0"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cs-CZ" sz="2400" b="1" dirty="0" smtClean="0"/>
              <a:t>„Praga es </a:t>
            </a:r>
            <a:r>
              <a:rPr lang="cs-CZ" sz="2400" b="1" dirty="0" smtClean="0">
                <a:solidFill>
                  <a:srgbClr val="FF0000"/>
                </a:solidFill>
              </a:rPr>
              <a:t>la </a:t>
            </a:r>
            <a:r>
              <a:rPr lang="cs-CZ" sz="2400" b="1" dirty="0" err="1" smtClean="0">
                <a:solidFill>
                  <a:srgbClr val="FF0000"/>
                </a:solidFill>
              </a:rPr>
              <a:t>ciudad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grande </a:t>
            </a:r>
            <a:r>
              <a:rPr lang="cs-CZ" sz="2400" b="1" dirty="0" smtClean="0"/>
              <a:t>de la </a:t>
            </a:r>
            <a:r>
              <a:rPr lang="cs-CZ" sz="2400" b="1" dirty="0" err="1" smtClean="0"/>
              <a:t>República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Checa</a:t>
            </a:r>
            <a:r>
              <a:rPr lang="cs-CZ" sz="2400" b="1" dirty="0" smtClean="0"/>
              <a:t>.“</a:t>
            </a:r>
          </a:p>
          <a:p>
            <a:pPr marL="114300" indent="0">
              <a:buNone/>
            </a:pPr>
            <a:r>
              <a:rPr lang="cs-CZ" sz="2400" b="1" dirty="0" smtClean="0"/>
              <a:t>„Praha je největší město České republiky.“ </a:t>
            </a:r>
            <a:endParaRPr lang="cs-CZ" sz="2400" dirty="0"/>
          </a:p>
          <a:p>
            <a:pPr marL="114300" indent="0">
              <a:buNone/>
            </a:pPr>
            <a:endParaRPr lang="cs-CZ" sz="2400" b="1" u="sng" dirty="0" smtClean="0"/>
          </a:p>
          <a:p>
            <a:pPr marL="114300" indent="0">
              <a:buNone/>
            </a:pPr>
            <a:r>
              <a:rPr lang="cs-CZ" sz="2400" b="1" dirty="0" smtClean="0"/>
              <a:t>„Es </a:t>
            </a:r>
            <a:r>
              <a:rPr lang="cs-CZ" sz="2400" b="1" dirty="0" smtClean="0">
                <a:solidFill>
                  <a:srgbClr val="FF0000"/>
                </a:solidFill>
              </a:rPr>
              <a:t>la </a:t>
            </a:r>
            <a:r>
              <a:rPr lang="cs-CZ" sz="2400" b="1" dirty="0" err="1" smtClean="0">
                <a:solidFill>
                  <a:srgbClr val="FF0000"/>
                </a:solidFill>
              </a:rPr>
              <a:t>chica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más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guapa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/>
              <a:t>de la </a:t>
            </a:r>
            <a:r>
              <a:rPr lang="cs-CZ" sz="2400" b="1" dirty="0" err="1" smtClean="0"/>
              <a:t>clase</a:t>
            </a:r>
            <a:r>
              <a:rPr lang="cs-CZ" sz="2400" b="1" dirty="0" smtClean="0"/>
              <a:t>.“</a:t>
            </a:r>
          </a:p>
          <a:p>
            <a:pPr marL="114300" indent="0">
              <a:buNone/>
            </a:pPr>
            <a:r>
              <a:rPr lang="cs-CZ" sz="2400" b="1" dirty="0" smtClean="0"/>
              <a:t>„To je nejhezčí dívka ze třídy.“</a:t>
            </a:r>
            <a:endParaRPr lang="cs-CZ" sz="2400" b="1" dirty="0"/>
          </a:p>
        </p:txBody>
      </p:sp>
      <p:sp>
        <p:nvSpPr>
          <p:cNvPr id="2" name="Obdélník 1"/>
          <p:cNvSpPr/>
          <p:nvPr/>
        </p:nvSpPr>
        <p:spPr>
          <a:xfrm>
            <a:off x="1547664" y="5899919"/>
            <a:ext cx="63184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7377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2028</TotalTime>
  <Words>1088</Words>
  <Application>Microsoft Office PowerPoint</Application>
  <PresentationFormat>Předvádění na obrazovce (4:3)</PresentationFormat>
  <Paragraphs>187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Sousedství</vt:lpstr>
      <vt:lpstr>Prezentace aplikace PowerPoint</vt:lpstr>
      <vt:lpstr>Prezentace aplikace PowerPoint</vt:lpstr>
      <vt:lpstr>Popis:</vt:lpstr>
      <vt:lpstr>DRUHÝ STUPEŇ PŘÍDAVNÝCH JMEN</vt:lpstr>
      <vt:lpstr>Prezentace aplikace PowerPoint</vt:lpstr>
      <vt:lpstr>Prezentace aplikace PowerPoint</vt:lpstr>
      <vt:lpstr>Prezentace aplikace PowerPoint</vt:lpstr>
      <vt:lpstr>TŘETÍ STUPEŇ PŘÍDAVNÝCH JMEN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PRÉTERITO INDEFINIDO</dc:title>
  <dc:creator>Eva Šimonková</dc:creator>
  <cp:lastModifiedBy>Eva Šimonková</cp:lastModifiedBy>
  <cp:revision>58</cp:revision>
  <dcterms:created xsi:type="dcterms:W3CDTF">2013-10-29T13:55:40Z</dcterms:created>
  <dcterms:modified xsi:type="dcterms:W3CDTF">2016-03-09T13:39:59Z</dcterms:modified>
</cp:coreProperties>
</file>