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6" r:id="rId2"/>
    <p:sldId id="268" r:id="rId3"/>
    <p:sldId id="264" r:id="rId4"/>
    <p:sldId id="267" r:id="rId5"/>
    <p:sldId id="269" r:id="rId6"/>
    <p:sldId id="270" r:id="rId7"/>
    <p:sldId id="271" r:id="rId8"/>
    <p:sldId id="273" r:id="rId9"/>
    <p:sldId id="272" r:id="rId10"/>
    <p:sldId id="274" r:id="rId11"/>
    <p:sldId id="27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0BD51A-9DD8-4412-A535-64832D899466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4D335-F479-48A1-930D-770A9CBAD8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592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D335-F479-48A1-930D-770A9CBAD88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470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D335-F479-48A1-930D-770A9CBAD88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144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29A46-B91D-427B-B8CF-E3CCEF44B692}" type="datetime1">
              <a:rPr lang="cs-CZ" smtClean="0"/>
              <a:t>26. 4. 2016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Eva Šimonková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3DED-2F8B-4E4F-8654-349E6B4A7282}" type="datetime1">
              <a:rPr lang="cs-CZ" smtClean="0"/>
              <a:t>26. 4. 2016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Eva Šimonková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B8B6-7D24-49B3-9189-1379E1877D21}" type="datetime1">
              <a:rPr lang="cs-CZ" smtClean="0"/>
              <a:t>26. 4. 2016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Eva Šimonková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8F45-3A94-4DB0-94E4-527571C4CD2F}" type="datetime1">
              <a:rPr lang="cs-CZ" smtClean="0"/>
              <a:t>26. 4. 2016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Eva Šimonková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A3378-6EBE-4682-962A-622B021675F2}" type="datetime1">
              <a:rPr lang="cs-CZ" smtClean="0"/>
              <a:t>26. 4. 2016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Eva Šimonková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BF32-1DCA-471B-97E2-13978D213C81}" type="datetime1">
              <a:rPr lang="cs-CZ" smtClean="0"/>
              <a:t>26. 4. 2016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Eva Šimonková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08E-4317-4B89-A40B-D016BD57B808}" type="datetime1">
              <a:rPr lang="cs-CZ" smtClean="0"/>
              <a:t>26. 4. 2016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Eva Šimonková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B1D25-D9A3-4376-AAC1-1042F9818FDE}" type="datetime1">
              <a:rPr lang="cs-CZ" smtClean="0"/>
              <a:t>26. 4. 2016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Eva Šimonková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E0078-7B5A-49C3-AEC9-47A50D656BD8}" type="datetime1">
              <a:rPr lang="cs-CZ" smtClean="0"/>
              <a:t>26. 4. 2016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Eva Šimonková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A871-6885-40A1-A259-D4F89502E52B}" type="datetime1">
              <a:rPr lang="cs-CZ" smtClean="0"/>
              <a:t>26. 4. 2016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Eva Šimonková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F704-46D5-45BB-AA13-BF614F03847F}" type="datetime1">
              <a:rPr lang="cs-CZ" smtClean="0"/>
              <a:t>26. 4. 2016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Eva Šimonková</a:t>
            </a: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F0E53B1-CB72-4BEA-94AA-2E71109D677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cs-CZ" smtClean="0"/>
              <a:t>Autorem materiálu a všech jeho částí, není-li uvedeno jinak, je Mgr. Eva Šimonková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9819FDE-B0BB-4F6D-867B-657C2C4DD237}" type="datetime1">
              <a:rPr lang="cs-CZ" smtClean="0"/>
              <a:t>26. 4. 2016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pixabay.com/cs/%C5%BEidle-d%C5%99evo-n%C3%A1bytek-kus%C5%AF-n%C3%A1bytku-643246/" TargetMode="External"/><Relationship Id="rId3" Type="http://schemas.openxmlformats.org/officeDocument/2006/relationships/hyperlink" Target="http://pixabay.com/cs/service/faq/" TargetMode="External"/><Relationship Id="rId7" Type="http://schemas.openxmlformats.org/officeDocument/2006/relationships/hyperlink" Target="https://pixabay.com/cs/pero-propiska-d%C3%A1rek-psan%C3%AD-kancel%C3%A1%C5%99-804365/" TargetMode="External"/><Relationship Id="rId2" Type="http://schemas.openxmlformats.org/officeDocument/2006/relationships/hyperlink" Target="http://pixabay.com/go/?t=/service/terms/#download_term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cs/fiat-modely-aut-sb%C4%9Br-hobby-1011114/" TargetMode="External"/><Relationship Id="rId5" Type="http://schemas.openxmlformats.org/officeDocument/2006/relationships/hyperlink" Target="https://pixabay.com/cs/bulldog-dorost-pes-pet-mil%C3%A9-1047518/" TargetMode="External"/><Relationship Id="rId4" Type="http://schemas.openxmlformats.org/officeDocument/2006/relationships/hyperlink" Target="https://pixabay.com/cs/knihy-vzd%C4%9Bl%C3%A1n%C3%AD-%C5%A1kola-literatura-441866/" TargetMode="External"/><Relationship Id="rId9" Type="http://schemas.openxmlformats.org/officeDocument/2006/relationships/hyperlink" Target="https://pixabay.com/cs/sphynx-ko%C4%8Dka-rodokmen-ko%C4%8Dka-ple%C5%A1at%C3%BD-814164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ixabay.com/cs/service/faq/" TargetMode="External"/><Relationship Id="rId2" Type="http://schemas.openxmlformats.org/officeDocument/2006/relationships/hyperlink" Target="http://pixabay.com/go/?t=/service/terms/#download_term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cs/knihy-vzd%C4%9Bl%C3%A1n%C3%AD-%C5%A1kola-literatura-441866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jpg"/><Relationship Id="rId7" Type="http://schemas.openxmlformats.org/officeDocument/2006/relationships/image" Target="../media/image8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9912" y="3284984"/>
            <a:ext cx="7126560" cy="144016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ZÁJMENA NEURČITÁ A ZÁPORNÁ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3473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88640"/>
            <a:ext cx="9036496" cy="5832648"/>
          </a:xfrm>
        </p:spPr>
        <p:txBody>
          <a:bodyPr/>
          <a:lstStyle/>
          <a:p>
            <a:pPr marL="0" lvl="0" indent="0">
              <a:spcBef>
                <a:spcPts val="1000"/>
              </a:spcBef>
              <a:buClrTx/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Obrázek 1: [Cit. 2016-02-21] Dostupný pod licencí </a:t>
            </a:r>
            <a:r>
              <a:rPr lang="cs-CZ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na WWW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400" u="sng" dirty="0" smtClean="0">
                <a:hlinkClick r:id="rId4"/>
              </a:rPr>
              <a:t>˂https://pixabay.com/</a:t>
            </a:r>
            <a:r>
              <a:rPr lang="cs-CZ" sz="1400" u="sng" dirty="0" err="1" smtClean="0">
                <a:hlinkClick r:id="rId4"/>
              </a:rPr>
              <a:t>cs</a:t>
            </a:r>
            <a:r>
              <a:rPr lang="cs-CZ" sz="1400" u="sng" dirty="0" smtClean="0">
                <a:hlinkClick r:id="rId4"/>
              </a:rPr>
              <a:t>/knihy-vzd%C4%9Bl%C3%A1n%C3%AD-%C5%A1kola-literatura-441866/</a:t>
            </a:r>
            <a:r>
              <a:rPr lang="cs-CZ" sz="1400" u="sng" dirty="0" smtClean="0"/>
              <a:t>˃</a:t>
            </a:r>
            <a:endParaRPr lang="cs-CZ" sz="1400" dirty="0" smtClean="0"/>
          </a:p>
          <a:p>
            <a:pPr marL="0" lvl="0" indent="0">
              <a:spcBef>
                <a:spcPts val="1000"/>
              </a:spcBef>
              <a:buClrTx/>
              <a:buNone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Volné pro komerční užití / Není nutné uvádět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zdroj</a:t>
            </a:r>
          </a:p>
          <a:p>
            <a:pPr marL="0" indent="0">
              <a:spcBef>
                <a:spcPts val="1000"/>
              </a:spcBef>
              <a:buClrTx/>
              <a:buNone/>
            </a:pPr>
            <a:r>
              <a:rPr lang="cs-CZ" sz="16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2: 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[Cit. 2016-02-21] Dostupný pod licencí </a:t>
            </a:r>
            <a:r>
              <a:rPr lang="cs-CZ" sz="1600" u="sng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r>
              <a:rPr lang="cs-CZ" sz="1400" u="sng" dirty="0" smtClean="0">
                <a:solidFill>
                  <a:srgbClr val="2F2B20"/>
                </a:solidFill>
                <a:hlinkClick r:id="rId4"/>
              </a:rPr>
              <a:t>˂</a:t>
            </a:r>
            <a:r>
              <a:rPr lang="cs-CZ" sz="1400" u="sng" dirty="0">
                <a:hlinkClick r:id="rId5"/>
              </a:rPr>
              <a:t>https://pixabay.com/</a:t>
            </a:r>
            <a:r>
              <a:rPr lang="cs-CZ" sz="1400" u="sng" dirty="0" err="1">
                <a:hlinkClick r:id="rId5"/>
              </a:rPr>
              <a:t>cs</a:t>
            </a:r>
            <a:r>
              <a:rPr lang="cs-CZ" sz="1400" u="sng" dirty="0">
                <a:hlinkClick r:id="rId5"/>
              </a:rPr>
              <a:t>/bulldog-dorost-pes-pet-mil%C3%A9-1047518</a:t>
            </a:r>
            <a:r>
              <a:rPr lang="cs-CZ" sz="1400" u="sng" dirty="0" smtClean="0">
                <a:hlinkClick r:id="rId5"/>
              </a:rPr>
              <a:t>/</a:t>
            </a:r>
            <a:r>
              <a:rPr lang="cs-CZ" sz="1400" u="sng" dirty="0" smtClean="0">
                <a:solidFill>
                  <a:srgbClr val="2F2B20"/>
                </a:solidFill>
              </a:rPr>
              <a:t>˃</a:t>
            </a:r>
            <a:endParaRPr lang="cs-CZ" sz="1400" dirty="0">
              <a:solidFill>
                <a:srgbClr val="2F2B20"/>
              </a:solidFill>
            </a:endParaRPr>
          </a:p>
          <a:p>
            <a:pPr marL="0" lvl="0" indent="0">
              <a:spcBef>
                <a:spcPts val="1000"/>
              </a:spcBef>
              <a:buClrTx/>
              <a:buNone/>
            </a:pP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</a:t>
            </a:r>
            <a:r>
              <a:rPr lang="cs-CZ" sz="16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</a:t>
            </a:r>
          </a:p>
          <a:p>
            <a:pPr marL="0" indent="0">
              <a:spcBef>
                <a:spcPts val="1000"/>
              </a:spcBef>
              <a:buClrTx/>
              <a:buNone/>
            </a:pP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</a:t>
            </a:r>
            <a:r>
              <a:rPr lang="cs-CZ" sz="16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[Cit. 2016-02-21] Dostupný pod licencí </a:t>
            </a:r>
            <a:r>
              <a:rPr lang="cs-CZ" sz="1600" u="sng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r>
              <a:rPr lang="cs-CZ" sz="1400" u="sng" dirty="0" smtClean="0">
                <a:solidFill>
                  <a:srgbClr val="2F2B20"/>
                </a:solidFill>
                <a:hlinkClick r:id="rId4"/>
              </a:rPr>
              <a:t>˂</a:t>
            </a:r>
            <a:r>
              <a:rPr lang="cs-CZ" sz="1400" u="sng" dirty="0">
                <a:hlinkClick r:id="rId6"/>
              </a:rPr>
              <a:t>https://pixabay.com/</a:t>
            </a:r>
            <a:r>
              <a:rPr lang="cs-CZ" sz="1400" u="sng" dirty="0" err="1">
                <a:hlinkClick r:id="rId6"/>
              </a:rPr>
              <a:t>cs</a:t>
            </a:r>
            <a:r>
              <a:rPr lang="cs-CZ" sz="1400" u="sng" dirty="0">
                <a:hlinkClick r:id="rId6"/>
              </a:rPr>
              <a:t>/fiat-modely-aut-sb%C4%9Br-hobby-1011114</a:t>
            </a:r>
            <a:r>
              <a:rPr lang="cs-CZ" sz="1400" u="sng" dirty="0" smtClean="0">
                <a:hlinkClick r:id="rId6"/>
              </a:rPr>
              <a:t>/</a:t>
            </a:r>
            <a:r>
              <a:rPr lang="cs-CZ" sz="1400" u="sng" dirty="0" smtClean="0">
                <a:solidFill>
                  <a:srgbClr val="2F2B20"/>
                </a:solidFill>
              </a:rPr>
              <a:t>˃</a:t>
            </a:r>
            <a:endParaRPr lang="cs-CZ" sz="1400" dirty="0">
              <a:solidFill>
                <a:srgbClr val="2F2B20"/>
              </a:solidFill>
            </a:endParaRPr>
          </a:p>
          <a:p>
            <a:pPr marL="0" lvl="0" indent="0">
              <a:spcBef>
                <a:spcPts val="1000"/>
              </a:spcBef>
              <a:buClrTx/>
              <a:buNone/>
            </a:pP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</a:t>
            </a:r>
            <a:r>
              <a:rPr lang="cs-CZ" sz="16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</a:t>
            </a:r>
          </a:p>
          <a:p>
            <a:pPr marL="0" indent="0">
              <a:spcBef>
                <a:spcPts val="1000"/>
              </a:spcBef>
              <a:buClrTx/>
              <a:buNone/>
            </a:pP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</a:t>
            </a:r>
            <a:r>
              <a:rPr lang="cs-CZ" sz="16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 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[Cit. 2016-02-21] Dostupný pod licencí </a:t>
            </a:r>
            <a:r>
              <a:rPr lang="cs-CZ" sz="1600" u="sng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r>
              <a:rPr lang="cs-CZ" sz="1400" u="sng" dirty="0" smtClean="0">
                <a:solidFill>
                  <a:srgbClr val="2F2B20"/>
                </a:solidFill>
                <a:hlinkClick r:id="rId4"/>
              </a:rPr>
              <a:t>˂</a:t>
            </a:r>
            <a:r>
              <a:rPr lang="cs-CZ" sz="1400" u="sng" dirty="0">
                <a:hlinkClick r:id="rId7"/>
              </a:rPr>
              <a:t>https://pixabay.com/</a:t>
            </a:r>
            <a:r>
              <a:rPr lang="cs-CZ" sz="1400" u="sng" dirty="0" err="1">
                <a:hlinkClick r:id="rId7"/>
              </a:rPr>
              <a:t>cs</a:t>
            </a:r>
            <a:r>
              <a:rPr lang="cs-CZ" sz="1400" u="sng" dirty="0">
                <a:hlinkClick r:id="rId7"/>
              </a:rPr>
              <a:t>/pero-propiska-d%C3%A1rek-psan%C3%AD-kancel%C3%A1%C5%99-804365</a:t>
            </a:r>
            <a:r>
              <a:rPr lang="cs-CZ" sz="1400" u="sng" dirty="0" smtClean="0">
                <a:hlinkClick r:id="rId7"/>
              </a:rPr>
              <a:t>/</a:t>
            </a:r>
            <a:r>
              <a:rPr lang="cs-CZ" sz="1400" u="sng" dirty="0" smtClean="0">
                <a:solidFill>
                  <a:srgbClr val="2F2B20"/>
                </a:solidFill>
              </a:rPr>
              <a:t>˃</a:t>
            </a:r>
            <a:endParaRPr lang="cs-CZ" sz="1400" dirty="0">
              <a:solidFill>
                <a:srgbClr val="2F2B20"/>
              </a:solidFill>
            </a:endParaRPr>
          </a:p>
          <a:p>
            <a:pPr marL="0" lvl="0" indent="0">
              <a:spcBef>
                <a:spcPts val="1000"/>
              </a:spcBef>
              <a:buClrTx/>
              <a:buNone/>
            </a:pP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indent="0">
              <a:spcBef>
                <a:spcPts val="1000"/>
              </a:spcBef>
              <a:buClrTx/>
              <a:buNone/>
            </a:pP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</a:t>
            </a:r>
            <a:r>
              <a:rPr lang="cs-CZ" sz="16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5: 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[Cit. 2016-02-21] Dostupný pod licencí </a:t>
            </a:r>
            <a:r>
              <a:rPr lang="cs-CZ" sz="1600" u="sng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r>
              <a:rPr lang="cs-CZ" sz="1400" u="sng" dirty="0" smtClean="0">
                <a:solidFill>
                  <a:srgbClr val="2F2B20"/>
                </a:solidFill>
                <a:hlinkClick r:id="rId4"/>
              </a:rPr>
              <a:t>˂</a:t>
            </a:r>
            <a:r>
              <a:rPr lang="cs-CZ" sz="1400" u="sng" dirty="0">
                <a:hlinkClick r:id="rId8"/>
              </a:rPr>
              <a:t>https://pixabay.com/</a:t>
            </a:r>
            <a:r>
              <a:rPr lang="cs-CZ" sz="1400" u="sng" dirty="0" err="1">
                <a:hlinkClick r:id="rId8"/>
              </a:rPr>
              <a:t>cs</a:t>
            </a:r>
            <a:r>
              <a:rPr lang="cs-CZ" sz="1400" u="sng" dirty="0">
                <a:hlinkClick r:id="rId8"/>
              </a:rPr>
              <a:t>/%C5%BEidle-d%C5%99evo-n%C3%A1bytek-kus%C5%AF-n%C3%A1bytku-643246</a:t>
            </a:r>
            <a:r>
              <a:rPr lang="cs-CZ" sz="1400" u="sng" dirty="0" smtClean="0">
                <a:hlinkClick r:id="rId8"/>
              </a:rPr>
              <a:t>/</a:t>
            </a:r>
            <a:r>
              <a:rPr lang="cs-CZ" sz="1400" u="sng" dirty="0" smtClean="0">
                <a:solidFill>
                  <a:srgbClr val="2F2B20"/>
                </a:solidFill>
              </a:rPr>
              <a:t>˃</a:t>
            </a:r>
            <a:endParaRPr lang="cs-CZ" sz="1400" dirty="0">
              <a:solidFill>
                <a:srgbClr val="2F2B20"/>
              </a:solidFill>
            </a:endParaRPr>
          </a:p>
          <a:p>
            <a:pPr marL="0" lvl="0" indent="0">
              <a:spcBef>
                <a:spcPts val="1000"/>
              </a:spcBef>
              <a:buClrTx/>
              <a:buNone/>
            </a:pP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</a:t>
            </a:r>
            <a:r>
              <a:rPr lang="cs-CZ" sz="16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</a:t>
            </a:r>
          </a:p>
          <a:p>
            <a:pPr marL="0" indent="0">
              <a:spcBef>
                <a:spcPts val="1000"/>
              </a:spcBef>
              <a:buClrTx/>
              <a:buNone/>
            </a:pP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</a:t>
            </a:r>
            <a:r>
              <a:rPr lang="cs-CZ" sz="16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6: 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[Cit. 2016-02-21] Dostupný pod licencí </a:t>
            </a:r>
            <a:r>
              <a:rPr lang="cs-CZ" sz="1600" u="sng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r>
              <a:rPr lang="cs-CZ" sz="1400" u="sng" dirty="0" smtClean="0">
                <a:solidFill>
                  <a:srgbClr val="2F2B20"/>
                </a:solidFill>
                <a:hlinkClick r:id="rId4"/>
              </a:rPr>
              <a:t>˂</a:t>
            </a:r>
            <a:r>
              <a:rPr lang="cs-CZ" sz="1400" u="sng" dirty="0">
                <a:hlinkClick r:id="rId9"/>
              </a:rPr>
              <a:t>https://pixabay.com/</a:t>
            </a:r>
            <a:r>
              <a:rPr lang="cs-CZ" sz="1400" u="sng" dirty="0" err="1">
                <a:hlinkClick r:id="rId9"/>
              </a:rPr>
              <a:t>cs</a:t>
            </a:r>
            <a:r>
              <a:rPr lang="cs-CZ" sz="1400" u="sng" dirty="0">
                <a:hlinkClick r:id="rId9"/>
              </a:rPr>
              <a:t>/sphynx-ko%C4%8Dka-rodokmen-ko%C4%8Dka-ple%C5%A1at%C3%BD-814164</a:t>
            </a:r>
            <a:r>
              <a:rPr lang="cs-CZ" sz="1400" u="sng" dirty="0" smtClean="0">
                <a:hlinkClick r:id="rId9"/>
              </a:rPr>
              <a:t>/</a:t>
            </a:r>
            <a:r>
              <a:rPr lang="cs-CZ" sz="1400" u="sng" dirty="0" smtClean="0">
                <a:solidFill>
                  <a:srgbClr val="2F2B20"/>
                </a:solidFill>
              </a:rPr>
              <a:t>˃</a:t>
            </a:r>
            <a:endParaRPr lang="cs-CZ" sz="1400" dirty="0">
              <a:solidFill>
                <a:srgbClr val="2F2B20"/>
              </a:solidFill>
            </a:endParaRPr>
          </a:p>
          <a:p>
            <a:pPr marL="0" lvl="0" indent="0">
              <a:spcBef>
                <a:spcPts val="1000"/>
              </a:spcBef>
              <a:buClrTx/>
              <a:buNone/>
            </a:pP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lvl="0" indent="0">
              <a:spcBef>
                <a:spcPts val="1000"/>
              </a:spcBef>
              <a:buClrTx/>
              <a:buNone/>
            </a:pPr>
            <a:endParaRPr lang="cs-CZ" sz="1600" dirty="0">
              <a:solidFill>
                <a:srgbClr val="2F2B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1000"/>
              </a:spcBef>
              <a:buClrTx/>
              <a:buNone/>
            </a:pPr>
            <a:endParaRPr lang="cs-CZ" sz="1600" dirty="0" smtClean="0">
              <a:solidFill>
                <a:srgbClr val="2F2B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1000"/>
              </a:spcBef>
              <a:buClrTx/>
              <a:buNone/>
            </a:pPr>
            <a:endParaRPr lang="cs-CZ" sz="1600" dirty="0">
              <a:solidFill>
                <a:srgbClr val="2F2B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1000"/>
              </a:spcBef>
              <a:buClrTx/>
              <a:buNone/>
            </a:pPr>
            <a:endParaRPr lang="cs-CZ" dirty="0">
              <a:solidFill>
                <a:srgbClr val="2F2B20"/>
              </a:solidFill>
            </a:endParaRPr>
          </a:p>
          <a:p>
            <a:pPr marL="0" lvl="0" indent="0">
              <a:spcBef>
                <a:spcPts val="1000"/>
              </a:spcBef>
              <a:buClrTx/>
              <a:buNone/>
            </a:pPr>
            <a:endParaRPr lang="cs-CZ" dirty="0" smtClean="0">
              <a:solidFill>
                <a:srgbClr val="2F2B20"/>
              </a:solidFill>
            </a:endParaRPr>
          </a:p>
          <a:p>
            <a:pPr marL="0" lvl="0" indent="0">
              <a:spcBef>
                <a:spcPts val="1000"/>
              </a:spcBef>
              <a:buClrTx/>
              <a:buNone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0" y="6027003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19503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0" indent="0">
              <a:spcBef>
                <a:spcPts val="1000"/>
              </a:spcBef>
              <a:buClrTx/>
              <a:buNone/>
            </a:pPr>
            <a:r>
              <a:rPr lang="cs-CZ" sz="16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7: [Cit. 2016-02-21] Dostupný pod licencí </a:t>
            </a:r>
            <a:r>
              <a:rPr lang="cs-CZ" sz="1600" u="sng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r>
              <a:rPr lang="cs-CZ" sz="1400" u="sng" dirty="0" smtClean="0">
                <a:solidFill>
                  <a:srgbClr val="2F2B20"/>
                </a:solidFill>
                <a:hlinkClick r:id="rId4"/>
              </a:rPr>
              <a:t>˂</a:t>
            </a:r>
            <a:r>
              <a:rPr lang="cs-CZ" sz="1400" u="sng" dirty="0">
                <a:solidFill>
                  <a:srgbClr val="FF6600"/>
                </a:solidFill>
              </a:rPr>
              <a:t>https://pixabay.com/</a:t>
            </a:r>
            <a:r>
              <a:rPr lang="cs-CZ" sz="1400" u="sng" dirty="0" err="1">
                <a:solidFill>
                  <a:srgbClr val="FF6600"/>
                </a:solidFill>
              </a:rPr>
              <a:t>cs</a:t>
            </a:r>
            <a:r>
              <a:rPr lang="cs-CZ" sz="1400" u="sng" dirty="0">
                <a:solidFill>
                  <a:srgbClr val="FF6600"/>
                </a:solidFill>
              </a:rPr>
              <a:t>/p%C4%9Bkn%C3%BD-jablka-zelen%C3%A1-j%C3%ADst-zdrav%C4%9B-214170</a:t>
            </a:r>
            <a:r>
              <a:rPr lang="cs-CZ" sz="1400" u="sng" dirty="0" smtClean="0">
                <a:solidFill>
                  <a:srgbClr val="FF6600"/>
                </a:solidFill>
              </a:rPr>
              <a:t>/˃</a:t>
            </a:r>
          </a:p>
          <a:p>
            <a:pPr marL="0" lvl="0" indent="0">
              <a:spcBef>
                <a:spcPts val="1000"/>
              </a:spcBef>
              <a:buClrTx/>
              <a:buNone/>
            </a:pPr>
            <a:r>
              <a:rPr lang="cs-CZ" sz="16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Volné pro komerční užití / Není nutné uvádět zdroj</a:t>
            </a:r>
          </a:p>
          <a:p>
            <a:pPr marL="0" indent="0">
              <a:spcBef>
                <a:spcPts val="1000"/>
              </a:spcBef>
              <a:buClrTx/>
              <a:buNone/>
            </a:pP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</a:t>
            </a:r>
            <a:r>
              <a:rPr lang="cs-CZ" sz="16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8: 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[Cit. 2016-02-21] Dostupný pod licencí </a:t>
            </a:r>
            <a:r>
              <a:rPr lang="cs-CZ" sz="1600" u="sng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 </a:t>
            </a:r>
            <a:r>
              <a:rPr lang="cs-CZ" sz="1400" u="sng" dirty="0" smtClean="0">
                <a:solidFill>
                  <a:srgbClr val="2F2B20"/>
                </a:solidFill>
                <a:hlinkClick r:id="rId4"/>
              </a:rPr>
              <a:t>˂</a:t>
            </a:r>
            <a:r>
              <a:rPr lang="cs-CZ" sz="1400" u="sng" dirty="0">
                <a:solidFill>
                  <a:srgbClr val="FF6600"/>
                </a:solidFill>
              </a:rPr>
              <a:t>https://</a:t>
            </a:r>
            <a:r>
              <a:rPr lang="cs-CZ" sz="1400" u="sng" dirty="0" smtClean="0">
                <a:solidFill>
                  <a:srgbClr val="FF6600"/>
                </a:solidFill>
              </a:rPr>
              <a:t>pixabay.com/</a:t>
            </a:r>
            <a:r>
              <a:rPr lang="cs-CZ" sz="1400" u="sng" dirty="0">
                <a:solidFill>
                  <a:srgbClr val="FF6600"/>
                </a:solidFill>
              </a:rPr>
              <a:t>C5%A1%C3%A9fkucha%C5%99-vizitka-krkem-kravata-1002805/˃</a:t>
            </a:r>
            <a:endParaRPr lang="cs-CZ" sz="1400" dirty="0">
              <a:solidFill>
                <a:srgbClr val="FF6600"/>
              </a:solidFill>
            </a:endParaRPr>
          </a:p>
          <a:p>
            <a:pPr marL="0" lvl="0" indent="0">
              <a:spcBef>
                <a:spcPts val="1000"/>
              </a:spcBef>
              <a:buClrTx/>
              <a:buNone/>
            </a:pP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</a:t>
            </a:r>
            <a:r>
              <a:rPr lang="cs-CZ" sz="1600" dirty="0" smtClean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</a:t>
            </a:r>
            <a:endParaRPr lang="cs-CZ" sz="1600" dirty="0">
              <a:solidFill>
                <a:srgbClr val="2F2B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0" y="6027003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288057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3563848"/>
              </p:ext>
            </p:extLst>
          </p:nvPr>
        </p:nvGraphicFramePr>
        <p:xfrm>
          <a:off x="395536" y="836712"/>
          <a:ext cx="8208912" cy="54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54006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Anotace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Zájmena neurčitá a záporná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Klíčová slova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Algo</a:t>
                      </a:r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nada</a:t>
                      </a:r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alguno</a:t>
                      </a:r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ningunos</a:t>
                      </a:r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,...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Předmět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 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Autor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Mgr. Eva Šimonková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učebního materiálu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a 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Potřebné pomůcky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PC, interaktivní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tabule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Cílová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skupina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Studenti střední školy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interaktivity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a 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71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 vysvětlení problematiky a uvedení příkladů následuje procvičení.</a:t>
            </a:r>
          </a:p>
          <a:p>
            <a:r>
              <a:rPr lang="cs-CZ" sz="2800" dirty="0" smtClean="0"/>
              <a:t>Studenti se vyjádří</a:t>
            </a:r>
            <a:r>
              <a:rPr lang="cs-CZ" sz="2800" dirty="0"/>
              <a:t>.</a:t>
            </a:r>
            <a:r>
              <a:rPr lang="cs-CZ" sz="2800" dirty="0" smtClean="0"/>
              <a:t> Následuje </a:t>
            </a:r>
            <a:r>
              <a:rPr lang="cs-CZ" sz="2800" dirty="0"/>
              <a:t>kliknutí a poté se </a:t>
            </a:r>
            <a:r>
              <a:rPr lang="cs-CZ" sz="2800" dirty="0" smtClean="0"/>
              <a:t>objeví </a:t>
            </a:r>
            <a:r>
              <a:rPr lang="cs-CZ" sz="2800" dirty="0"/>
              <a:t>správné řešení.</a:t>
            </a:r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5" name="Zástupný symbol pro zápatí 1"/>
          <p:cNvSpPr txBox="1">
            <a:spLocks/>
          </p:cNvSpPr>
          <p:nvPr/>
        </p:nvSpPr>
        <p:spPr>
          <a:xfrm>
            <a:off x="1259632" y="5661248"/>
            <a:ext cx="6552728" cy="8698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i="1" dirty="0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i="1" dirty="0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i="1" dirty="0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i="1" dirty="0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i="1" dirty="0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103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693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cs-CZ" sz="2400" b="1" dirty="0" smtClean="0"/>
          </a:p>
          <a:p>
            <a:pPr marL="114300" indent="0">
              <a:buNone/>
            </a:pPr>
            <a:r>
              <a:rPr lang="cs-CZ" sz="2400" b="1" dirty="0" smtClean="0"/>
              <a:t>NADA</a:t>
            </a:r>
            <a:r>
              <a:rPr lang="cs-CZ" sz="2400" dirty="0" smtClean="0"/>
              <a:t>		- NIC		</a:t>
            </a:r>
            <a:r>
              <a:rPr lang="cs-CZ" sz="2400" b="1" dirty="0" smtClean="0"/>
              <a:t>ALGO	</a:t>
            </a:r>
            <a:r>
              <a:rPr lang="cs-CZ" sz="2400" dirty="0" smtClean="0"/>
              <a:t>		- NĚCO</a:t>
            </a:r>
          </a:p>
          <a:p>
            <a:pPr marL="114300" indent="0">
              <a:buNone/>
            </a:pPr>
            <a:r>
              <a:rPr lang="cs-CZ" sz="2400" b="1" dirty="0" smtClean="0"/>
              <a:t>NADIE</a:t>
            </a:r>
            <a:r>
              <a:rPr lang="cs-CZ" sz="2400" dirty="0" smtClean="0"/>
              <a:t>		- NIKDO	</a:t>
            </a:r>
            <a:r>
              <a:rPr lang="cs-CZ" sz="2400" b="1" dirty="0" smtClean="0"/>
              <a:t>ALGUIEN</a:t>
            </a:r>
            <a:r>
              <a:rPr lang="cs-CZ" sz="2400" dirty="0" smtClean="0"/>
              <a:t>		- NĚKDO</a:t>
            </a:r>
          </a:p>
          <a:p>
            <a:pPr marL="114300" indent="0">
              <a:buNone/>
            </a:pPr>
            <a:r>
              <a:rPr lang="cs-CZ" sz="2400" b="1" dirty="0" smtClean="0"/>
              <a:t>NUNCA</a:t>
            </a:r>
            <a:r>
              <a:rPr lang="cs-CZ" sz="2400" dirty="0" smtClean="0"/>
              <a:t>		- NIKDY	</a:t>
            </a:r>
            <a:r>
              <a:rPr lang="cs-CZ" sz="2400" b="1" dirty="0" smtClean="0"/>
              <a:t>ALGUNA VEZ</a:t>
            </a:r>
            <a:r>
              <a:rPr lang="cs-CZ" sz="2400" dirty="0" smtClean="0"/>
              <a:t>	- NĚKDY</a:t>
            </a:r>
          </a:p>
          <a:p>
            <a:pPr marL="114300" indent="0">
              <a:buNone/>
            </a:pPr>
            <a:r>
              <a:rPr lang="cs-CZ" sz="2400" b="1" dirty="0" smtClean="0"/>
              <a:t>EN NINGÚN SITIO</a:t>
            </a:r>
            <a:r>
              <a:rPr lang="cs-CZ" sz="2400" dirty="0" smtClean="0"/>
              <a:t>	- NIKDE	</a:t>
            </a:r>
            <a:r>
              <a:rPr lang="cs-CZ" sz="2400" b="1" dirty="0" smtClean="0"/>
              <a:t>EN ALGÚN SITIO</a:t>
            </a:r>
            <a:r>
              <a:rPr lang="cs-CZ" sz="2400" dirty="0" smtClean="0"/>
              <a:t>	- NĚKDE</a:t>
            </a:r>
          </a:p>
          <a:p>
            <a:pPr marL="114300" indent="0">
              <a:buNone/>
            </a:pPr>
            <a:endParaRPr lang="cs-CZ" sz="2400" dirty="0"/>
          </a:p>
          <a:p>
            <a:pPr marL="114300" lvl="0" indent="0">
              <a:buClr>
                <a:srgbClr val="A9A57C"/>
              </a:buClr>
              <a:buNone/>
            </a:pPr>
            <a:r>
              <a:rPr lang="cs-CZ" sz="2400" b="1" dirty="0">
                <a:solidFill>
                  <a:srgbClr val="2F2B20"/>
                </a:solidFill>
              </a:rPr>
              <a:t>ALGUNO, ALGUNA, ALGUNOS, ALGUNAS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cs-CZ" sz="2400" dirty="0" smtClean="0">
                <a:solidFill>
                  <a:srgbClr val="2F2B20"/>
                </a:solidFill>
              </a:rPr>
              <a:t>(</a:t>
            </a:r>
            <a:r>
              <a:rPr lang="cs-CZ" sz="2400" dirty="0">
                <a:solidFill>
                  <a:srgbClr val="2F2B20"/>
                </a:solidFill>
              </a:rPr>
              <a:t>NĚJAKÝ, NĚJAKÁ, NĚJACÍ, NĚJAKÉ) – tvar odpovídá podstatnému jménu s nímž se shoduje v rodě a v čísle.</a:t>
            </a:r>
          </a:p>
          <a:p>
            <a:pPr marL="114300" indent="0">
              <a:buNone/>
            </a:pPr>
            <a:r>
              <a:rPr lang="cs-CZ" sz="2400" dirty="0"/>
              <a:t>Pokud po tvaru </a:t>
            </a:r>
            <a:r>
              <a:rPr lang="cs-CZ" sz="2400" b="1" dirty="0" err="1">
                <a:solidFill>
                  <a:srgbClr val="FF0000"/>
                </a:solidFill>
              </a:rPr>
              <a:t>alguno</a:t>
            </a:r>
            <a:r>
              <a:rPr lang="cs-CZ" sz="2400" dirty="0"/>
              <a:t> následuje podst.jm. mužského rodu v jednotném čísle, tvar se zkracuje na </a:t>
            </a:r>
            <a:r>
              <a:rPr lang="cs-CZ" sz="2400" b="1" dirty="0" err="1">
                <a:solidFill>
                  <a:srgbClr val="FF0000"/>
                </a:solidFill>
              </a:rPr>
              <a:t>algún</a:t>
            </a:r>
            <a:r>
              <a:rPr lang="cs-CZ" sz="2400" dirty="0"/>
              <a:t>.</a:t>
            </a:r>
          </a:p>
          <a:p>
            <a:pPr marL="114300" indent="0">
              <a:buNone/>
            </a:pPr>
            <a:r>
              <a:rPr lang="cs-CZ" sz="2400" dirty="0"/>
              <a:t>Např. „¿</a:t>
            </a:r>
            <a:r>
              <a:rPr lang="cs-CZ" sz="2400" dirty="0" err="1"/>
              <a:t>Tienes</a:t>
            </a:r>
            <a:r>
              <a:rPr lang="cs-CZ" sz="2400" dirty="0"/>
              <a:t> </a:t>
            </a:r>
            <a:r>
              <a:rPr lang="cs-CZ" sz="2400" b="1" dirty="0" err="1">
                <a:solidFill>
                  <a:srgbClr val="FF0000"/>
                </a:solidFill>
              </a:rPr>
              <a:t>algún</a:t>
            </a:r>
            <a:r>
              <a:rPr lang="cs-CZ" sz="2400" dirty="0"/>
              <a:t> </a:t>
            </a:r>
            <a:r>
              <a:rPr lang="cs-CZ" sz="2400" dirty="0" err="1"/>
              <a:t>dinero</a:t>
            </a:r>
            <a:r>
              <a:rPr lang="cs-CZ" sz="2400" dirty="0"/>
              <a:t>?“</a:t>
            </a:r>
            <a:endParaRPr lang="cs-CZ" sz="2400" dirty="0" smtClean="0"/>
          </a:p>
          <a:p>
            <a:pPr marL="114300" indent="0">
              <a:buNone/>
            </a:pPr>
            <a:endParaRPr lang="cs-CZ" sz="2400" dirty="0"/>
          </a:p>
        </p:txBody>
      </p:sp>
      <p:sp>
        <p:nvSpPr>
          <p:cNvPr id="7" name="Obdélník 6"/>
          <p:cNvSpPr/>
          <p:nvPr/>
        </p:nvSpPr>
        <p:spPr>
          <a:xfrm>
            <a:off x="1259632" y="5838363"/>
            <a:ext cx="62464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164174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547260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cs-CZ" sz="2400" dirty="0" smtClean="0"/>
              <a:t> </a:t>
            </a:r>
            <a:r>
              <a:rPr lang="cs-CZ" sz="2400" b="1" dirty="0"/>
              <a:t>NINGUNO, NINGUNA, NINGUNOS, NINGUNAS </a:t>
            </a:r>
          </a:p>
          <a:p>
            <a:pPr marL="114300" indent="0">
              <a:buNone/>
            </a:pPr>
            <a:endParaRPr lang="cs-CZ" sz="2400" b="1" dirty="0"/>
          </a:p>
          <a:p>
            <a:pPr marL="114300" indent="0">
              <a:buNone/>
            </a:pPr>
            <a:r>
              <a:rPr lang="cs-CZ" sz="2400" dirty="0"/>
              <a:t>(ŽÁDNÝ, ŽÁDNÁ, ŽÁDNÍ, ŽÁDNÉ) – tvar odpovídá podstatnému jménu, s nímž se shoduje v rodě a čísle.</a:t>
            </a:r>
          </a:p>
          <a:p>
            <a:pPr marL="114300" indent="0">
              <a:buNone/>
            </a:pPr>
            <a:r>
              <a:rPr lang="cs-CZ" sz="2400" dirty="0"/>
              <a:t>Pokud po tvaru </a:t>
            </a:r>
            <a:r>
              <a:rPr lang="cs-CZ" sz="2400" b="1" dirty="0" err="1">
                <a:solidFill>
                  <a:srgbClr val="FF0000"/>
                </a:solidFill>
              </a:rPr>
              <a:t>ninguno</a:t>
            </a:r>
            <a:r>
              <a:rPr lang="cs-CZ" sz="2400" dirty="0"/>
              <a:t> následuje podst.jm. mužského rodu v jednotném čísle, tvar se zkracuje na </a:t>
            </a:r>
            <a:r>
              <a:rPr lang="cs-CZ" sz="2400" b="1" dirty="0" err="1">
                <a:solidFill>
                  <a:srgbClr val="FF0000"/>
                </a:solidFill>
              </a:rPr>
              <a:t>ningún</a:t>
            </a:r>
            <a:r>
              <a:rPr lang="cs-CZ" sz="2400" dirty="0"/>
              <a:t>.</a:t>
            </a:r>
          </a:p>
          <a:p>
            <a:pPr marL="114300" indent="0">
              <a:buNone/>
            </a:pPr>
            <a:r>
              <a:rPr lang="cs-CZ" sz="2400" dirty="0"/>
              <a:t>Např. „No </a:t>
            </a:r>
            <a:r>
              <a:rPr lang="cs-CZ" sz="2400" dirty="0" err="1"/>
              <a:t>tiene</a:t>
            </a:r>
            <a:r>
              <a:rPr lang="cs-CZ" sz="2400" dirty="0"/>
              <a:t> </a:t>
            </a:r>
            <a:r>
              <a:rPr lang="cs-CZ" sz="2400" b="1" dirty="0" err="1">
                <a:solidFill>
                  <a:srgbClr val="FF0000"/>
                </a:solidFill>
              </a:rPr>
              <a:t>ningún</a:t>
            </a:r>
            <a:r>
              <a:rPr lang="cs-CZ" sz="2400" dirty="0"/>
              <a:t> </a:t>
            </a:r>
            <a:r>
              <a:rPr lang="cs-CZ" sz="2400" dirty="0" err="1"/>
              <a:t>dinero</a:t>
            </a:r>
            <a:r>
              <a:rPr lang="cs-CZ" sz="2400" dirty="0" smtClean="0"/>
              <a:t>.“</a:t>
            </a:r>
          </a:p>
          <a:p>
            <a:pPr marL="114300" indent="0">
              <a:buNone/>
            </a:pPr>
            <a:endParaRPr lang="cs-CZ" sz="2400" u="sng" dirty="0" smtClean="0"/>
          </a:p>
          <a:p>
            <a:pPr marL="114300" indent="0">
              <a:buNone/>
            </a:pPr>
            <a:r>
              <a:rPr lang="cs-CZ" sz="2400" u="sng" dirty="0" smtClean="0"/>
              <a:t>Stojí-li záporné zájmeno před slovesem, je sloveso v kladném tvaru:</a:t>
            </a:r>
            <a:r>
              <a:rPr lang="cs-CZ" sz="2400" dirty="0" smtClean="0"/>
              <a:t> „</a:t>
            </a:r>
            <a:r>
              <a:rPr lang="cs-CZ" sz="2400" b="1" dirty="0" smtClean="0">
                <a:solidFill>
                  <a:srgbClr val="FF0000"/>
                </a:solidFill>
              </a:rPr>
              <a:t>Nadie </a:t>
            </a:r>
            <a:r>
              <a:rPr lang="cs-CZ" sz="2400" b="1" dirty="0" err="1" smtClean="0">
                <a:solidFill>
                  <a:srgbClr val="FF0000"/>
                </a:solidFill>
              </a:rPr>
              <a:t>está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en </a:t>
            </a:r>
            <a:r>
              <a:rPr lang="cs-CZ" sz="2400" dirty="0" err="1" smtClean="0"/>
              <a:t>casa</a:t>
            </a:r>
            <a:r>
              <a:rPr lang="cs-CZ" sz="2400" dirty="0" smtClean="0"/>
              <a:t>.“</a:t>
            </a:r>
          </a:p>
          <a:p>
            <a:pPr marL="114300" indent="0">
              <a:buNone/>
            </a:pPr>
            <a:r>
              <a:rPr lang="cs-CZ" sz="2400" u="sng" dirty="0" smtClean="0"/>
              <a:t>Stojí-li záporné zájmeno za slovesem, je sloveso v záporném tvaru:</a:t>
            </a:r>
            <a:r>
              <a:rPr lang="cs-CZ" sz="2400" dirty="0" smtClean="0"/>
              <a:t> „</a:t>
            </a:r>
            <a:r>
              <a:rPr lang="cs-CZ" sz="2400" b="1" dirty="0" smtClean="0">
                <a:solidFill>
                  <a:srgbClr val="FF0000"/>
                </a:solidFill>
              </a:rPr>
              <a:t>No </a:t>
            </a:r>
            <a:r>
              <a:rPr lang="cs-CZ" sz="2400" b="1" dirty="0" err="1" smtClean="0">
                <a:solidFill>
                  <a:srgbClr val="FF0000"/>
                </a:solidFill>
              </a:rPr>
              <a:t>tenemos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ningunos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/>
              <a:t>amigos</a:t>
            </a:r>
            <a:r>
              <a:rPr lang="cs-CZ" sz="2400" dirty="0" smtClean="0"/>
              <a:t>.“</a:t>
            </a:r>
            <a:endParaRPr lang="cs-CZ" sz="2400" dirty="0"/>
          </a:p>
          <a:p>
            <a:pPr marL="114300" indent="0">
              <a:buNone/>
            </a:pPr>
            <a:r>
              <a:rPr lang="cs-CZ" sz="2400" dirty="0"/>
              <a:t> </a:t>
            </a:r>
          </a:p>
          <a:p>
            <a:pPr marL="114300" indent="0">
              <a:buNone/>
            </a:pPr>
            <a:endParaRPr lang="cs-CZ" sz="2400" dirty="0"/>
          </a:p>
          <a:p>
            <a:pPr marL="114300" lvl="0" indent="0">
              <a:buClr>
                <a:srgbClr val="A9A57C"/>
              </a:buClr>
              <a:buNone/>
            </a:pPr>
            <a:endParaRPr lang="cs-CZ" sz="2400" dirty="0">
              <a:solidFill>
                <a:srgbClr val="2F2B20"/>
              </a:solidFill>
            </a:endParaRPr>
          </a:p>
          <a:p>
            <a:pPr algn="ctr"/>
            <a:endParaRPr lang="cs-CZ" sz="1200" i="1" dirty="0" smtClean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187624" y="5812838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143753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568863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cs-CZ" sz="2400" b="1" u="sng" dirty="0" smtClean="0"/>
              <a:t>Doplňte </a:t>
            </a:r>
            <a:r>
              <a:rPr lang="cs-CZ" sz="2400" b="1" u="sng" dirty="0" err="1" smtClean="0"/>
              <a:t>nadie</a:t>
            </a:r>
            <a:r>
              <a:rPr lang="cs-CZ" sz="2400" b="1" u="sng" dirty="0" smtClean="0"/>
              <a:t>, </a:t>
            </a:r>
            <a:r>
              <a:rPr lang="cs-CZ" sz="2400" b="1" u="sng" dirty="0" err="1" smtClean="0"/>
              <a:t>nada</a:t>
            </a:r>
            <a:r>
              <a:rPr lang="cs-CZ" sz="2400" b="1" u="sng" dirty="0" smtClean="0"/>
              <a:t>, en </a:t>
            </a:r>
            <a:r>
              <a:rPr lang="cs-CZ" sz="2400" b="1" u="sng" dirty="0" err="1" smtClean="0"/>
              <a:t>ningún</a:t>
            </a:r>
            <a:r>
              <a:rPr lang="cs-CZ" sz="2400" b="1" u="sng" dirty="0" smtClean="0"/>
              <a:t> </a:t>
            </a:r>
            <a:r>
              <a:rPr lang="cs-CZ" sz="2400" b="1" u="sng" dirty="0" err="1" smtClean="0"/>
              <a:t>sitio</a:t>
            </a:r>
            <a:r>
              <a:rPr lang="cs-CZ" sz="2400" b="1" u="sng" dirty="0" smtClean="0"/>
              <a:t>, </a:t>
            </a:r>
            <a:r>
              <a:rPr lang="cs-CZ" sz="2400" b="1" u="sng" dirty="0" err="1"/>
              <a:t>ninguno</a:t>
            </a:r>
            <a:r>
              <a:rPr lang="cs-CZ" sz="2400" b="1" u="sng" dirty="0"/>
              <a:t> </a:t>
            </a:r>
            <a:r>
              <a:rPr lang="cs-CZ" sz="2400" b="1" u="sng" dirty="0" smtClean="0"/>
              <a:t>(ve správném tvaru):</a:t>
            </a:r>
          </a:p>
          <a:p>
            <a:pPr marL="114300" indent="0">
              <a:buNone/>
            </a:pPr>
            <a:r>
              <a:rPr lang="cs-CZ" sz="2400" dirty="0" smtClean="0">
                <a:cs typeface="Times New Roman" panose="02020603050405020304" pitchFamily="18" charset="0"/>
              </a:rPr>
              <a:t>¿</a:t>
            </a:r>
            <a:r>
              <a:rPr lang="cs-CZ" sz="2400" dirty="0" err="1" smtClean="0"/>
              <a:t>Hay</a:t>
            </a:r>
            <a:r>
              <a:rPr lang="cs-CZ" sz="2400" dirty="0" smtClean="0"/>
              <a:t> </a:t>
            </a:r>
            <a:r>
              <a:rPr lang="cs-CZ" sz="2400" dirty="0" err="1" smtClean="0"/>
              <a:t>algún</a:t>
            </a:r>
            <a:r>
              <a:rPr lang="cs-CZ" sz="2400" dirty="0" smtClean="0"/>
              <a:t> </a:t>
            </a:r>
            <a:r>
              <a:rPr lang="cs-CZ" sz="2400" dirty="0" err="1" smtClean="0"/>
              <a:t>dinero</a:t>
            </a:r>
            <a:r>
              <a:rPr lang="cs-CZ" sz="2400" dirty="0" smtClean="0"/>
              <a:t> en el </a:t>
            </a:r>
            <a:r>
              <a:rPr lang="cs-CZ" sz="2400" dirty="0" err="1" smtClean="0"/>
              <a:t>cajón</a:t>
            </a:r>
            <a:r>
              <a:rPr lang="cs-CZ" sz="2400" dirty="0" smtClean="0"/>
              <a:t>? – No, ……………</a:t>
            </a:r>
          </a:p>
          <a:p>
            <a:pPr marL="114300" indent="0">
              <a:buNone/>
            </a:pPr>
            <a:r>
              <a:rPr lang="cs-CZ" sz="2400" dirty="0" smtClean="0">
                <a:cs typeface="Times New Roman" panose="02020603050405020304" pitchFamily="18" charset="0"/>
              </a:rPr>
              <a:t>¿Con </a:t>
            </a:r>
            <a:r>
              <a:rPr lang="cs-CZ" sz="2400" dirty="0" err="1" smtClean="0">
                <a:cs typeface="Times New Roman" panose="02020603050405020304" pitchFamily="18" charset="0"/>
              </a:rPr>
              <a:t>quién</a:t>
            </a:r>
            <a:r>
              <a:rPr lang="cs-CZ" sz="2400" dirty="0" smtClean="0"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cs typeface="Times New Roman" panose="02020603050405020304" pitchFamily="18" charset="0"/>
              </a:rPr>
              <a:t>estás</a:t>
            </a:r>
            <a:r>
              <a:rPr lang="cs-CZ" sz="2400" dirty="0" smtClean="0"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cs typeface="Times New Roman" panose="02020603050405020304" pitchFamily="18" charset="0"/>
              </a:rPr>
              <a:t>hablando</a:t>
            </a:r>
            <a:r>
              <a:rPr lang="cs-CZ" sz="2400" dirty="0" smtClean="0">
                <a:cs typeface="Times New Roman" panose="02020603050405020304" pitchFamily="18" charset="0"/>
              </a:rPr>
              <a:t>? – Con ………………</a:t>
            </a:r>
          </a:p>
          <a:p>
            <a:pPr marL="114300" indent="0">
              <a:buNone/>
            </a:pPr>
            <a:r>
              <a:rPr lang="cs-CZ" sz="2400" dirty="0" smtClean="0">
                <a:cs typeface="Times New Roman" panose="02020603050405020304" pitchFamily="18" charset="0"/>
              </a:rPr>
              <a:t>……………… </a:t>
            </a:r>
            <a:r>
              <a:rPr lang="cs-CZ" sz="2400" dirty="0" err="1" smtClean="0">
                <a:cs typeface="Times New Roman" panose="02020603050405020304" pitchFamily="18" charset="0"/>
              </a:rPr>
              <a:t>está</a:t>
            </a:r>
            <a:r>
              <a:rPr lang="cs-CZ" sz="2400" dirty="0" smtClean="0">
                <a:cs typeface="Times New Roman" panose="02020603050405020304" pitchFamily="18" charset="0"/>
              </a:rPr>
              <a:t> en </a:t>
            </a:r>
            <a:r>
              <a:rPr lang="cs-CZ" sz="2400" dirty="0" err="1" smtClean="0">
                <a:cs typeface="Times New Roman" panose="02020603050405020304" pitchFamily="18" charset="0"/>
              </a:rPr>
              <a:t>casa</a:t>
            </a:r>
            <a:r>
              <a:rPr lang="cs-CZ" sz="2400" dirty="0" smtClean="0"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cs typeface="Times New Roman" panose="02020603050405020304" pitchFamily="18" charset="0"/>
              </a:rPr>
              <a:t>Todos</a:t>
            </a:r>
            <a:r>
              <a:rPr lang="cs-CZ" sz="2400" dirty="0" smtClean="0"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cs typeface="Times New Roman" panose="02020603050405020304" pitchFamily="18" charset="0"/>
              </a:rPr>
              <a:t>están</a:t>
            </a:r>
            <a:r>
              <a:rPr lang="cs-CZ" sz="2400" dirty="0" smtClean="0">
                <a:cs typeface="Times New Roman" panose="02020603050405020304" pitchFamily="18" charset="0"/>
              </a:rPr>
              <a:t> en el </a:t>
            </a:r>
            <a:r>
              <a:rPr lang="cs-CZ" sz="2400" dirty="0" err="1" smtClean="0">
                <a:cs typeface="Times New Roman" panose="02020603050405020304" pitchFamily="18" charset="0"/>
              </a:rPr>
              <a:t>trabajo</a:t>
            </a:r>
            <a:r>
              <a:rPr lang="cs-CZ" sz="2400" dirty="0" smtClean="0">
                <a:cs typeface="Times New Roman" panose="02020603050405020304" pitchFamily="18" charset="0"/>
              </a:rPr>
              <a:t>.</a:t>
            </a:r>
          </a:p>
          <a:p>
            <a:pPr marL="114300" indent="0">
              <a:buNone/>
            </a:pPr>
            <a:r>
              <a:rPr lang="cs-CZ" sz="2400" dirty="0" err="1" smtClean="0">
                <a:cs typeface="Times New Roman" panose="02020603050405020304" pitchFamily="18" charset="0"/>
              </a:rPr>
              <a:t>Todas</a:t>
            </a:r>
            <a:r>
              <a:rPr lang="cs-CZ" sz="2400" dirty="0" smtClean="0"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cs typeface="Times New Roman" panose="02020603050405020304" pitchFamily="18" charset="0"/>
              </a:rPr>
              <a:t>mujeres</a:t>
            </a:r>
            <a:r>
              <a:rPr lang="cs-CZ" sz="2400" dirty="0" smtClean="0">
                <a:cs typeface="Times New Roman" panose="02020603050405020304" pitchFamily="18" charset="0"/>
              </a:rPr>
              <a:t> son </a:t>
            </a:r>
            <a:r>
              <a:rPr lang="cs-CZ" sz="2400" dirty="0" err="1" smtClean="0">
                <a:cs typeface="Times New Roman" panose="02020603050405020304" pitchFamily="18" charset="0"/>
              </a:rPr>
              <a:t>guapas</a:t>
            </a:r>
            <a:r>
              <a:rPr lang="cs-CZ" sz="2400" dirty="0" smtClean="0">
                <a:cs typeface="Times New Roman" panose="02020603050405020304" pitchFamily="18" charset="0"/>
              </a:rPr>
              <a:t>. ………………. es </a:t>
            </a:r>
            <a:r>
              <a:rPr lang="cs-CZ" sz="2400" dirty="0" err="1" smtClean="0">
                <a:cs typeface="Times New Roman" panose="02020603050405020304" pitchFamily="18" charset="0"/>
              </a:rPr>
              <a:t>fea</a:t>
            </a:r>
            <a:r>
              <a:rPr lang="cs-CZ" sz="2400" dirty="0" smtClean="0">
                <a:cs typeface="Times New Roman" panose="02020603050405020304" pitchFamily="18" charset="0"/>
              </a:rPr>
              <a:t>.</a:t>
            </a:r>
          </a:p>
          <a:p>
            <a:pPr marL="114300" indent="0">
              <a:buNone/>
            </a:pPr>
            <a:r>
              <a:rPr lang="cs-CZ" sz="2400" dirty="0" smtClean="0"/>
              <a:t>En la fiesta no </a:t>
            </a:r>
            <a:r>
              <a:rPr lang="cs-CZ" sz="2400" dirty="0" err="1" smtClean="0"/>
              <a:t>hay</a:t>
            </a:r>
            <a:r>
              <a:rPr lang="cs-CZ" sz="2400" dirty="0" smtClean="0"/>
              <a:t>…………… </a:t>
            </a:r>
            <a:r>
              <a:rPr lang="cs-CZ" sz="2400" dirty="0" err="1" smtClean="0"/>
              <a:t>porque</a:t>
            </a:r>
            <a:r>
              <a:rPr lang="cs-CZ" sz="2400" dirty="0" smtClean="0"/>
              <a:t> no </a:t>
            </a:r>
            <a:r>
              <a:rPr lang="cs-CZ" sz="2400" dirty="0" err="1" smtClean="0"/>
              <a:t>tienes</a:t>
            </a:r>
            <a:r>
              <a:rPr lang="cs-CZ" sz="2400" dirty="0" smtClean="0"/>
              <a:t> ………………....</a:t>
            </a:r>
            <a:r>
              <a:rPr lang="cs-CZ" sz="2400" dirty="0" err="1" smtClean="0"/>
              <a:t>cerveza</a:t>
            </a:r>
            <a:r>
              <a:rPr lang="cs-CZ" sz="2400" dirty="0" smtClean="0"/>
              <a:t>.</a:t>
            </a:r>
          </a:p>
          <a:p>
            <a:pPr marL="114300" indent="0">
              <a:buNone/>
            </a:pPr>
            <a:r>
              <a:rPr lang="cs-CZ" sz="2400" dirty="0" smtClean="0"/>
              <a:t>No </a:t>
            </a:r>
            <a:r>
              <a:rPr lang="cs-CZ" sz="2400" dirty="0" err="1" smtClean="0"/>
              <a:t>tengo</a:t>
            </a:r>
            <a:r>
              <a:rPr lang="cs-CZ" sz="2400" dirty="0" smtClean="0"/>
              <a:t> ……………. ropa para el  </a:t>
            </a:r>
            <a:r>
              <a:rPr lang="cs-CZ" sz="2400" dirty="0" err="1" smtClean="0"/>
              <a:t>verano</a:t>
            </a:r>
            <a:r>
              <a:rPr lang="cs-CZ" sz="2400" dirty="0" smtClean="0"/>
              <a:t> y mi </a:t>
            </a:r>
            <a:r>
              <a:rPr lang="cs-CZ" sz="2400" dirty="0" err="1" smtClean="0"/>
              <a:t>hermana</a:t>
            </a:r>
            <a:r>
              <a:rPr lang="cs-CZ" sz="2400" dirty="0" smtClean="0"/>
              <a:t> no </a:t>
            </a:r>
            <a:r>
              <a:rPr lang="cs-CZ" sz="2400" dirty="0" err="1" smtClean="0"/>
              <a:t>tiene</a:t>
            </a:r>
            <a:r>
              <a:rPr lang="cs-CZ" sz="2400" dirty="0" smtClean="0"/>
              <a:t> ………………….. </a:t>
            </a:r>
            <a:r>
              <a:rPr lang="cs-CZ" sz="2400" dirty="0" err="1" smtClean="0"/>
              <a:t>zapatos</a:t>
            </a:r>
            <a:r>
              <a:rPr lang="cs-CZ" sz="2400" dirty="0" smtClean="0"/>
              <a:t>. </a:t>
            </a:r>
          </a:p>
          <a:p>
            <a:pPr marL="114300" indent="0">
              <a:buNone/>
            </a:pPr>
            <a:r>
              <a:rPr lang="cs-CZ" sz="2400" dirty="0" smtClean="0">
                <a:cs typeface="Times New Roman" panose="02020603050405020304" pitchFamily="18" charset="0"/>
              </a:rPr>
              <a:t>¿</a:t>
            </a:r>
            <a:r>
              <a:rPr lang="cs-CZ" sz="2400" dirty="0" err="1" smtClean="0">
                <a:cs typeface="Times New Roman" panose="02020603050405020304" pitchFamily="18" charset="0"/>
              </a:rPr>
              <a:t>Dónde</a:t>
            </a:r>
            <a:r>
              <a:rPr lang="cs-CZ" sz="2400" dirty="0" smtClean="0"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cs typeface="Times New Roman" panose="02020603050405020304" pitchFamily="18" charset="0"/>
              </a:rPr>
              <a:t>está</a:t>
            </a:r>
            <a:r>
              <a:rPr lang="cs-CZ" sz="2400" dirty="0" smtClean="0">
                <a:cs typeface="Times New Roman" panose="02020603050405020304" pitchFamily="18" charset="0"/>
              </a:rPr>
              <a:t>? No </a:t>
            </a:r>
            <a:r>
              <a:rPr lang="cs-CZ" sz="2400" dirty="0" err="1" smtClean="0">
                <a:cs typeface="Times New Roman" panose="02020603050405020304" pitchFamily="18" charset="0"/>
              </a:rPr>
              <a:t>lo</a:t>
            </a:r>
            <a:r>
              <a:rPr lang="cs-CZ" sz="2400" dirty="0" smtClean="0"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cs typeface="Times New Roman" panose="02020603050405020304" pitchFamily="18" charset="0"/>
              </a:rPr>
              <a:t>encuentro</a:t>
            </a:r>
            <a:r>
              <a:rPr lang="cs-CZ" sz="2400" dirty="0" smtClean="0">
                <a:cs typeface="Times New Roman" panose="02020603050405020304" pitchFamily="18" charset="0"/>
              </a:rPr>
              <a:t> …………………………</a:t>
            </a:r>
            <a:endParaRPr lang="cs-CZ" sz="2400" dirty="0" smtClean="0"/>
          </a:p>
          <a:p>
            <a:pPr marL="114300" indent="0">
              <a:buNone/>
            </a:pPr>
            <a:r>
              <a:rPr lang="cs-CZ" sz="2400" dirty="0" smtClean="0">
                <a:cs typeface="Times New Roman" panose="02020603050405020304" pitchFamily="18" charset="0"/>
              </a:rPr>
              <a:t>¿</a:t>
            </a:r>
            <a:r>
              <a:rPr lang="cs-CZ" sz="2400" dirty="0" err="1" smtClean="0">
                <a:cs typeface="Times New Roman" panose="02020603050405020304" pitchFamily="18" charset="0"/>
              </a:rPr>
              <a:t>Sabes</a:t>
            </a:r>
            <a:r>
              <a:rPr lang="cs-CZ" sz="2400" dirty="0" smtClean="0"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cs typeface="Times New Roman" panose="02020603050405020304" pitchFamily="18" charset="0"/>
              </a:rPr>
              <a:t>algo</a:t>
            </a:r>
            <a:r>
              <a:rPr lang="cs-CZ" sz="2400" dirty="0" smtClean="0">
                <a:cs typeface="Times New Roman" panose="02020603050405020304" pitchFamily="18" charset="0"/>
              </a:rPr>
              <a:t> de </a:t>
            </a:r>
            <a:r>
              <a:rPr lang="cs-CZ" sz="2400" dirty="0" err="1" smtClean="0">
                <a:cs typeface="Times New Roman" panose="02020603050405020304" pitchFamily="18" charset="0"/>
              </a:rPr>
              <a:t>alemán</a:t>
            </a:r>
            <a:r>
              <a:rPr lang="cs-CZ" sz="2400" dirty="0" smtClean="0">
                <a:cs typeface="Times New Roman" panose="02020603050405020304" pitchFamily="18" charset="0"/>
              </a:rPr>
              <a:t>? – No, no </a:t>
            </a:r>
            <a:r>
              <a:rPr lang="cs-CZ" sz="2400" dirty="0" err="1" smtClean="0">
                <a:cs typeface="Times New Roman" panose="02020603050405020304" pitchFamily="18" charset="0"/>
              </a:rPr>
              <a:t>sé</a:t>
            </a:r>
            <a:r>
              <a:rPr lang="cs-CZ" sz="2400" dirty="0" smtClean="0">
                <a:cs typeface="Times New Roman" panose="02020603050405020304" pitchFamily="18" charset="0"/>
              </a:rPr>
              <a:t> ………………</a:t>
            </a:r>
          </a:p>
          <a:p>
            <a:pPr marL="114300" indent="0">
              <a:buNone/>
            </a:pPr>
            <a:r>
              <a:rPr lang="cs-CZ" sz="2400" dirty="0" smtClean="0">
                <a:cs typeface="Times New Roman" panose="02020603050405020304" pitchFamily="18" charset="0"/>
              </a:rPr>
              <a:t>En la </a:t>
            </a:r>
            <a:r>
              <a:rPr lang="cs-CZ" sz="2400" dirty="0" err="1" smtClean="0">
                <a:cs typeface="Times New Roman" panose="02020603050405020304" pitchFamily="18" charset="0"/>
              </a:rPr>
              <a:t>cocina</a:t>
            </a:r>
            <a:r>
              <a:rPr lang="cs-CZ" sz="2400" dirty="0" smtClean="0">
                <a:cs typeface="Times New Roman" panose="02020603050405020304" pitchFamily="18" charset="0"/>
              </a:rPr>
              <a:t> no </a:t>
            </a:r>
            <a:r>
              <a:rPr lang="cs-CZ" sz="2400" dirty="0" err="1" smtClean="0">
                <a:cs typeface="Times New Roman" panose="02020603050405020304" pitchFamily="18" charset="0"/>
              </a:rPr>
              <a:t>hay</a:t>
            </a:r>
            <a:r>
              <a:rPr lang="cs-CZ" sz="2400" dirty="0" smtClean="0">
                <a:cs typeface="Times New Roman" panose="02020603050405020304" pitchFamily="18" charset="0"/>
              </a:rPr>
              <a:t> ..………….. </a:t>
            </a:r>
            <a:r>
              <a:rPr lang="cs-CZ" sz="2400" dirty="0" err="1" smtClean="0">
                <a:cs typeface="Times New Roman" panose="02020603050405020304" pitchFamily="18" charset="0"/>
              </a:rPr>
              <a:t>sillas</a:t>
            </a:r>
            <a:r>
              <a:rPr lang="cs-CZ" sz="2400" dirty="0" smtClean="0">
                <a:cs typeface="Times New Roman" panose="02020603050405020304" pitchFamily="18" charset="0"/>
              </a:rPr>
              <a:t>. ¿</a:t>
            </a:r>
            <a:r>
              <a:rPr lang="cs-CZ" sz="2400" dirty="0" err="1" smtClean="0">
                <a:cs typeface="Times New Roman" panose="02020603050405020304" pitchFamily="18" charset="0"/>
              </a:rPr>
              <a:t>Dónde</a:t>
            </a:r>
            <a:r>
              <a:rPr lang="cs-CZ" sz="2400" dirty="0" smtClean="0">
                <a:cs typeface="Times New Roman" panose="02020603050405020304" pitchFamily="18" charset="0"/>
              </a:rPr>
              <a:t> nos </a:t>
            </a:r>
            <a:r>
              <a:rPr lang="cs-CZ" sz="2400" dirty="0" err="1" smtClean="0">
                <a:cs typeface="Times New Roman" panose="02020603050405020304" pitchFamily="18" charset="0"/>
              </a:rPr>
              <a:t>sentamos</a:t>
            </a:r>
            <a:r>
              <a:rPr lang="cs-CZ" sz="2400" dirty="0" smtClean="0">
                <a:cs typeface="Times New Roman" panose="02020603050405020304" pitchFamily="18" charset="0"/>
              </a:rPr>
              <a:t>? </a:t>
            </a:r>
            <a:endParaRPr lang="cs-CZ" sz="2400" dirty="0" smtClean="0"/>
          </a:p>
          <a:p>
            <a:pPr marL="114300" indent="0">
              <a:buNone/>
            </a:pPr>
            <a:endParaRPr lang="cs-CZ" sz="2400" dirty="0" smtClean="0"/>
          </a:p>
          <a:p>
            <a:pPr marL="114300" indent="0">
              <a:buNone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1763688" y="5957620"/>
            <a:ext cx="59584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5341203" y="1084570"/>
            <a:ext cx="151216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 smtClean="0">
                <a:solidFill>
                  <a:srgbClr val="FF0000"/>
                </a:solidFill>
              </a:rPr>
              <a:t>ninguno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220072" y="1556792"/>
            <a:ext cx="1512168" cy="3366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 smtClean="0">
                <a:solidFill>
                  <a:srgbClr val="FF0000"/>
                </a:solidFill>
              </a:rPr>
              <a:t>nadie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395536" y="1988840"/>
            <a:ext cx="1512168" cy="3366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rgbClr val="FF0000"/>
                </a:solidFill>
              </a:rPr>
              <a:t>Nadie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067944" y="2404062"/>
            <a:ext cx="1656184" cy="3366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 smtClean="0">
                <a:solidFill>
                  <a:srgbClr val="FF0000"/>
                </a:solidFill>
              </a:rPr>
              <a:t>Ninguna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794291" y="2881789"/>
            <a:ext cx="1296144" cy="3366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 smtClean="0">
                <a:solidFill>
                  <a:srgbClr val="FF0000"/>
                </a:solidFill>
              </a:rPr>
              <a:t>nadie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41062" y="3224126"/>
            <a:ext cx="1512168" cy="33669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 smtClean="0">
                <a:solidFill>
                  <a:srgbClr val="FF0000"/>
                </a:solidFill>
              </a:rPr>
              <a:t>ninguna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547664" y="3583109"/>
            <a:ext cx="1512168" cy="33669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 smtClean="0">
                <a:solidFill>
                  <a:srgbClr val="FF0000"/>
                </a:solidFill>
              </a:rPr>
              <a:t>ninguna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1151619" y="4041592"/>
            <a:ext cx="1642671" cy="33669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 smtClean="0">
                <a:solidFill>
                  <a:srgbClr val="FF0000"/>
                </a:solidFill>
              </a:rPr>
              <a:t>ningunos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4539774" y="4472571"/>
            <a:ext cx="3182321" cy="33669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rgbClr val="FF0000"/>
                </a:solidFill>
              </a:rPr>
              <a:t>en </a:t>
            </a:r>
            <a:r>
              <a:rPr lang="cs-CZ" sz="2800" dirty="0" err="1" smtClean="0">
                <a:solidFill>
                  <a:srgbClr val="FF0000"/>
                </a:solidFill>
              </a:rPr>
              <a:t>ningún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sitio</a:t>
            </a:r>
            <a:endParaRPr lang="cs-CZ" sz="2800" dirty="0" smtClean="0">
              <a:solidFill>
                <a:srgbClr val="FF0000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5374850" y="4921445"/>
            <a:ext cx="1512168" cy="3366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 smtClean="0">
                <a:solidFill>
                  <a:srgbClr val="FF0000"/>
                </a:solidFill>
              </a:rPr>
              <a:t>nada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2929329" y="5361895"/>
            <a:ext cx="1642671" cy="33669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 smtClean="0">
                <a:solidFill>
                  <a:srgbClr val="FF0000"/>
                </a:solidFill>
              </a:rPr>
              <a:t>ningunas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4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5544616"/>
          </a:xfrm>
        </p:spPr>
        <p:txBody>
          <a:bodyPr/>
          <a:lstStyle/>
          <a:p>
            <a:pPr marL="114300" lvl="0" indent="0">
              <a:buClr>
                <a:srgbClr val="A9A57C"/>
              </a:buClr>
              <a:buNone/>
            </a:pPr>
            <a:r>
              <a:rPr lang="cs-CZ" sz="2400" b="1" u="sng" dirty="0" smtClean="0">
                <a:solidFill>
                  <a:srgbClr val="2F2B20"/>
                </a:solidFill>
              </a:rPr>
              <a:t>Doplňte </a:t>
            </a:r>
            <a:r>
              <a:rPr lang="cs-CZ" sz="2400" b="1" u="sng" dirty="0" err="1" smtClean="0">
                <a:solidFill>
                  <a:srgbClr val="2F2B20"/>
                </a:solidFill>
              </a:rPr>
              <a:t>alguien</a:t>
            </a:r>
            <a:r>
              <a:rPr lang="cs-CZ" sz="2400" b="1" u="sng" dirty="0" smtClean="0">
                <a:solidFill>
                  <a:srgbClr val="2F2B20"/>
                </a:solidFill>
              </a:rPr>
              <a:t>, </a:t>
            </a:r>
            <a:r>
              <a:rPr lang="cs-CZ" sz="2400" b="1" u="sng" dirty="0" err="1" smtClean="0">
                <a:solidFill>
                  <a:srgbClr val="2F2B20"/>
                </a:solidFill>
              </a:rPr>
              <a:t>algo</a:t>
            </a:r>
            <a:r>
              <a:rPr lang="cs-CZ" sz="2400" b="1" u="sng" dirty="0" smtClean="0">
                <a:solidFill>
                  <a:srgbClr val="2F2B20"/>
                </a:solidFill>
              </a:rPr>
              <a:t>, </a:t>
            </a:r>
            <a:r>
              <a:rPr lang="cs-CZ" sz="2400" b="1" u="sng" dirty="0" err="1" smtClean="0">
                <a:solidFill>
                  <a:srgbClr val="2F2B20"/>
                </a:solidFill>
              </a:rPr>
              <a:t>nadie</a:t>
            </a:r>
            <a:r>
              <a:rPr lang="cs-CZ" sz="2400" b="1" u="sng" dirty="0">
                <a:solidFill>
                  <a:srgbClr val="2F2B20"/>
                </a:solidFill>
              </a:rPr>
              <a:t>, </a:t>
            </a:r>
            <a:r>
              <a:rPr lang="cs-CZ" sz="2400" b="1" u="sng" dirty="0" err="1" smtClean="0">
                <a:solidFill>
                  <a:srgbClr val="2F2B20"/>
                </a:solidFill>
              </a:rPr>
              <a:t>nada</a:t>
            </a:r>
            <a:r>
              <a:rPr lang="cs-CZ" sz="2400" b="1" u="sng" dirty="0" smtClean="0">
                <a:solidFill>
                  <a:srgbClr val="2F2B20"/>
                </a:solidFill>
              </a:rPr>
              <a:t>:</a:t>
            </a:r>
            <a:endParaRPr lang="cs-CZ" sz="2400" b="1" u="sng" dirty="0">
              <a:solidFill>
                <a:srgbClr val="2F2B20"/>
              </a:solidFill>
            </a:endParaRPr>
          </a:p>
          <a:p>
            <a:pPr marL="114300" lvl="0" indent="0">
              <a:buClr>
                <a:srgbClr val="A9A57C"/>
              </a:buClr>
              <a:buNone/>
            </a:pP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¿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Qué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hiciste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? </a:t>
            </a:r>
            <a:r>
              <a:rPr lang="cs-CZ" sz="2400" dirty="0">
                <a:solidFill>
                  <a:srgbClr val="2F2B20"/>
                </a:solidFill>
                <a:cs typeface="Times New Roman" panose="02020603050405020304" pitchFamily="18" charset="0"/>
              </a:rPr>
              <a:t>¿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solidFill>
                  <a:srgbClr val="2F2B20"/>
                </a:solidFill>
              </a:rPr>
              <a:t>Te </a:t>
            </a:r>
            <a:r>
              <a:rPr lang="cs-CZ" sz="2400" dirty="0" err="1" smtClean="0">
                <a:solidFill>
                  <a:srgbClr val="2F2B20"/>
                </a:solidFill>
              </a:rPr>
              <a:t>vio</a:t>
            </a:r>
            <a:r>
              <a:rPr lang="cs-CZ" sz="2400" dirty="0" smtClean="0">
                <a:solidFill>
                  <a:srgbClr val="2F2B20"/>
                </a:solidFill>
              </a:rPr>
              <a:t> ……………? – </a:t>
            </a:r>
            <a:r>
              <a:rPr lang="cs-CZ" sz="2400" dirty="0">
                <a:solidFill>
                  <a:srgbClr val="2F2B20"/>
                </a:solidFill>
              </a:rPr>
              <a:t>No, </a:t>
            </a:r>
            <a:r>
              <a:rPr lang="cs-CZ" sz="2400" dirty="0" smtClean="0">
                <a:solidFill>
                  <a:srgbClr val="2F2B20"/>
                </a:solidFill>
              </a:rPr>
              <a:t>……………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cs-CZ" sz="2400" dirty="0" smtClean="0">
                <a:solidFill>
                  <a:srgbClr val="2F2B20"/>
                </a:solidFill>
                <a:latin typeface="Arial" pitchFamily="34" charset="0"/>
                <a:cs typeface="Arial" pitchFamily="34" charset="0"/>
              </a:rPr>
              <a:t>Sólo </a:t>
            </a:r>
            <a:r>
              <a:rPr lang="cs-CZ" sz="2400" dirty="0" err="1" smtClean="0">
                <a:solidFill>
                  <a:srgbClr val="2F2B20"/>
                </a:solidFill>
                <a:latin typeface="Arial" pitchFamily="34" charset="0"/>
                <a:cs typeface="Arial" pitchFamily="34" charset="0"/>
              </a:rPr>
              <a:t>tenemos</a:t>
            </a:r>
            <a:r>
              <a:rPr lang="cs-CZ" sz="2400" dirty="0" smtClean="0">
                <a:solidFill>
                  <a:srgbClr val="2F2B20"/>
                </a:solidFill>
                <a:latin typeface="Arial" pitchFamily="34" charset="0"/>
                <a:cs typeface="Arial" pitchFamily="34" charset="0"/>
              </a:rPr>
              <a:t> pan y </a:t>
            </a:r>
            <a:r>
              <a:rPr lang="cs-CZ" sz="2400" dirty="0" err="1" smtClean="0">
                <a:solidFill>
                  <a:srgbClr val="2F2B20"/>
                </a:solidFill>
                <a:latin typeface="Arial" pitchFamily="34" charset="0"/>
                <a:cs typeface="Arial" pitchFamily="34" charset="0"/>
              </a:rPr>
              <a:t>leche</a:t>
            </a:r>
            <a:r>
              <a:rPr lang="cs-CZ" sz="2400" dirty="0" smtClean="0">
                <a:solidFill>
                  <a:srgbClr val="2F2B2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cs-CZ" sz="2400" dirty="0" err="1" smtClean="0">
                <a:solidFill>
                  <a:srgbClr val="2F2B20"/>
                </a:solidFill>
                <a:latin typeface="Arial" pitchFamily="34" charset="0"/>
                <a:cs typeface="Arial" pitchFamily="34" charset="0"/>
              </a:rPr>
              <a:t>Compra</a:t>
            </a:r>
            <a:r>
              <a:rPr lang="cs-CZ" sz="2400" dirty="0" smtClean="0">
                <a:solidFill>
                  <a:srgbClr val="2F2B20"/>
                </a:solidFill>
                <a:latin typeface="Arial" pitchFamily="34" charset="0"/>
                <a:cs typeface="Arial" pitchFamily="34" charset="0"/>
              </a:rPr>
              <a:t> ……………. </a:t>
            </a:r>
            <a:r>
              <a:rPr lang="cs-CZ" sz="2400" dirty="0" err="1" smtClean="0">
                <a:solidFill>
                  <a:srgbClr val="2F2B20"/>
                </a:solidFill>
                <a:latin typeface="Arial" pitchFamily="34" charset="0"/>
                <a:cs typeface="Arial" pitchFamily="34" charset="0"/>
              </a:rPr>
              <a:t>más</a:t>
            </a:r>
            <a:r>
              <a:rPr lang="cs-CZ" sz="2400" dirty="0" smtClean="0">
                <a:solidFill>
                  <a:srgbClr val="2F2B2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¿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Hay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 ………….. en la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clase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?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cs-CZ" sz="2400" dirty="0" err="1" smtClean="0">
                <a:solidFill>
                  <a:srgbClr val="2F2B20"/>
                </a:solidFill>
                <a:latin typeface="Arial" pitchFamily="34" charset="0"/>
                <a:cs typeface="Times New Roman" panose="02020603050405020304" pitchFamily="18" charset="0"/>
              </a:rPr>
              <a:t>Ya</a:t>
            </a:r>
            <a:r>
              <a:rPr lang="cs-CZ" sz="2400" dirty="0" smtClean="0">
                <a:solidFill>
                  <a:srgbClr val="2F2B20"/>
                </a:solidFill>
                <a:latin typeface="Arial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2F2B20"/>
                </a:solidFill>
                <a:latin typeface="Arial" pitchFamily="34" charset="0"/>
                <a:cs typeface="Times New Roman" panose="02020603050405020304" pitchFamily="18" charset="0"/>
              </a:rPr>
              <a:t>tengo</a:t>
            </a:r>
            <a:r>
              <a:rPr lang="cs-CZ" sz="2400" dirty="0" smtClean="0">
                <a:solidFill>
                  <a:srgbClr val="2F2B20"/>
                </a:solidFill>
                <a:latin typeface="Arial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2F2B20"/>
                </a:solidFill>
                <a:latin typeface="Arial" pitchFamily="34" charset="0"/>
                <a:cs typeface="Times New Roman" panose="02020603050405020304" pitchFamily="18" charset="0"/>
              </a:rPr>
              <a:t>todo</a:t>
            </a:r>
            <a:r>
              <a:rPr lang="cs-CZ" sz="2400" dirty="0" smtClean="0">
                <a:solidFill>
                  <a:srgbClr val="2F2B20"/>
                </a:solidFill>
                <a:latin typeface="Arial" pitchFamily="34" charset="0"/>
                <a:cs typeface="Times New Roman" panose="02020603050405020304" pitchFamily="18" charset="0"/>
              </a:rPr>
              <a:t>. No </a:t>
            </a:r>
            <a:r>
              <a:rPr lang="cs-CZ" sz="2400" dirty="0" err="1" smtClean="0">
                <a:solidFill>
                  <a:srgbClr val="2F2B20"/>
                </a:solidFill>
                <a:latin typeface="Arial" pitchFamily="34" charset="0"/>
                <a:cs typeface="Times New Roman" panose="02020603050405020304" pitchFamily="18" charset="0"/>
              </a:rPr>
              <a:t>me</a:t>
            </a:r>
            <a:r>
              <a:rPr lang="cs-CZ" sz="2400" dirty="0" smtClean="0">
                <a:solidFill>
                  <a:srgbClr val="2F2B20"/>
                </a:solidFill>
                <a:latin typeface="Arial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2F2B20"/>
                </a:solidFill>
                <a:latin typeface="Arial" pitchFamily="34" charset="0"/>
                <a:cs typeface="Times New Roman" panose="02020603050405020304" pitchFamily="18" charset="0"/>
              </a:rPr>
              <a:t>regales</a:t>
            </a:r>
            <a:r>
              <a:rPr lang="cs-CZ" sz="2400" dirty="0" smtClean="0">
                <a:solidFill>
                  <a:srgbClr val="2F2B20"/>
                </a:solidFill>
                <a:latin typeface="Arial" pitchFamily="34" charset="0"/>
                <a:cs typeface="Times New Roman" panose="02020603050405020304" pitchFamily="18" charset="0"/>
              </a:rPr>
              <a:t> ………………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¿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Sabes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 ……………….. de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ellos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?  - No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sé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 …………..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Somos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muchos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, no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quiero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que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venga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 ……………. </a:t>
            </a:r>
            <a:r>
              <a:rPr lang="cs-CZ" sz="2400" dirty="0" err="1">
                <a:solidFill>
                  <a:srgbClr val="2F2B20"/>
                </a:solidFill>
                <a:cs typeface="Times New Roman" panose="02020603050405020304" pitchFamily="18" charset="0"/>
              </a:rPr>
              <a:t>m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ás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.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¿………………. de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vosotros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quiere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acompaňarme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?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¿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Quiere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 …………..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más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, Seňor? No,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gracias</a:t>
            </a:r>
            <a:r>
              <a:rPr lang="cs-CZ" sz="2400" dirty="0">
                <a:solidFill>
                  <a:srgbClr val="2F2B20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…………….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más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.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No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lo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explicas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bien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, ………….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te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entiende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.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María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 no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habla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 con …………….. </a:t>
            </a:r>
            <a:r>
              <a:rPr lang="cs-CZ" sz="2400" dirty="0">
                <a:solidFill>
                  <a:srgbClr val="2F2B20"/>
                </a:solidFill>
                <a:cs typeface="Times New Roman" panose="02020603050405020304" pitchFamily="18" charset="0"/>
              </a:rPr>
              <a:t>d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e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su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clase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.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Necesito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que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 ………….. </a:t>
            </a:r>
            <a:r>
              <a:rPr lang="cs-CZ" sz="2400" dirty="0" err="1">
                <a:solidFill>
                  <a:srgbClr val="2F2B20"/>
                </a:solidFill>
                <a:cs typeface="Times New Roman" panose="02020603050405020304" pitchFamily="18" charset="0"/>
              </a:rPr>
              <a:t>m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e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ayude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. No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puedo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hacerlo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2F2B20"/>
                </a:solidFill>
                <a:cs typeface="Times New Roman" panose="02020603050405020304" pitchFamily="18" charset="0"/>
              </a:rPr>
              <a:t>solo</a:t>
            </a:r>
            <a:r>
              <a:rPr lang="cs-CZ" sz="2400" dirty="0" smtClean="0">
                <a:solidFill>
                  <a:srgbClr val="2F2B20"/>
                </a:solidFill>
                <a:cs typeface="Times New Roman" panose="02020603050405020304" pitchFamily="18" charset="0"/>
              </a:rPr>
              <a:t>.</a:t>
            </a:r>
          </a:p>
          <a:p>
            <a:pPr marL="114300" lvl="0" indent="0">
              <a:buClr>
                <a:srgbClr val="A9A57C"/>
              </a:buClr>
              <a:buNone/>
            </a:pPr>
            <a:endParaRPr lang="cs-CZ" sz="2400" dirty="0" smtClean="0">
              <a:solidFill>
                <a:srgbClr val="2F2B20"/>
              </a:solidFill>
              <a:cs typeface="Times New Roman" panose="02020603050405020304" pitchFamily="18" charset="0"/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cs-CZ" sz="1200" i="1" dirty="0" smtClean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cs-CZ" sz="1200" i="1" dirty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cs-CZ" sz="1200" i="1" dirty="0" smtClean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cs-CZ" sz="1200" i="1" dirty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cs-CZ" sz="1200" i="1" dirty="0" smtClean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cs-CZ" sz="1200" i="1" dirty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cs-CZ" sz="1200" i="1" dirty="0" smtClean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cs-CZ" sz="1200" i="1" dirty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cs-CZ" sz="1200" i="1" dirty="0" smtClean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cs-CZ" sz="1200" i="1" dirty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cs-CZ" sz="1200" i="1" dirty="0" smtClean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cs-CZ" sz="1200" i="1" dirty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cs-CZ" sz="1200" i="1" dirty="0" smtClean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cs-CZ" sz="1200" i="1" dirty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cs-CZ" sz="1200" i="1" dirty="0" smtClean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cs-CZ" sz="1200" i="1" dirty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cs-CZ" sz="1200" i="1" dirty="0" smtClean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cs-CZ" sz="1200" i="1" dirty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cs-CZ" sz="1200" i="1" dirty="0" smtClean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5877272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3491880" y="620688"/>
            <a:ext cx="1440160" cy="33669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rgbClr val="FF0000"/>
                </a:solidFill>
              </a:rPr>
              <a:t>alguien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6012160" y="616562"/>
            <a:ext cx="1512168" cy="33669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rgbClr val="FF0000"/>
                </a:solidFill>
              </a:rPr>
              <a:t>nadie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5328084" y="1000932"/>
            <a:ext cx="1440160" cy="33669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rgbClr val="FF0000"/>
                </a:solidFill>
              </a:rPr>
              <a:t>algo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1187624" y="1484784"/>
            <a:ext cx="1440160" cy="33669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rgbClr val="FF0000"/>
                </a:solidFill>
              </a:rPr>
              <a:t>alguien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1885232"/>
            <a:ext cx="1440160" cy="33669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rgbClr val="FF0000"/>
                </a:solidFill>
              </a:rPr>
              <a:t>nada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1763688" y="2348880"/>
            <a:ext cx="1440160" cy="33669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rgbClr val="FF0000"/>
                </a:solidFill>
              </a:rPr>
              <a:t>algo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6084168" y="2348880"/>
            <a:ext cx="1440160" cy="33669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rgbClr val="FF0000"/>
                </a:solidFill>
              </a:rPr>
              <a:t>nada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5652120" y="2813084"/>
            <a:ext cx="1440160" cy="33669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rgbClr val="FF0000"/>
                </a:solidFill>
              </a:rPr>
              <a:t>nadie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899592" y="3236324"/>
            <a:ext cx="1440160" cy="33669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rgbClr val="FF0000"/>
                </a:solidFill>
              </a:rPr>
              <a:t>Alguien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1619672" y="3673017"/>
            <a:ext cx="1296144" cy="33669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rgbClr val="FF0000"/>
                </a:solidFill>
              </a:rPr>
              <a:t>algo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6516216" y="3668372"/>
            <a:ext cx="1440160" cy="33669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rgbClr val="FF0000"/>
                </a:solidFill>
              </a:rPr>
              <a:t>nada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3075561" y="4149080"/>
            <a:ext cx="1352423" cy="33669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rgbClr val="FF0000"/>
                </a:solidFill>
              </a:rPr>
              <a:t>nadie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3147569" y="4568472"/>
            <a:ext cx="1440160" cy="33669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rgbClr val="FF0000"/>
                </a:solidFill>
              </a:rPr>
              <a:t>nadie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266056" y="4990714"/>
            <a:ext cx="1378224" cy="33669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rgbClr val="FF0000"/>
                </a:solidFill>
              </a:rPr>
              <a:t>alguien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21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520" y="6027003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  <p:sp>
        <p:nvSpPr>
          <p:cNvPr id="5" name="Zástupný symbol pro obsah 4"/>
          <p:cNvSpPr txBox="1">
            <a:spLocks noGrp="1"/>
          </p:cNvSpPr>
          <p:nvPr>
            <p:ph idx="1"/>
          </p:nvPr>
        </p:nvSpPr>
        <p:spPr>
          <a:xfrm>
            <a:off x="107504" y="115888"/>
            <a:ext cx="8980118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0" algn="ctr">
              <a:buNone/>
            </a:pPr>
            <a:r>
              <a:rPr lang="cs-CZ" sz="2400" b="1" dirty="0" err="1" smtClean="0"/>
              <a:t>Pregunta</a:t>
            </a:r>
            <a:r>
              <a:rPr lang="cs-CZ" sz="2400" b="1" dirty="0" smtClean="0"/>
              <a:t> a </a:t>
            </a:r>
            <a:r>
              <a:rPr lang="cs-CZ" sz="2400" b="1" dirty="0" err="1" smtClean="0"/>
              <a:t>tus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compaňeros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por</a:t>
            </a:r>
            <a:r>
              <a:rPr lang="cs-CZ" sz="2400" b="1" dirty="0" smtClean="0"/>
              <a:t> los </a:t>
            </a:r>
            <a:r>
              <a:rPr lang="cs-CZ" sz="2400" b="1" dirty="0" err="1" smtClean="0"/>
              <a:t>siguintes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objetos</a:t>
            </a:r>
            <a:r>
              <a:rPr lang="cs-CZ" sz="2400" b="1" dirty="0" smtClean="0"/>
              <a:t>. </a:t>
            </a:r>
            <a:r>
              <a:rPr lang="cs-CZ" sz="2400" b="1" dirty="0" err="1" smtClean="0"/>
              <a:t>Ellos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responden</a:t>
            </a:r>
            <a:r>
              <a:rPr lang="cs-CZ" sz="2400" b="1" dirty="0" smtClean="0"/>
              <a:t>. </a:t>
            </a:r>
            <a:r>
              <a:rPr lang="cs-CZ" sz="2400" b="1" dirty="0" err="1" smtClean="0"/>
              <a:t>Luegos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puedes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preguntar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por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diferentes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objetos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que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hay</a:t>
            </a:r>
            <a:r>
              <a:rPr lang="cs-CZ" sz="2400" b="1" dirty="0" smtClean="0"/>
              <a:t> o no </a:t>
            </a:r>
            <a:r>
              <a:rPr lang="cs-CZ" sz="2400" b="1" dirty="0" err="1" smtClean="0"/>
              <a:t>hay</a:t>
            </a:r>
            <a:r>
              <a:rPr lang="cs-CZ" sz="2400" b="1" dirty="0" smtClean="0"/>
              <a:t> en la </a:t>
            </a:r>
            <a:r>
              <a:rPr lang="cs-CZ" sz="2400" b="1" dirty="0" err="1" smtClean="0"/>
              <a:t>clase</a:t>
            </a:r>
            <a:r>
              <a:rPr lang="cs-CZ" sz="2400" b="1" dirty="0" smtClean="0"/>
              <a:t>.</a:t>
            </a:r>
          </a:p>
          <a:p>
            <a:pPr marL="114300" indent="0" algn="ctr">
              <a:buNone/>
            </a:pPr>
            <a:r>
              <a:rPr lang="cs-CZ" sz="2400" b="1" dirty="0" err="1" smtClean="0"/>
              <a:t>Tienes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que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usar</a:t>
            </a:r>
            <a:r>
              <a:rPr lang="cs-CZ" sz="2400" b="1" dirty="0" smtClean="0"/>
              <a:t> „</a:t>
            </a:r>
            <a:r>
              <a:rPr lang="cs-CZ" sz="2400" b="1" dirty="0" err="1" smtClean="0"/>
              <a:t>algunos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ninguna</a:t>
            </a:r>
            <a:r>
              <a:rPr lang="cs-CZ" sz="2400" b="1" dirty="0" smtClean="0"/>
              <a:t>, unos, una, </a:t>
            </a:r>
            <a:r>
              <a:rPr lang="cs-CZ" sz="2400" b="1" dirty="0" err="1" smtClean="0"/>
              <a:t>etc</a:t>
            </a:r>
            <a:r>
              <a:rPr lang="cs-CZ" sz="2400" b="1" dirty="0" smtClean="0"/>
              <a:t>….“</a:t>
            </a:r>
            <a:endParaRPr lang="cs-CZ" sz="24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02" y="2435047"/>
            <a:ext cx="3888432" cy="291632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716016" y="2739047"/>
            <a:ext cx="4248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 err="1" smtClean="0"/>
              <a:t>Ejemplo</a:t>
            </a:r>
            <a:r>
              <a:rPr lang="cs-CZ" sz="2400" u="sng" dirty="0" smtClean="0"/>
              <a:t>: </a:t>
            </a:r>
          </a:p>
          <a:p>
            <a:endParaRPr lang="cs-CZ" sz="2400" u="sng" dirty="0" smtClean="0"/>
          </a:p>
          <a:p>
            <a:r>
              <a:rPr lang="cs-CZ" sz="2400" dirty="0" smtClean="0"/>
              <a:t>¿</a:t>
            </a:r>
            <a:r>
              <a:rPr lang="cs-CZ" sz="2400" dirty="0" err="1" smtClean="0"/>
              <a:t>Tienes</a:t>
            </a:r>
            <a:r>
              <a:rPr lang="cs-CZ" sz="2400" dirty="0" smtClean="0"/>
              <a:t> </a:t>
            </a:r>
            <a:r>
              <a:rPr lang="cs-CZ" sz="2400" dirty="0" err="1" smtClean="0"/>
              <a:t>algunos</a:t>
            </a:r>
            <a:r>
              <a:rPr lang="cs-CZ" sz="2400" dirty="0" smtClean="0"/>
              <a:t> </a:t>
            </a:r>
            <a:r>
              <a:rPr lang="cs-CZ" sz="2400" dirty="0" err="1" smtClean="0"/>
              <a:t>libros</a:t>
            </a:r>
            <a:r>
              <a:rPr lang="cs-CZ" sz="2400" dirty="0" smtClean="0"/>
              <a:t>?  </a:t>
            </a:r>
          </a:p>
          <a:p>
            <a:endParaRPr lang="cs-CZ" sz="2400" dirty="0"/>
          </a:p>
          <a:p>
            <a:r>
              <a:rPr lang="cs-CZ" sz="2400" dirty="0" smtClean="0"/>
              <a:t>- </a:t>
            </a:r>
            <a:r>
              <a:rPr lang="cs-CZ" sz="2400" dirty="0" err="1" smtClean="0"/>
              <a:t>Sí</a:t>
            </a:r>
            <a:r>
              <a:rPr lang="cs-CZ" sz="2400" dirty="0" smtClean="0"/>
              <a:t>, </a:t>
            </a:r>
            <a:r>
              <a:rPr lang="cs-CZ" sz="2400" dirty="0" err="1" smtClean="0"/>
              <a:t>tengo</a:t>
            </a:r>
            <a:r>
              <a:rPr lang="cs-CZ" sz="2400" dirty="0" smtClean="0"/>
              <a:t> unos.</a:t>
            </a:r>
          </a:p>
          <a:p>
            <a:r>
              <a:rPr lang="cs-CZ" sz="2400" dirty="0" smtClean="0"/>
              <a:t>- No, no </a:t>
            </a:r>
            <a:r>
              <a:rPr lang="cs-CZ" sz="2400" dirty="0" err="1" smtClean="0"/>
              <a:t>tengo</a:t>
            </a:r>
            <a:r>
              <a:rPr lang="cs-CZ" sz="2400" dirty="0" smtClean="0"/>
              <a:t> </a:t>
            </a:r>
            <a:r>
              <a:rPr lang="cs-CZ" sz="2400" dirty="0" err="1" smtClean="0"/>
              <a:t>ninguno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2975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0044" y="2770749"/>
            <a:ext cx="3491880" cy="3284984"/>
          </a:xfr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868" y="2295214"/>
            <a:ext cx="2562225" cy="17145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0562" y="564941"/>
            <a:ext cx="2295525" cy="1714500"/>
          </a:xfrm>
          <a:prstGeom prst="rect">
            <a:avLst/>
          </a:prstGeom>
        </p:spPr>
      </p:pic>
      <p:sp>
        <p:nvSpPr>
          <p:cNvPr id="5" name="Zaoblený obdélníkový bublinový popisek 4"/>
          <p:cNvSpPr/>
          <p:nvPr/>
        </p:nvSpPr>
        <p:spPr>
          <a:xfrm>
            <a:off x="5556076" y="3651825"/>
            <a:ext cx="2232248" cy="576064"/>
          </a:xfrm>
          <a:prstGeom prst="wedgeRoundRectCallout">
            <a:avLst>
              <a:gd name="adj1" fmla="val 63309"/>
              <a:gd name="adj2" fmla="val -76265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¿TIENES … ?</a:t>
            </a:r>
            <a:endParaRPr lang="cs-CZ" sz="2400" b="1" dirty="0">
              <a:solidFill>
                <a:srgbClr val="FF0000"/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318" y="482595"/>
            <a:ext cx="2609381" cy="1746055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261" y="320678"/>
            <a:ext cx="3042739" cy="1958763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07" y="2693409"/>
            <a:ext cx="1665393" cy="2492896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84" y="2277655"/>
            <a:ext cx="2286000" cy="1714500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251520" y="6027003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2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58528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629</TotalTime>
  <Words>934</Words>
  <Application>Microsoft Office PowerPoint</Application>
  <PresentationFormat>Předvádění na obrazovce (4:3)</PresentationFormat>
  <Paragraphs>148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Sousedství</vt:lpstr>
      <vt:lpstr>Prezentace aplikace PowerPoint</vt:lpstr>
      <vt:lpstr>Prezentace aplikace PowerPoint</vt:lpstr>
      <vt:lpstr>Popis: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PRÉTERITO INDEFINIDO</dc:title>
  <dc:creator>Eva Šimonková</dc:creator>
  <cp:lastModifiedBy>Eva Šimonková</cp:lastModifiedBy>
  <cp:revision>64</cp:revision>
  <dcterms:created xsi:type="dcterms:W3CDTF">2013-10-29T13:55:40Z</dcterms:created>
  <dcterms:modified xsi:type="dcterms:W3CDTF">2016-04-26T12:40:23Z</dcterms:modified>
</cp:coreProperties>
</file>