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0"/>
  </p:notesMasterIdLst>
  <p:sldIdLst>
    <p:sldId id="256" r:id="rId2"/>
    <p:sldId id="264" r:id="rId3"/>
    <p:sldId id="257" r:id="rId4"/>
    <p:sldId id="258" r:id="rId5"/>
    <p:sldId id="259" r:id="rId6"/>
    <p:sldId id="260" r:id="rId7"/>
    <p:sldId id="261" r:id="rId8"/>
    <p:sldId id="262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296A85E-5AAA-4F04-9A99-CD11B5E20BE7}" type="datetimeFigureOut">
              <a:rPr lang="cs-CZ" smtClean="0"/>
              <a:t>27. 3. 2014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38C1AC-5033-40BD-85B3-0FE365E7177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22654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38C1AC-5033-40BD-85B3-0FE365E7177F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138527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E82AD1FD-8CD1-4E2A-A0BC-CBBEC16802C6}" type="datetimeFigureOut">
              <a:rPr lang="cs-CZ" smtClean="0"/>
              <a:t>27. 3. 2014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nice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nice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á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á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á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C16107C0-00AE-4F2F-8811-A875872EF505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AD1FD-8CD1-4E2A-A0BC-CBBEC16802C6}" type="datetimeFigureOut">
              <a:rPr lang="cs-CZ" smtClean="0"/>
              <a:t>27. 3. 2014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107C0-00AE-4F2F-8811-A875872EF50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AD1FD-8CD1-4E2A-A0BC-CBBEC16802C6}" type="datetimeFigureOut">
              <a:rPr lang="cs-CZ" smtClean="0"/>
              <a:t>27. 3. 2014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107C0-00AE-4F2F-8811-A875872EF50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E82AD1FD-8CD1-4E2A-A0BC-CBBEC16802C6}" type="datetimeFigureOut">
              <a:rPr lang="cs-CZ" smtClean="0"/>
              <a:t>27. 3. 2014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C16107C0-00AE-4F2F-8811-A875872EF505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E82AD1FD-8CD1-4E2A-A0BC-CBBEC16802C6}" type="datetimeFigureOut">
              <a:rPr lang="cs-CZ" smtClean="0"/>
              <a:t>27. 3. 2014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nice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nice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á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á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á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nice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C16107C0-00AE-4F2F-8811-A875872EF505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AD1FD-8CD1-4E2A-A0BC-CBBEC16802C6}" type="datetimeFigureOut">
              <a:rPr lang="cs-CZ" smtClean="0"/>
              <a:t>27. 3. 2014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107C0-00AE-4F2F-8811-A875872EF505}" type="slidenum">
              <a:rPr lang="cs-CZ" smtClean="0"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AD1FD-8CD1-4E2A-A0BC-CBBEC16802C6}" type="datetimeFigureOut">
              <a:rPr lang="cs-CZ" smtClean="0"/>
              <a:t>27. 3. 2014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107C0-00AE-4F2F-8811-A875872EF505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E82AD1FD-8CD1-4E2A-A0BC-CBBEC16802C6}" type="datetimeFigureOut">
              <a:rPr lang="cs-CZ" smtClean="0"/>
              <a:t>27. 3. 2014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16107C0-00AE-4F2F-8811-A875872EF505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AD1FD-8CD1-4E2A-A0BC-CBBEC16802C6}" type="datetimeFigureOut">
              <a:rPr lang="cs-CZ" smtClean="0"/>
              <a:t>27. 3. 2014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107C0-00AE-4F2F-8811-A875872EF50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E82AD1FD-8CD1-4E2A-A0BC-CBBEC16802C6}" type="datetimeFigureOut">
              <a:rPr lang="cs-CZ" smtClean="0"/>
              <a:t>27. 3. 2014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C16107C0-00AE-4F2F-8811-A875872EF505}" type="slidenum">
              <a:rPr lang="cs-CZ" smtClean="0"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nice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nice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E82AD1FD-8CD1-4E2A-A0BC-CBBEC16802C6}" type="datetimeFigureOut">
              <a:rPr lang="cs-CZ" smtClean="0"/>
              <a:t>27. 3. 2014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16107C0-00AE-4F2F-8811-A875872EF505}" type="slidenum">
              <a:rPr lang="cs-CZ" smtClean="0"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E82AD1FD-8CD1-4E2A-A0BC-CBBEC16802C6}" type="datetimeFigureOut">
              <a:rPr lang="cs-CZ" smtClean="0"/>
              <a:t>27. 3. 2014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C16107C0-00AE-4F2F-8811-A875872EF505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403648" y="2348880"/>
            <a:ext cx="6590948" cy="1888289"/>
          </a:xfrm>
        </p:spPr>
        <p:txBody>
          <a:bodyPr>
            <a:normAutofit/>
          </a:bodyPr>
          <a:lstStyle/>
          <a:p>
            <a:pPr algn="ctr"/>
            <a:r>
              <a:rPr lang="cs-CZ" sz="4400" dirty="0" smtClean="0"/>
              <a:t>Los </a:t>
            </a:r>
            <a:r>
              <a:rPr lang="cs-CZ" sz="4400" dirty="0" err="1" smtClean="0"/>
              <a:t>pronombres</a:t>
            </a:r>
            <a:r>
              <a:rPr lang="cs-CZ" sz="4400" dirty="0" smtClean="0"/>
              <a:t> </a:t>
            </a:r>
            <a:r>
              <a:rPr lang="cs-CZ" sz="4400" dirty="0" err="1" smtClean="0"/>
              <a:t>del</a:t>
            </a:r>
            <a:r>
              <a:rPr lang="cs-CZ" sz="4400" dirty="0" smtClean="0"/>
              <a:t> objeto </a:t>
            </a:r>
            <a:r>
              <a:rPr lang="cs-CZ" sz="4400" dirty="0" err="1" smtClean="0"/>
              <a:t>directo</a:t>
            </a:r>
            <a:endParaRPr lang="cs-CZ" sz="44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40767" y="4077072"/>
            <a:ext cx="6534472" cy="1371600"/>
          </a:xfrm>
        </p:spPr>
        <p:txBody>
          <a:bodyPr/>
          <a:lstStyle/>
          <a:p>
            <a:endParaRPr lang="cs-CZ" dirty="0" smtClean="0"/>
          </a:p>
          <a:p>
            <a:endParaRPr lang="cs-CZ" dirty="0"/>
          </a:p>
          <a:p>
            <a:pPr algn="ctr"/>
            <a:r>
              <a:rPr lang="cs-CZ" dirty="0" smtClean="0"/>
              <a:t>Osobní zájmena předmětu přímého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557052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Popis: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Po vysvětlení problematiky a uvedení příkladů následuje procvičení.</a:t>
            </a:r>
          </a:p>
          <a:p>
            <a:r>
              <a:rPr lang="cs-CZ" dirty="0" smtClean="0"/>
              <a:t>Studenti se vyjádří. Následuje </a:t>
            </a:r>
            <a:r>
              <a:rPr lang="cs-CZ" dirty="0"/>
              <a:t>kliknutí a poté se </a:t>
            </a:r>
            <a:r>
              <a:rPr lang="cs-CZ" dirty="0" smtClean="0"/>
              <a:t>objeví </a:t>
            </a:r>
            <a:r>
              <a:rPr lang="cs-CZ" dirty="0"/>
              <a:t>správné řešení.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607098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512" y="260648"/>
            <a:ext cx="8579296" cy="1224136"/>
          </a:xfrm>
        </p:spPr>
        <p:txBody>
          <a:bodyPr>
            <a:noAutofit/>
          </a:bodyPr>
          <a:lstStyle/>
          <a:p>
            <a:pPr algn="ctr"/>
            <a:r>
              <a:rPr lang="cs-CZ" sz="3600" b="1" dirty="0" smtClean="0">
                <a:solidFill>
                  <a:schemeClr val="tx1"/>
                </a:solidFill>
                <a:latin typeface="+mn-lt"/>
              </a:rPr>
              <a:t>Osobní zájmena předmětu přímého </a:t>
            </a:r>
            <a:br>
              <a:rPr lang="cs-CZ" sz="3600" b="1" dirty="0" smtClean="0">
                <a:solidFill>
                  <a:schemeClr val="tx1"/>
                </a:solidFill>
                <a:latin typeface="+mn-lt"/>
              </a:rPr>
            </a:br>
            <a:r>
              <a:rPr lang="cs-CZ" sz="3600" b="1" dirty="0" smtClean="0">
                <a:solidFill>
                  <a:schemeClr val="tx1"/>
                </a:solidFill>
                <a:latin typeface="+mn-lt"/>
              </a:rPr>
              <a:t>(osobní zájmena ve 4. pádě)</a:t>
            </a:r>
            <a:endParaRPr lang="cs-CZ" sz="3600" b="1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1"/>
          </p:nvPr>
        </p:nvSpPr>
        <p:spPr>
          <a:xfrm>
            <a:off x="179512" y="1772816"/>
            <a:ext cx="8424936" cy="4873752"/>
          </a:xfrm>
        </p:spPr>
        <p:txBody>
          <a:bodyPr>
            <a:normAutofit/>
          </a:bodyPr>
          <a:lstStyle/>
          <a:p>
            <a:pPr marL="365760" lvl="1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cs-CZ" sz="2800" b="1" dirty="0" smtClean="0">
                <a:solidFill>
                  <a:srgbClr val="FF0000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1.		</a:t>
            </a:r>
            <a:r>
              <a:rPr lang="cs-CZ" sz="3200" b="1" dirty="0" smtClean="0">
                <a:solidFill>
                  <a:srgbClr val="FF0000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ME</a:t>
            </a:r>
            <a:r>
              <a:rPr lang="cs-CZ" sz="2800" b="1" dirty="0" smtClean="0">
                <a:solidFill>
                  <a:srgbClr val="FF0000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 </a:t>
            </a:r>
            <a:r>
              <a:rPr lang="cs-CZ" sz="2800" b="1" dirty="0">
                <a:solidFill>
                  <a:srgbClr val="FF0000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	</a:t>
            </a:r>
            <a:r>
              <a:rPr lang="cs-CZ" sz="2800" b="1" dirty="0" smtClean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(</a:t>
            </a:r>
            <a:r>
              <a:rPr lang="cs-CZ" sz="2800" b="1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MĚ)	</a:t>
            </a:r>
            <a:r>
              <a:rPr lang="cs-CZ" sz="2800" b="1" dirty="0">
                <a:solidFill>
                  <a:srgbClr val="FF0000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	</a:t>
            </a:r>
            <a:r>
              <a:rPr lang="cs-CZ" sz="2800" b="1" dirty="0" smtClean="0">
                <a:solidFill>
                  <a:srgbClr val="FF0000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	</a:t>
            </a:r>
            <a:r>
              <a:rPr lang="cs-CZ" sz="3200" b="1" dirty="0" smtClean="0">
                <a:solidFill>
                  <a:srgbClr val="FF0000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NOS</a:t>
            </a:r>
            <a:r>
              <a:rPr lang="cs-CZ" sz="2800" b="1" dirty="0" smtClean="0">
                <a:solidFill>
                  <a:srgbClr val="FF0000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</a:t>
            </a:r>
            <a:r>
              <a:rPr lang="cs-CZ" sz="2800" b="1" dirty="0" smtClean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(</a:t>
            </a:r>
            <a:r>
              <a:rPr lang="cs-CZ" sz="2800" b="1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NÁS</a:t>
            </a:r>
            <a:r>
              <a:rPr lang="cs-CZ" sz="2800" b="1" dirty="0" smtClean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)</a:t>
            </a:r>
          </a:p>
          <a:p>
            <a:pPr marL="365760" lvl="1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cs-CZ" sz="2800" b="1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	</a:t>
            </a:r>
            <a:endParaRPr lang="cs-CZ" sz="2800" dirty="0"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  <a:p>
            <a:pPr marL="365760" lvl="1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cs-CZ" sz="2800" b="1" dirty="0" smtClean="0">
                <a:solidFill>
                  <a:srgbClr val="FF0000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2.		</a:t>
            </a:r>
            <a:r>
              <a:rPr lang="cs-CZ" sz="3200" b="1" dirty="0" smtClean="0">
                <a:solidFill>
                  <a:srgbClr val="FF0000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TE</a:t>
            </a:r>
            <a:r>
              <a:rPr lang="cs-CZ" sz="2800" b="1" dirty="0">
                <a:solidFill>
                  <a:srgbClr val="FF0000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	</a:t>
            </a:r>
            <a:r>
              <a:rPr lang="cs-CZ" sz="2800" b="1" dirty="0" smtClean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(</a:t>
            </a:r>
            <a:r>
              <a:rPr lang="cs-CZ" sz="2800" b="1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TEBE</a:t>
            </a:r>
            <a:r>
              <a:rPr lang="cs-CZ" sz="2800" b="1" dirty="0" smtClean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)	</a:t>
            </a:r>
            <a:r>
              <a:rPr lang="cs-CZ" sz="2800" b="1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	</a:t>
            </a:r>
            <a:r>
              <a:rPr lang="cs-CZ" sz="3200" b="1" dirty="0" smtClean="0">
                <a:solidFill>
                  <a:srgbClr val="FF0000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OS</a:t>
            </a:r>
            <a:r>
              <a:rPr lang="cs-CZ" sz="2800" b="1" dirty="0">
                <a:solidFill>
                  <a:srgbClr val="FF0000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	</a:t>
            </a:r>
            <a:r>
              <a:rPr lang="cs-CZ" sz="2800" b="1" dirty="0" smtClean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(VÁS</a:t>
            </a:r>
            <a:r>
              <a:rPr lang="cs-CZ" sz="2800" b="1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)</a:t>
            </a:r>
            <a:endParaRPr lang="cs-CZ" sz="2800" dirty="0"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  <a:p>
            <a:pPr marL="365760" lvl="1" indent="0">
              <a:lnSpc>
                <a:spcPct val="115000"/>
              </a:lnSpc>
              <a:spcAft>
                <a:spcPts val="1000"/>
              </a:spcAft>
              <a:buNone/>
            </a:pPr>
            <a:endParaRPr lang="cs-CZ" sz="2800" b="1" dirty="0" smtClean="0">
              <a:solidFill>
                <a:srgbClr val="FF0000"/>
              </a:solidFill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  <a:p>
            <a:pPr marL="365760" lvl="1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cs-CZ" sz="2800" b="1" dirty="0" smtClean="0">
                <a:solidFill>
                  <a:srgbClr val="FF0000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3.		</a:t>
            </a:r>
            <a:r>
              <a:rPr lang="cs-CZ" sz="3200" b="1" dirty="0" smtClean="0">
                <a:solidFill>
                  <a:srgbClr val="FF0000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LO</a:t>
            </a:r>
            <a:r>
              <a:rPr lang="cs-CZ" sz="2800" b="1" dirty="0">
                <a:solidFill>
                  <a:srgbClr val="FF0000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	</a:t>
            </a:r>
            <a:r>
              <a:rPr lang="cs-CZ" sz="2800" b="1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(</a:t>
            </a:r>
            <a:r>
              <a:rPr lang="cs-CZ" sz="2800" b="1" dirty="0" smtClean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HO, </a:t>
            </a:r>
            <a:r>
              <a:rPr lang="cs-CZ" sz="2800" b="1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VÁS)	</a:t>
            </a:r>
            <a:r>
              <a:rPr lang="cs-CZ" sz="2800" b="1" dirty="0" smtClean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	</a:t>
            </a:r>
            <a:r>
              <a:rPr lang="cs-CZ" sz="3200" b="1" dirty="0" smtClean="0">
                <a:solidFill>
                  <a:srgbClr val="FF0000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LOS</a:t>
            </a:r>
            <a:r>
              <a:rPr lang="cs-CZ" sz="2800" b="1" dirty="0" smtClean="0">
                <a:solidFill>
                  <a:srgbClr val="FF0000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	</a:t>
            </a:r>
            <a:r>
              <a:rPr lang="cs-CZ" sz="2800" b="1" dirty="0" smtClean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(</a:t>
            </a:r>
            <a:r>
              <a:rPr lang="cs-CZ" sz="2800" b="1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JE, </a:t>
            </a:r>
            <a:r>
              <a:rPr lang="cs-CZ" sz="2800" b="1" dirty="0" smtClean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VÁS)</a:t>
            </a:r>
            <a:endParaRPr lang="cs-CZ" sz="2800" dirty="0" smtClean="0"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  <a:p>
            <a:pPr marL="365760" lvl="1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cs-CZ" sz="2800" b="1" dirty="0" smtClean="0">
                <a:solidFill>
                  <a:srgbClr val="FF0000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		</a:t>
            </a:r>
            <a:r>
              <a:rPr lang="cs-CZ" sz="3200" b="1" dirty="0" smtClean="0">
                <a:solidFill>
                  <a:srgbClr val="FF0000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LA</a:t>
            </a:r>
            <a:r>
              <a:rPr lang="cs-CZ" sz="2800" b="1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	</a:t>
            </a:r>
            <a:r>
              <a:rPr lang="cs-CZ" sz="2800" b="1" dirty="0" smtClean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(JI, VÁS)</a:t>
            </a:r>
            <a:r>
              <a:rPr lang="cs-CZ" sz="2800" b="1" dirty="0">
                <a:solidFill>
                  <a:srgbClr val="FF0000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</a:t>
            </a:r>
            <a:r>
              <a:rPr lang="cs-CZ" sz="2800" b="1" dirty="0" smtClean="0">
                <a:solidFill>
                  <a:srgbClr val="FF0000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		</a:t>
            </a:r>
            <a:r>
              <a:rPr lang="cs-CZ" sz="3200" b="1" dirty="0" smtClean="0">
                <a:solidFill>
                  <a:srgbClr val="FF0000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LAS</a:t>
            </a:r>
            <a:r>
              <a:rPr lang="cs-CZ" sz="2800" b="1" dirty="0" smtClean="0">
                <a:solidFill>
                  <a:srgbClr val="FF0000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	</a:t>
            </a:r>
            <a:r>
              <a:rPr lang="cs-CZ" sz="2800" b="1" dirty="0" smtClean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(JE, VÁS)</a:t>
            </a:r>
            <a:endParaRPr lang="cs-CZ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356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251520" y="0"/>
            <a:ext cx="8352928" cy="6741368"/>
          </a:xfrm>
        </p:spPr>
        <p:txBody>
          <a:bodyPr>
            <a:normAutofit/>
          </a:bodyPr>
          <a:lstStyle/>
          <a:p>
            <a:r>
              <a:rPr lang="cs-CZ" sz="2800" b="1" dirty="0"/>
              <a:t>STOJÍ PŘED SLOVESEM</a:t>
            </a:r>
            <a:r>
              <a:rPr lang="cs-CZ" sz="2800" b="1" dirty="0" smtClean="0"/>
              <a:t>.</a:t>
            </a:r>
          </a:p>
          <a:p>
            <a:endParaRPr lang="cs-CZ" sz="2800" b="1" u="sng" dirty="0"/>
          </a:p>
          <a:p>
            <a:r>
              <a:rPr lang="cs-CZ" sz="2800" dirty="0"/>
              <a:t>No </a:t>
            </a:r>
            <a:r>
              <a:rPr lang="cs-CZ" sz="2800" b="1" dirty="0" err="1">
                <a:solidFill>
                  <a:schemeClr val="accent1">
                    <a:lumMod val="75000"/>
                  </a:schemeClr>
                </a:solidFill>
              </a:rPr>
              <a:t>me</a:t>
            </a:r>
            <a:r>
              <a:rPr lang="cs-CZ" sz="2800" dirty="0"/>
              <a:t> </a:t>
            </a:r>
            <a:r>
              <a:rPr lang="cs-CZ" sz="2800" dirty="0" err="1"/>
              <a:t>escuchas</a:t>
            </a:r>
            <a:r>
              <a:rPr lang="cs-CZ" sz="2800" dirty="0"/>
              <a:t>.		</a:t>
            </a:r>
            <a:r>
              <a:rPr lang="cs-CZ" sz="2800" dirty="0" smtClean="0"/>
              <a:t>Neposloucháš </a:t>
            </a:r>
            <a:r>
              <a:rPr lang="cs-CZ" sz="2800" dirty="0"/>
              <a:t>mě.</a:t>
            </a:r>
          </a:p>
          <a:p>
            <a:r>
              <a:rPr lang="cs-CZ" sz="2800" dirty="0"/>
              <a:t>¿</a:t>
            </a:r>
            <a:r>
              <a:rPr lang="cs-CZ" sz="2800" b="1" dirty="0" err="1" smtClean="0">
                <a:solidFill>
                  <a:schemeClr val="accent1">
                    <a:lumMod val="75000"/>
                  </a:schemeClr>
                </a:solidFill>
              </a:rPr>
              <a:t>Lo</a:t>
            </a:r>
            <a:r>
              <a:rPr lang="cs-CZ" sz="2800" dirty="0" smtClean="0"/>
              <a:t> </a:t>
            </a:r>
            <a:r>
              <a:rPr lang="cs-CZ" sz="2800" dirty="0" err="1"/>
              <a:t>quieres</a:t>
            </a:r>
            <a:r>
              <a:rPr lang="cs-CZ" sz="2800" dirty="0"/>
              <a:t> ver?		</a:t>
            </a:r>
            <a:r>
              <a:rPr lang="cs-CZ" sz="2800" dirty="0" smtClean="0"/>
              <a:t>Chceš </a:t>
            </a:r>
            <a:r>
              <a:rPr lang="cs-CZ" sz="2800" dirty="0"/>
              <a:t>ho/to vidět?</a:t>
            </a:r>
          </a:p>
          <a:p>
            <a:r>
              <a:rPr lang="cs-CZ" sz="2800" dirty="0"/>
              <a:t>¿</a:t>
            </a:r>
            <a:r>
              <a:rPr lang="cs-CZ" sz="2800" b="1" dirty="0" smtClean="0">
                <a:solidFill>
                  <a:schemeClr val="accent1">
                    <a:lumMod val="75000"/>
                  </a:schemeClr>
                </a:solidFill>
              </a:rPr>
              <a:t>La</a:t>
            </a:r>
            <a:r>
              <a:rPr lang="cs-CZ" sz="2800" dirty="0" smtClean="0"/>
              <a:t> </a:t>
            </a:r>
            <a:r>
              <a:rPr lang="cs-CZ" sz="2800" dirty="0" err="1"/>
              <a:t>quieres</a:t>
            </a:r>
            <a:r>
              <a:rPr lang="cs-CZ" sz="2800" dirty="0"/>
              <a:t> ver?		</a:t>
            </a:r>
            <a:r>
              <a:rPr lang="cs-CZ" sz="2800" dirty="0" smtClean="0"/>
              <a:t>Chceš </a:t>
            </a:r>
            <a:r>
              <a:rPr lang="cs-CZ" sz="2800" dirty="0"/>
              <a:t>ji vidět</a:t>
            </a:r>
            <a:r>
              <a:rPr lang="cs-CZ" sz="2800" dirty="0" smtClean="0"/>
              <a:t>?</a:t>
            </a:r>
          </a:p>
          <a:p>
            <a:endParaRPr lang="cs-CZ" sz="2800" dirty="0"/>
          </a:p>
          <a:p>
            <a:r>
              <a:rPr lang="cs-CZ" sz="2800" b="1" dirty="0"/>
              <a:t>ZA SLOVESEM V INFINITIVU (někdy)  A KLADNÉM </a:t>
            </a:r>
            <a:r>
              <a:rPr lang="cs-CZ" sz="2800" b="1" dirty="0" smtClean="0"/>
              <a:t>ROZKAZU, …</a:t>
            </a:r>
          </a:p>
          <a:p>
            <a:endParaRPr lang="cs-CZ" sz="2800" dirty="0"/>
          </a:p>
          <a:p>
            <a:r>
              <a:rPr lang="cs-CZ" sz="2800" dirty="0"/>
              <a:t>¿</a:t>
            </a:r>
            <a:r>
              <a:rPr lang="cs-CZ" sz="2800" dirty="0" err="1"/>
              <a:t>Quieres</a:t>
            </a:r>
            <a:r>
              <a:rPr lang="cs-CZ" sz="2800" dirty="0"/>
              <a:t> </a:t>
            </a:r>
            <a:r>
              <a:rPr lang="cs-CZ" sz="2800" dirty="0" err="1"/>
              <a:t>ver</a:t>
            </a:r>
            <a:r>
              <a:rPr lang="cs-CZ" sz="2800" b="1" dirty="0" err="1">
                <a:solidFill>
                  <a:schemeClr val="accent1">
                    <a:lumMod val="75000"/>
                  </a:schemeClr>
                </a:solidFill>
              </a:rPr>
              <a:t>lo</a:t>
            </a:r>
            <a:r>
              <a:rPr lang="cs-CZ" sz="2800" dirty="0"/>
              <a:t>?	</a:t>
            </a:r>
            <a:r>
              <a:rPr lang="cs-CZ" sz="2800" dirty="0" smtClean="0"/>
              <a:t>	Chceš </a:t>
            </a:r>
            <a:r>
              <a:rPr lang="cs-CZ" sz="2800" dirty="0"/>
              <a:t>ho vidět? </a:t>
            </a:r>
          </a:p>
          <a:p>
            <a:r>
              <a:rPr lang="cs-CZ" sz="2800" dirty="0"/>
              <a:t>¿</a:t>
            </a:r>
            <a:r>
              <a:rPr lang="cs-CZ" sz="2800" b="1" dirty="0" err="1" smtClean="0">
                <a:solidFill>
                  <a:schemeClr val="accent1">
                    <a:lumMod val="75000"/>
                  </a:schemeClr>
                </a:solidFill>
              </a:rPr>
              <a:t>Lo</a:t>
            </a:r>
            <a:r>
              <a:rPr lang="cs-CZ" sz="2800" dirty="0" smtClean="0"/>
              <a:t> </a:t>
            </a:r>
            <a:r>
              <a:rPr lang="cs-CZ" sz="2800" dirty="0" err="1"/>
              <a:t>quieres</a:t>
            </a:r>
            <a:r>
              <a:rPr lang="cs-CZ" sz="2800" dirty="0"/>
              <a:t> ver</a:t>
            </a:r>
            <a:r>
              <a:rPr lang="cs-CZ" sz="2800" dirty="0" smtClean="0"/>
              <a:t>?</a:t>
            </a:r>
            <a:r>
              <a:rPr lang="cs-CZ" sz="2800" dirty="0"/>
              <a:t> </a:t>
            </a:r>
            <a:r>
              <a:rPr lang="cs-CZ" sz="2800" dirty="0" smtClean="0"/>
              <a:t>		Chceš </a:t>
            </a:r>
            <a:r>
              <a:rPr lang="cs-CZ" sz="2800" dirty="0"/>
              <a:t>ho vidět? </a:t>
            </a:r>
            <a:endParaRPr lang="cs-CZ" sz="2800" dirty="0" smtClean="0"/>
          </a:p>
          <a:p>
            <a:r>
              <a:rPr lang="cs-CZ" sz="2800" dirty="0" err="1" smtClean="0"/>
              <a:t>Tienes</a:t>
            </a:r>
            <a:r>
              <a:rPr lang="cs-CZ" sz="2800" dirty="0" smtClean="0"/>
              <a:t> </a:t>
            </a:r>
            <a:r>
              <a:rPr lang="cs-CZ" sz="2800" dirty="0" err="1"/>
              <a:t>que</a:t>
            </a:r>
            <a:r>
              <a:rPr lang="cs-CZ" sz="2800" dirty="0"/>
              <a:t> </a:t>
            </a:r>
            <a:r>
              <a:rPr lang="cs-CZ" sz="2800" dirty="0" err="1"/>
              <a:t>decir</a:t>
            </a:r>
            <a:r>
              <a:rPr lang="cs-CZ" sz="2800" b="1" dirty="0" err="1">
                <a:solidFill>
                  <a:schemeClr val="accent1">
                    <a:lumMod val="75000"/>
                  </a:schemeClr>
                </a:solidFill>
              </a:rPr>
              <a:t>lo</a:t>
            </a:r>
            <a:r>
              <a:rPr lang="cs-CZ" sz="2800" dirty="0"/>
              <a:t>.	</a:t>
            </a:r>
            <a:r>
              <a:rPr lang="cs-CZ" sz="2800" dirty="0" smtClean="0"/>
              <a:t>	Musíš </a:t>
            </a:r>
            <a:r>
              <a:rPr lang="cs-CZ" sz="2800" dirty="0"/>
              <a:t>to říct.</a:t>
            </a:r>
          </a:p>
          <a:p>
            <a:r>
              <a:rPr lang="cs-CZ" sz="2800" b="1" dirty="0" err="1">
                <a:solidFill>
                  <a:schemeClr val="accent1">
                    <a:lumMod val="75000"/>
                  </a:schemeClr>
                </a:solidFill>
              </a:rPr>
              <a:t>Lo</a:t>
            </a:r>
            <a:r>
              <a:rPr lang="cs-CZ" sz="2800" dirty="0"/>
              <a:t> </a:t>
            </a:r>
            <a:r>
              <a:rPr lang="cs-CZ" sz="2800" dirty="0" err="1"/>
              <a:t>tienes</a:t>
            </a:r>
            <a:r>
              <a:rPr lang="cs-CZ" sz="2800" dirty="0"/>
              <a:t> </a:t>
            </a:r>
            <a:r>
              <a:rPr lang="cs-CZ" sz="2800" dirty="0" err="1"/>
              <a:t>que</a:t>
            </a:r>
            <a:r>
              <a:rPr lang="cs-CZ" sz="2800" dirty="0"/>
              <a:t> </a:t>
            </a:r>
            <a:r>
              <a:rPr lang="cs-CZ" sz="2800" dirty="0" err="1"/>
              <a:t>decir</a:t>
            </a:r>
            <a:r>
              <a:rPr lang="cs-CZ" sz="2800" dirty="0"/>
              <a:t>.	</a:t>
            </a:r>
            <a:r>
              <a:rPr lang="cs-CZ" sz="2800" dirty="0" smtClean="0"/>
              <a:t>	Musíš </a:t>
            </a:r>
            <a:r>
              <a:rPr lang="cs-CZ" sz="2800" dirty="0"/>
              <a:t>to říct.</a:t>
            </a:r>
          </a:p>
          <a:p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289934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23528" y="332656"/>
            <a:ext cx="8280920" cy="6408712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cs-CZ" sz="2800" b="1" dirty="0"/>
              <a:t>Sejde- </a:t>
            </a:r>
            <a:r>
              <a:rPr lang="cs-CZ" sz="2800" b="1" dirty="0" err="1"/>
              <a:t>li</a:t>
            </a:r>
            <a:r>
              <a:rPr lang="cs-CZ" sz="2800" b="1" dirty="0"/>
              <a:t> se předmět ve 3. a 4. pádě, je nejdříve 3. a pak 4. </a:t>
            </a:r>
            <a:r>
              <a:rPr lang="cs-CZ" sz="2800" b="1" dirty="0" smtClean="0"/>
              <a:t>pád</a:t>
            </a:r>
          </a:p>
          <a:p>
            <a:endParaRPr lang="cs-CZ" b="1" u="sng" dirty="0"/>
          </a:p>
          <a:p>
            <a:endParaRPr lang="cs-CZ" dirty="0"/>
          </a:p>
          <a:p>
            <a:r>
              <a:rPr lang="cs-CZ" sz="2800" b="1" dirty="0"/>
              <a:t>Proč mi to říkáš?	¿</a:t>
            </a:r>
            <a:r>
              <a:rPr lang="cs-CZ" sz="2800" b="1" dirty="0" err="1"/>
              <a:t>Porqué</a:t>
            </a:r>
            <a:r>
              <a:rPr lang="cs-CZ" sz="2800" b="1" dirty="0"/>
              <a:t> </a:t>
            </a:r>
            <a:r>
              <a:rPr lang="cs-CZ" sz="3200" b="1" dirty="0" err="1">
                <a:solidFill>
                  <a:srgbClr val="008000"/>
                </a:solidFill>
              </a:rPr>
              <a:t>me</a:t>
            </a:r>
            <a:r>
              <a:rPr lang="cs-CZ" sz="3200" b="1" dirty="0"/>
              <a:t> </a:t>
            </a:r>
            <a:r>
              <a:rPr lang="cs-CZ" sz="3200" b="1" dirty="0" err="1">
                <a:solidFill>
                  <a:schemeClr val="accent1">
                    <a:lumMod val="75000"/>
                  </a:schemeClr>
                </a:solidFill>
              </a:rPr>
              <a:t>lo</a:t>
            </a:r>
            <a:r>
              <a:rPr lang="cs-CZ" sz="3200" b="1" dirty="0"/>
              <a:t> </a:t>
            </a:r>
            <a:r>
              <a:rPr lang="cs-CZ" sz="2800" b="1" dirty="0" err="1"/>
              <a:t>dices</a:t>
            </a:r>
            <a:r>
              <a:rPr lang="cs-CZ" sz="2800" b="1" dirty="0" smtClean="0"/>
              <a:t>?</a:t>
            </a:r>
          </a:p>
          <a:p>
            <a:endParaRPr lang="cs-CZ" sz="2800" dirty="0"/>
          </a:p>
          <a:p>
            <a:r>
              <a:rPr lang="cs-CZ" sz="2800" b="1" dirty="0"/>
              <a:t>Nechci ti to říct.	No </a:t>
            </a:r>
            <a:r>
              <a:rPr lang="cs-CZ" sz="2800" b="1" dirty="0" err="1"/>
              <a:t>quiero</a:t>
            </a:r>
            <a:r>
              <a:rPr lang="cs-CZ" sz="2800" b="1" dirty="0"/>
              <a:t> </a:t>
            </a:r>
            <a:r>
              <a:rPr lang="cs-CZ" sz="2800" b="1" dirty="0" err="1"/>
              <a:t>decír</a:t>
            </a:r>
            <a:r>
              <a:rPr lang="cs-CZ" sz="3200" b="1" dirty="0" err="1">
                <a:solidFill>
                  <a:srgbClr val="008000"/>
                </a:solidFill>
              </a:rPr>
              <a:t>te</a:t>
            </a:r>
            <a:r>
              <a:rPr lang="cs-CZ" sz="3200" b="1" dirty="0" err="1">
                <a:solidFill>
                  <a:schemeClr val="accent1">
                    <a:lumMod val="75000"/>
                  </a:schemeClr>
                </a:solidFill>
              </a:rPr>
              <a:t>lo</a:t>
            </a:r>
            <a:r>
              <a:rPr lang="cs-CZ" sz="2800" b="1" dirty="0" smtClean="0"/>
              <a:t>.</a:t>
            </a:r>
          </a:p>
          <a:p>
            <a:endParaRPr lang="cs-CZ" sz="2800" dirty="0"/>
          </a:p>
          <a:p>
            <a:r>
              <a:rPr lang="cs-CZ" sz="2800" b="1" dirty="0"/>
              <a:t>Nechci ti to říct.	No </a:t>
            </a:r>
            <a:r>
              <a:rPr lang="cs-CZ" sz="3200" b="1" dirty="0" err="1">
                <a:solidFill>
                  <a:srgbClr val="008000"/>
                </a:solidFill>
              </a:rPr>
              <a:t>te</a:t>
            </a:r>
            <a:r>
              <a:rPr lang="cs-CZ" sz="3200" b="1" dirty="0"/>
              <a:t> </a:t>
            </a:r>
            <a:r>
              <a:rPr lang="cs-CZ" sz="3200" b="1" dirty="0" err="1">
                <a:solidFill>
                  <a:schemeClr val="accent1">
                    <a:lumMod val="75000"/>
                  </a:schemeClr>
                </a:solidFill>
              </a:rPr>
              <a:t>lo</a:t>
            </a:r>
            <a:r>
              <a:rPr lang="cs-CZ" sz="3200" b="1" dirty="0"/>
              <a:t> </a:t>
            </a:r>
            <a:r>
              <a:rPr lang="cs-CZ" sz="2800" b="1" dirty="0" err="1"/>
              <a:t>quiero</a:t>
            </a:r>
            <a:r>
              <a:rPr lang="cs-CZ" sz="2800" b="1" dirty="0"/>
              <a:t> </a:t>
            </a:r>
            <a:r>
              <a:rPr lang="cs-CZ" sz="2800" b="1" dirty="0" err="1"/>
              <a:t>decir</a:t>
            </a:r>
            <a:r>
              <a:rPr lang="cs-CZ" sz="2800" b="1" dirty="0" smtClean="0"/>
              <a:t>.</a:t>
            </a:r>
          </a:p>
          <a:p>
            <a:endParaRPr lang="cs-CZ" sz="2800" dirty="0"/>
          </a:p>
          <a:p>
            <a:r>
              <a:rPr lang="cs-CZ" sz="2800" b="1" dirty="0" smtClean="0"/>
              <a:t>Řekni </a:t>
            </a:r>
            <a:r>
              <a:rPr lang="cs-CZ" sz="2800" b="1" dirty="0"/>
              <a:t>mi to</a:t>
            </a:r>
            <a:r>
              <a:rPr lang="cs-CZ" sz="2800" b="1" dirty="0" smtClean="0"/>
              <a:t>.</a:t>
            </a:r>
            <a:r>
              <a:rPr lang="cs-CZ" sz="2800" b="1" dirty="0"/>
              <a:t> </a:t>
            </a:r>
            <a:r>
              <a:rPr lang="cs-CZ" sz="2800" b="1" dirty="0" smtClean="0"/>
              <a:t>		</a:t>
            </a:r>
            <a:r>
              <a:rPr lang="cs-CZ" sz="2800" b="1" dirty="0" err="1" smtClean="0"/>
              <a:t>Dí</a:t>
            </a:r>
            <a:r>
              <a:rPr lang="cs-CZ" sz="3200" b="1" dirty="0" err="1" smtClean="0">
                <a:solidFill>
                  <a:srgbClr val="008000"/>
                </a:solidFill>
              </a:rPr>
              <a:t>me</a:t>
            </a:r>
            <a:r>
              <a:rPr lang="cs-CZ" sz="3200" b="1" dirty="0" err="1" smtClean="0">
                <a:solidFill>
                  <a:schemeClr val="accent1">
                    <a:lumMod val="75000"/>
                  </a:schemeClr>
                </a:solidFill>
              </a:rPr>
              <a:t>lo</a:t>
            </a:r>
            <a:r>
              <a:rPr lang="cs-CZ" sz="2800" b="1" dirty="0"/>
              <a:t>.</a:t>
            </a:r>
            <a:endParaRPr lang="cs-CZ" sz="2800" b="1" dirty="0" smtClean="0"/>
          </a:p>
          <a:p>
            <a:endParaRPr lang="cs-CZ" sz="2800" dirty="0"/>
          </a:p>
          <a:p>
            <a:r>
              <a:rPr lang="cs-CZ" sz="2800" b="1" dirty="0" smtClean="0"/>
              <a:t>Neříkej </a:t>
            </a:r>
            <a:r>
              <a:rPr lang="cs-CZ" sz="2800" b="1" dirty="0"/>
              <a:t>mi to</a:t>
            </a:r>
            <a:r>
              <a:rPr lang="cs-CZ" sz="2800" b="1" dirty="0" smtClean="0"/>
              <a:t>.</a:t>
            </a:r>
            <a:r>
              <a:rPr lang="cs-CZ" sz="2800" b="1" dirty="0"/>
              <a:t> </a:t>
            </a:r>
            <a:r>
              <a:rPr lang="cs-CZ" sz="2800" b="1" dirty="0" smtClean="0"/>
              <a:t>		No </a:t>
            </a:r>
            <a:r>
              <a:rPr lang="cs-CZ" sz="3200" b="1" dirty="0" err="1">
                <a:solidFill>
                  <a:srgbClr val="008000"/>
                </a:solidFill>
              </a:rPr>
              <a:t>me</a:t>
            </a:r>
            <a:r>
              <a:rPr lang="cs-CZ" sz="3200" b="1" dirty="0"/>
              <a:t> </a:t>
            </a:r>
            <a:r>
              <a:rPr lang="cs-CZ" sz="3200" b="1" dirty="0" err="1">
                <a:solidFill>
                  <a:schemeClr val="accent1">
                    <a:lumMod val="75000"/>
                  </a:schemeClr>
                </a:solidFill>
              </a:rPr>
              <a:t>lo</a:t>
            </a:r>
            <a:r>
              <a:rPr lang="cs-CZ" sz="3200" b="1" dirty="0"/>
              <a:t> </a:t>
            </a:r>
            <a:r>
              <a:rPr lang="cs-CZ" sz="2800" b="1" dirty="0" err="1"/>
              <a:t>digas</a:t>
            </a:r>
            <a:r>
              <a:rPr lang="cs-CZ" sz="2800" b="1" dirty="0"/>
              <a:t>.</a:t>
            </a:r>
            <a:endParaRPr lang="cs-CZ" sz="2800" dirty="0"/>
          </a:p>
          <a:p>
            <a:pPr marL="0" indent="0">
              <a:buNone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65596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251520" y="260648"/>
            <a:ext cx="8280920" cy="6408712"/>
          </a:xfrm>
        </p:spPr>
        <p:txBody>
          <a:bodyPr/>
          <a:lstStyle/>
          <a:p>
            <a:pPr marL="0" indent="0">
              <a:buNone/>
            </a:pPr>
            <a:r>
              <a:rPr lang="cs-CZ" sz="4400" b="1" dirty="0" smtClean="0"/>
              <a:t>POZOR</a:t>
            </a:r>
            <a:endParaRPr lang="cs-CZ" dirty="0"/>
          </a:p>
          <a:p>
            <a:pPr marL="0" indent="0">
              <a:buNone/>
            </a:pPr>
            <a:endParaRPr lang="cs-CZ" dirty="0"/>
          </a:p>
          <a:p>
            <a:r>
              <a:rPr lang="cs-CZ" sz="2800" b="1" dirty="0"/>
              <a:t>Pokud se sejde 3. a 4. pád a 3. pád je vyjádřen zájmenem ve 3.osobě (LE, LES), </a:t>
            </a:r>
            <a:r>
              <a:rPr lang="cs-CZ" sz="2800" b="1" dirty="0" smtClean="0"/>
              <a:t>tak </a:t>
            </a:r>
            <a:r>
              <a:rPr lang="cs-CZ" sz="2800" b="1" dirty="0"/>
              <a:t>se LE, LES mění na SE</a:t>
            </a:r>
            <a:r>
              <a:rPr lang="cs-CZ" sz="2800" b="1" dirty="0" smtClean="0"/>
              <a:t>.</a:t>
            </a:r>
          </a:p>
          <a:p>
            <a:endParaRPr lang="cs-CZ" sz="2800" b="1" dirty="0" smtClean="0"/>
          </a:p>
          <a:p>
            <a:pPr marL="0" indent="0">
              <a:buNone/>
            </a:pPr>
            <a:r>
              <a:rPr lang="cs-CZ" sz="4000" b="1" dirty="0" smtClean="0">
                <a:solidFill>
                  <a:schemeClr val="accent1">
                    <a:lumMod val="75000"/>
                  </a:schemeClr>
                </a:solidFill>
              </a:rPr>
              <a:t>	LE, LES 			SE </a:t>
            </a:r>
            <a:endParaRPr lang="cs-CZ" sz="4000" b="1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cs-CZ" sz="2800" dirty="0"/>
          </a:p>
          <a:p>
            <a:r>
              <a:rPr lang="cs-CZ" sz="2800" b="1" dirty="0"/>
              <a:t>No </a:t>
            </a:r>
            <a:r>
              <a:rPr lang="cs-CZ" sz="3200" b="1" dirty="0">
                <a:solidFill>
                  <a:schemeClr val="accent1">
                    <a:lumMod val="75000"/>
                  </a:schemeClr>
                </a:solidFill>
              </a:rPr>
              <a:t>SE LO </a:t>
            </a:r>
            <a:r>
              <a:rPr lang="cs-CZ" sz="2800" b="1" dirty="0" err="1"/>
              <a:t>digas</a:t>
            </a:r>
            <a:r>
              <a:rPr lang="cs-CZ" sz="2800" b="1" dirty="0"/>
              <a:t> 	</a:t>
            </a:r>
            <a:r>
              <a:rPr lang="cs-CZ" sz="2800" b="1" dirty="0" smtClean="0"/>
              <a:t>	</a:t>
            </a:r>
            <a:r>
              <a:rPr lang="cs-CZ" sz="2800" b="1" strike="sngStrike" dirty="0" smtClean="0"/>
              <a:t>No </a:t>
            </a:r>
            <a:r>
              <a:rPr lang="cs-CZ" sz="2800" b="1" strike="sngStrike" dirty="0"/>
              <a:t>LE LO </a:t>
            </a:r>
            <a:r>
              <a:rPr lang="cs-CZ" sz="2800" b="1" strike="sngStrike" dirty="0" err="1"/>
              <a:t>digas</a:t>
            </a:r>
            <a:r>
              <a:rPr lang="cs-CZ" sz="2800" b="1" strike="sngStrike" dirty="0"/>
              <a:t>.</a:t>
            </a:r>
            <a:endParaRPr lang="cs-CZ" sz="2800" dirty="0"/>
          </a:p>
          <a:p>
            <a:r>
              <a:rPr lang="cs-CZ" sz="2800" b="1" dirty="0"/>
              <a:t>No </a:t>
            </a:r>
            <a:r>
              <a:rPr lang="cs-CZ" sz="2800" b="1" dirty="0" err="1"/>
              <a:t>quiero</a:t>
            </a:r>
            <a:r>
              <a:rPr lang="cs-CZ" sz="2800" b="1" dirty="0"/>
              <a:t> </a:t>
            </a:r>
            <a:r>
              <a:rPr lang="cs-CZ" sz="2800" b="1" dirty="0" err="1" smtClean="0"/>
              <a:t>decír</a:t>
            </a:r>
            <a:r>
              <a:rPr lang="cs-CZ" sz="3200" b="1" dirty="0" err="1" smtClean="0">
                <a:solidFill>
                  <a:schemeClr val="accent1">
                    <a:lumMod val="75000"/>
                  </a:schemeClr>
                </a:solidFill>
              </a:rPr>
              <a:t>SELO</a:t>
            </a:r>
            <a:r>
              <a:rPr lang="cs-CZ" sz="2800" b="1" dirty="0" smtClean="0"/>
              <a:t>.</a:t>
            </a:r>
            <a:r>
              <a:rPr lang="cs-CZ" sz="2800" b="1" dirty="0"/>
              <a:t>	</a:t>
            </a:r>
            <a:r>
              <a:rPr lang="cs-CZ" sz="2800" b="1" strike="sngStrike" dirty="0"/>
              <a:t>No </a:t>
            </a:r>
            <a:r>
              <a:rPr lang="cs-CZ" sz="2800" b="1" strike="sngStrike" dirty="0" err="1"/>
              <a:t>quiero</a:t>
            </a:r>
            <a:r>
              <a:rPr lang="cs-CZ" sz="2800" b="1" strike="sngStrike" dirty="0"/>
              <a:t> </a:t>
            </a:r>
            <a:r>
              <a:rPr lang="cs-CZ" sz="2800" b="1" strike="sngStrike" dirty="0" err="1"/>
              <a:t>decírleslo</a:t>
            </a:r>
            <a:r>
              <a:rPr lang="cs-CZ" sz="2800" b="1" dirty="0"/>
              <a:t>.</a:t>
            </a:r>
            <a:endParaRPr lang="cs-CZ" sz="2800" dirty="0"/>
          </a:p>
          <a:p>
            <a:pPr marL="0" indent="0">
              <a:buNone/>
            </a:pPr>
            <a:r>
              <a:rPr lang="cs-CZ" b="1" dirty="0"/>
              <a:t>	</a:t>
            </a:r>
            <a:endParaRPr lang="cs-CZ" dirty="0"/>
          </a:p>
          <a:p>
            <a:endParaRPr lang="cs-CZ" dirty="0"/>
          </a:p>
        </p:txBody>
      </p:sp>
      <p:sp>
        <p:nvSpPr>
          <p:cNvPr id="4" name="Šipka doprava 3"/>
          <p:cNvSpPr/>
          <p:nvPr/>
        </p:nvSpPr>
        <p:spPr>
          <a:xfrm>
            <a:off x="3635896" y="3501008"/>
            <a:ext cx="1656184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67204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06090"/>
          </a:xfrm>
        </p:spPr>
        <p:txBody>
          <a:bodyPr>
            <a:noAutofit/>
          </a:bodyPr>
          <a:lstStyle/>
          <a:p>
            <a:r>
              <a:rPr lang="cs-CZ" sz="3200" b="1" dirty="0" err="1" smtClean="0">
                <a:solidFill>
                  <a:schemeClr val="tx1"/>
                </a:solidFill>
              </a:rPr>
              <a:t>Transforma</a:t>
            </a:r>
            <a:r>
              <a:rPr lang="cs-CZ" sz="3200" b="1" dirty="0" smtClean="0">
                <a:solidFill>
                  <a:schemeClr val="tx1"/>
                </a:solidFill>
              </a:rPr>
              <a:t> las </a:t>
            </a:r>
            <a:r>
              <a:rPr lang="cs-CZ" sz="3200" b="1" dirty="0" err="1" smtClean="0">
                <a:solidFill>
                  <a:schemeClr val="tx1"/>
                </a:solidFill>
              </a:rPr>
              <a:t>frases</a:t>
            </a:r>
            <a:r>
              <a:rPr lang="cs-CZ" sz="3200" b="1" dirty="0">
                <a:solidFill>
                  <a:schemeClr val="tx1"/>
                </a:solidFill>
              </a:rPr>
              <a:t>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23528" y="1340768"/>
            <a:ext cx="8352928" cy="5400600"/>
          </a:xfrm>
        </p:spPr>
        <p:txBody>
          <a:bodyPr>
            <a:normAutofit/>
          </a:bodyPr>
          <a:lstStyle/>
          <a:p>
            <a:r>
              <a:rPr lang="cs-CZ" sz="2800" dirty="0"/>
              <a:t>Juan / </a:t>
            </a:r>
            <a:r>
              <a:rPr lang="cs-CZ" sz="2800" dirty="0" err="1"/>
              <a:t>traer</a:t>
            </a:r>
            <a:r>
              <a:rPr lang="cs-CZ" sz="2800" dirty="0"/>
              <a:t> / las </a:t>
            </a:r>
            <a:r>
              <a:rPr lang="cs-CZ" sz="2800" dirty="0" err="1"/>
              <a:t>bebidas</a:t>
            </a:r>
            <a:r>
              <a:rPr lang="cs-CZ" sz="2800" dirty="0"/>
              <a:t> / a </a:t>
            </a:r>
            <a:r>
              <a:rPr lang="cs-CZ" sz="2800" dirty="0" err="1" smtClean="0"/>
              <a:t>nosotros</a:t>
            </a:r>
            <a:r>
              <a:rPr lang="cs-CZ" sz="2800" dirty="0" smtClean="0"/>
              <a:t>.</a:t>
            </a:r>
          </a:p>
          <a:p>
            <a:r>
              <a:rPr lang="cs-CZ" sz="2800" b="1" dirty="0" smtClean="0">
                <a:solidFill>
                  <a:schemeClr val="accent1">
                    <a:lumMod val="75000"/>
                  </a:schemeClr>
                </a:solidFill>
              </a:rPr>
              <a:t>Juan nos las </a:t>
            </a:r>
            <a:r>
              <a:rPr lang="cs-CZ" sz="2800" b="1" dirty="0" err="1" smtClean="0">
                <a:solidFill>
                  <a:schemeClr val="accent1">
                    <a:lumMod val="75000"/>
                  </a:schemeClr>
                </a:solidFill>
              </a:rPr>
              <a:t>trae</a:t>
            </a:r>
            <a:r>
              <a:rPr lang="cs-CZ" sz="2800" b="1" dirty="0">
                <a:solidFill>
                  <a:schemeClr val="accent1">
                    <a:lumMod val="75000"/>
                  </a:schemeClr>
                </a:solidFill>
              </a:rPr>
              <a:t>.</a:t>
            </a:r>
            <a:endParaRPr lang="cs-CZ" sz="28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cs-CZ" sz="2800" dirty="0" err="1" smtClean="0"/>
              <a:t>yo</a:t>
            </a:r>
            <a:r>
              <a:rPr lang="cs-CZ" sz="2800" dirty="0" smtClean="0"/>
              <a:t>/</a:t>
            </a:r>
            <a:r>
              <a:rPr lang="cs-CZ" sz="2800" dirty="0" err="1" smtClean="0"/>
              <a:t>enviar</a:t>
            </a:r>
            <a:r>
              <a:rPr lang="cs-CZ" sz="2800" dirty="0" smtClean="0"/>
              <a:t>/la </a:t>
            </a:r>
            <a:r>
              <a:rPr lang="cs-CZ" sz="2800" dirty="0" err="1"/>
              <a:t>carta</a:t>
            </a:r>
            <a:r>
              <a:rPr lang="cs-CZ" sz="2800" dirty="0"/>
              <a:t>/a </a:t>
            </a:r>
            <a:r>
              <a:rPr lang="cs-CZ" sz="2800" dirty="0" smtClean="0"/>
              <a:t>Juan</a:t>
            </a:r>
          </a:p>
          <a:p>
            <a:r>
              <a:rPr lang="cs-CZ" sz="2800" b="1" dirty="0" err="1" smtClean="0">
                <a:solidFill>
                  <a:schemeClr val="accent1">
                    <a:lumMod val="75000"/>
                  </a:schemeClr>
                </a:solidFill>
              </a:rPr>
              <a:t>Yo</a:t>
            </a:r>
            <a:r>
              <a:rPr lang="cs-CZ" sz="2800" b="1" dirty="0" smtClean="0">
                <a:solidFill>
                  <a:schemeClr val="accent1">
                    <a:lumMod val="75000"/>
                  </a:schemeClr>
                </a:solidFill>
              </a:rPr>
              <a:t> se la </a:t>
            </a:r>
            <a:r>
              <a:rPr lang="cs-CZ" sz="2800" b="1" dirty="0" err="1" smtClean="0">
                <a:solidFill>
                  <a:schemeClr val="accent1">
                    <a:lumMod val="75000"/>
                  </a:schemeClr>
                </a:solidFill>
              </a:rPr>
              <a:t>envío</a:t>
            </a:r>
            <a:r>
              <a:rPr lang="cs-CZ" sz="2800" b="1" dirty="0" smtClean="0">
                <a:solidFill>
                  <a:schemeClr val="accent1">
                    <a:lumMod val="75000"/>
                  </a:schemeClr>
                </a:solidFill>
              </a:rPr>
              <a:t>.</a:t>
            </a:r>
          </a:p>
          <a:p>
            <a:r>
              <a:rPr lang="cs-CZ" sz="2800" dirty="0" err="1" smtClean="0"/>
              <a:t>usted</a:t>
            </a:r>
            <a:r>
              <a:rPr lang="cs-CZ" sz="2800" dirty="0" smtClean="0"/>
              <a:t>/</a:t>
            </a:r>
            <a:r>
              <a:rPr lang="cs-CZ" sz="2800" dirty="0" err="1" smtClean="0"/>
              <a:t>comprar</a:t>
            </a:r>
            <a:r>
              <a:rPr lang="cs-CZ" sz="2800" dirty="0" smtClean="0"/>
              <a:t>/el </a:t>
            </a:r>
            <a:r>
              <a:rPr lang="cs-CZ" sz="2800" dirty="0" err="1" smtClean="0"/>
              <a:t>coche</a:t>
            </a:r>
            <a:r>
              <a:rPr lang="cs-CZ" sz="2800" dirty="0" smtClean="0"/>
              <a:t>/a </a:t>
            </a:r>
            <a:r>
              <a:rPr lang="cs-CZ" sz="2800" dirty="0"/>
              <a:t>la </a:t>
            </a:r>
            <a:r>
              <a:rPr lang="cs-CZ" sz="2800" dirty="0" err="1" smtClean="0"/>
              <a:t>chica</a:t>
            </a:r>
            <a:r>
              <a:rPr lang="cs-CZ" sz="2800" dirty="0" smtClean="0"/>
              <a:t>.</a:t>
            </a:r>
          </a:p>
          <a:p>
            <a:r>
              <a:rPr lang="cs-CZ" sz="2800" b="1" dirty="0" err="1" smtClean="0">
                <a:solidFill>
                  <a:schemeClr val="accent1">
                    <a:lumMod val="75000"/>
                  </a:schemeClr>
                </a:solidFill>
              </a:rPr>
              <a:t>Usted</a:t>
            </a:r>
            <a:r>
              <a:rPr lang="cs-CZ" sz="2800" b="1" dirty="0" smtClean="0">
                <a:solidFill>
                  <a:schemeClr val="accent1">
                    <a:lumMod val="75000"/>
                  </a:schemeClr>
                </a:solidFill>
              </a:rPr>
              <a:t> se </a:t>
            </a:r>
            <a:r>
              <a:rPr lang="cs-CZ" sz="2800" b="1" dirty="0" err="1" smtClean="0">
                <a:solidFill>
                  <a:schemeClr val="accent1">
                    <a:lumMod val="75000"/>
                  </a:schemeClr>
                </a:solidFill>
              </a:rPr>
              <a:t>lo</a:t>
            </a:r>
            <a:r>
              <a:rPr lang="cs-CZ" sz="28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cs-CZ" sz="2800" b="1" dirty="0" err="1" smtClean="0">
                <a:solidFill>
                  <a:schemeClr val="accent1">
                    <a:lumMod val="75000"/>
                  </a:schemeClr>
                </a:solidFill>
              </a:rPr>
              <a:t>compra</a:t>
            </a:r>
            <a:r>
              <a:rPr lang="cs-CZ" sz="2800" b="1" dirty="0" smtClean="0">
                <a:solidFill>
                  <a:schemeClr val="accent1">
                    <a:lumMod val="75000"/>
                  </a:schemeClr>
                </a:solidFill>
              </a:rPr>
              <a:t>.</a:t>
            </a:r>
          </a:p>
          <a:p>
            <a:r>
              <a:rPr lang="cs-CZ" sz="2800" dirty="0" err="1" smtClean="0"/>
              <a:t>vosotros</a:t>
            </a:r>
            <a:r>
              <a:rPr lang="cs-CZ" sz="2800" dirty="0" smtClean="0"/>
              <a:t>/</a:t>
            </a:r>
            <a:r>
              <a:rPr lang="cs-CZ" sz="2800" dirty="0" err="1" smtClean="0"/>
              <a:t>preparar</a:t>
            </a:r>
            <a:r>
              <a:rPr lang="cs-CZ" sz="2800" dirty="0" smtClean="0"/>
              <a:t>/</a:t>
            </a:r>
            <a:r>
              <a:rPr lang="cs-CZ" sz="2800" dirty="0" err="1" smtClean="0"/>
              <a:t>bebidas</a:t>
            </a:r>
            <a:r>
              <a:rPr lang="cs-CZ" sz="2800" dirty="0" smtClean="0"/>
              <a:t>/a </a:t>
            </a:r>
            <a:r>
              <a:rPr lang="cs-CZ" sz="2800" dirty="0"/>
              <a:t>los </a:t>
            </a:r>
            <a:r>
              <a:rPr lang="cs-CZ" sz="2800" dirty="0" err="1" smtClean="0"/>
              <a:t>invitados</a:t>
            </a:r>
            <a:endParaRPr lang="cs-CZ" sz="2800" dirty="0" smtClean="0"/>
          </a:p>
          <a:p>
            <a:r>
              <a:rPr lang="cs-CZ" sz="2800" b="1" dirty="0" err="1" smtClean="0">
                <a:solidFill>
                  <a:schemeClr val="accent1">
                    <a:lumMod val="75000"/>
                  </a:schemeClr>
                </a:solidFill>
              </a:rPr>
              <a:t>Vosotros</a:t>
            </a:r>
            <a:r>
              <a:rPr lang="cs-CZ" sz="2800" b="1" dirty="0" smtClean="0">
                <a:solidFill>
                  <a:schemeClr val="accent1">
                    <a:lumMod val="75000"/>
                  </a:schemeClr>
                </a:solidFill>
              </a:rPr>
              <a:t> se las </a:t>
            </a:r>
            <a:r>
              <a:rPr lang="cs-CZ" sz="2800" b="1" dirty="0" err="1" smtClean="0">
                <a:solidFill>
                  <a:schemeClr val="accent1">
                    <a:lumMod val="75000"/>
                  </a:schemeClr>
                </a:solidFill>
              </a:rPr>
              <a:t>preparáis</a:t>
            </a:r>
            <a:r>
              <a:rPr lang="cs-CZ" sz="2800" b="1" dirty="0" smtClean="0">
                <a:solidFill>
                  <a:schemeClr val="accent1">
                    <a:lumMod val="75000"/>
                  </a:schemeClr>
                </a:solidFill>
              </a:rPr>
              <a:t>.</a:t>
            </a:r>
          </a:p>
          <a:p>
            <a:r>
              <a:rPr lang="cs-CZ" sz="2800" dirty="0" err="1"/>
              <a:t>Pepe</a:t>
            </a:r>
            <a:r>
              <a:rPr lang="cs-CZ" sz="2800" dirty="0"/>
              <a:t>/no dar/la </a:t>
            </a:r>
            <a:r>
              <a:rPr lang="cs-CZ" sz="2800" dirty="0" smtClean="0"/>
              <a:t>mano/a </a:t>
            </a:r>
            <a:r>
              <a:rPr lang="cs-CZ" sz="2800" dirty="0" err="1"/>
              <a:t>sus</a:t>
            </a:r>
            <a:r>
              <a:rPr lang="cs-CZ" sz="2800" dirty="0"/>
              <a:t> </a:t>
            </a:r>
            <a:r>
              <a:rPr lang="cs-CZ" sz="2800" dirty="0" err="1" smtClean="0"/>
              <a:t>amigas</a:t>
            </a:r>
            <a:r>
              <a:rPr lang="cs-CZ" sz="2800" dirty="0" smtClean="0"/>
              <a:t>.</a:t>
            </a:r>
          </a:p>
          <a:p>
            <a:r>
              <a:rPr lang="cs-CZ" sz="2800" b="1" dirty="0" err="1" smtClean="0">
                <a:solidFill>
                  <a:schemeClr val="accent1">
                    <a:lumMod val="75000"/>
                  </a:schemeClr>
                </a:solidFill>
              </a:rPr>
              <a:t>Pepe</a:t>
            </a:r>
            <a:r>
              <a:rPr lang="cs-CZ" sz="2800" b="1" dirty="0" smtClean="0">
                <a:solidFill>
                  <a:schemeClr val="accent1">
                    <a:lumMod val="75000"/>
                  </a:schemeClr>
                </a:solidFill>
              </a:rPr>
              <a:t> no se la da.</a:t>
            </a:r>
          </a:p>
        </p:txBody>
      </p:sp>
    </p:spTree>
    <p:extLst>
      <p:ext uri="{BB962C8B-B14F-4D97-AF65-F5344CB8AC3E}">
        <p14:creationId xmlns:p14="http://schemas.microsoft.com/office/powerpoint/2010/main" val="25044699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620688"/>
            <a:ext cx="7467600" cy="5853264"/>
          </a:xfrm>
        </p:spPr>
        <p:txBody>
          <a:bodyPr/>
          <a:lstStyle/>
          <a:p>
            <a:r>
              <a:rPr lang="cs-CZ" sz="2800" dirty="0" err="1" smtClean="0"/>
              <a:t>ustedes</a:t>
            </a:r>
            <a:r>
              <a:rPr lang="cs-CZ" sz="2800" dirty="0" smtClean="0"/>
              <a:t>/</a:t>
            </a:r>
            <a:r>
              <a:rPr lang="cs-CZ" sz="2800" dirty="0" err="1" smtClean="0"/>
              <a:t>decir</a:t>
            </a:r>
            <a:r>
              <a:rPr lang="cs-CZ" sz="2800" dirty="0" smtClean="0"/>
              <a:t>/la </a:t>
            </a:r>
            <a:r>
              <a:rPr lang="cs-CZ" sz="2800" dirty="0" err="1" smtClean="0"/>
              <a:t>verdad</a:t>
            </a:r>
            <a:r>
              <a:rPr lang="cs-CZ" sz="2800" dirty="0" smtClean="0"/>
              <a:t>/a mí </a:t>
            </a:r>
          </a:p>
          <a:p>
            <a:r>
              <a:rPr lang="cs-CZ" sz="2800" b="1" dirty="0" err="1" smtClean="0">
                <a:solidFill>
                  <a:schemeClr val="accent1">
                    <a:lumMod val="75000"/>
                  </a:schemeClr>
                </a:solidFill>
              </a:rPr>
              <a:t>Ustedes</a:t>
            </a:r>
            <a:r>
              <a:rPr lang="cs-CZ" sz="28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cs-CZ" sz="2800" b="1" dirty="0" err="1" smtClean="0">
                <a:solidFill>
                  <a:schemeClr val="accent1">
                    <a:lumMod val="75000"/>
                  </a:schemeClr>
                </a:solidFill>
              </a:rPr>
              <a:t>me</a:t>
            </a:r>
            <a:r>
              <a:rPr lang="cs-CZ" sz="2800" b="1" dirty="0" smtClean="0">
                <a:solidFill>
                  <a:schemeClr val="accent1">
                    <a:lumMod val="75000"/>
                  </a:schemeClr>
                </a:solidFill>
              </a:rPr>
              <a:t> la </a:t>
            </a:r>
            <a:r>
              <a:rPr lang="cs-CZ" sz="2800" b="1" dirty="0" err="1" smtClean="0">
                <a:solidFill>
                  <a:schemeClr val="accent1">
                    <a:lumMod val="75000"/>
                  </a:schemeClr>
                </a:solidFill>
              </a:rPr>
              <a:t>dicen</a:t>
            </a:r>
            <a:r>
              <a:rPr lang="cs-CZ" sz="2800" b="1" dirty="0" smtClean="0">
                <a:solidFill>
                  <a:schemeClr val="accent1">
                    <a:lumMod val="75000"/>
                  </a:schemeClr>
                </a:solidFill>
              </a:rPr>
              <a:t>. </a:t>
            </a:r>
            <a:endParaRPr lang="cs-CZ" sz="2800" b="1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cs-CZ" sz="2800" dirty="0"/>
              <a:t>los </a:t>
            </a:r>
            <a:r>
              <a:rPr lang="cs-CZ" sz="2800" dirty="0" err="1" smtClean="0"/>
              <a:t>estudiantes</a:t>
            </a:r>
            <a:r>
              <a:rPr lang="cs-CZ" sz="2800" dirty="0" smtClean="0"/>
              <a:t>/</a:t>
            </a:r>
            <a:r>
              <a:rPr lang="cs-CZ" sz="2800" dirty="0" err="1" smtClean="0"/>
              <a:t>entregar</a:t>
            </a:r>
            <a:r>
              <a:rPr lang="cs-CZ" sz="2800" dirty="0" smtClean="0"/>
              <a:t>/los </a:t>
            </a:r>
            <a:r>
              <a:rPr lang="cs-CZ" sz="2800" dirty="0" err="1" smtClean="0"/>
              <a:t>papeles</a:t>
            </a:r>
            <a:r>
              <a:rPr lang="cs-CZ" sz="2800" dirty="0" smtClean="0"/>
              <a:t>/a la profesora</a:t>
            </a:r>
          </a:p>
          <a:p>
            <a:r>
              <a:rPr lang="cs-CZ" sz="2800" b="1" dirty="0" smtClean="0">
                <a:solidFill>
                  <a:schemeClr val="accent1">
                    <a:lumMod val="75000"/>
                  </a:schemeClr>
                </a:solidFill>
              </a:rPr>
              <a:t>Los </a:t>
            </a:r>
            <a:r>
              <a:rPr lang="cs-CZ" sz="2800" b="1" dirty="0" err="1" smtClean="0">
                <a:solidFill>
                  <a:schemeClr val="accent1">
                    <a:lumMod val="75000"/>
                  </a:schemeClr>
                </a:solidFill>
              </a:rPr>
              <a:t>estudiantes</a:t>
            </a:r>
            <a:r>
              <a:rPr lang="cs-CZ" sz="2800" b="1" dirty="0" smtClean="0">
                <a:solidFill>
                  <a:schemeClr val="accent1">
                    <a:lumMod val="75000"/>
                  </a:schemeClr>
                </a:solidFill>
              </a:rPr>
              <a:t> se los </a:t>
            </a:r>
            <a:r>
              <a:rPr lang="cs-CZ" sz="2800" b="1" dirty="0" err="1" smtClean="0">
                <a:solidFill>
                  <a:schemeClr val="accent1">
                    <a:lumMod val="75000"/>
                  </a:schemeClr>
                </a:solidFill>
              </a:rPr>
              <a:t>entregan</a:t>
            </a:r>
            <a:r>
              <a:rPr lang="cs-CZ" sz="2800" b="1" dirty="0" smtClean="0">
                <a:solidFill>
                  <a:schemeClr val="accent1">
                    <a:lumMod val="75000"/>
                  </a:schemeClr>
                </a:solidFill>
              </a:rPr>
              <a:t>.</a:t>
            </a:r>
            <a:endParaRPr lang="cs-CZ" sz="2800" b="1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cs-CZ" sz="2800" dirty="0"/>
              <a:t>el </a:t>
            </a:r>
            <a:r>
              <a:rPr lang="cs-CZ" sz="2800" dirty="0" err="1"/>
              <a:t>camarero</a:t>
            </a:r>
            <a:r>
              <a:rPr lang="cs-CZ" sz="2800" dirty="0"/>
              <a:t>/</a:t>
            </a:r>
            <a:r>
              <a:rPr lang="cs-CZ" sz="2800" dirty="0" err="1"/>
              <a:t>servir</a:t>
            </a:r>
            <a:r>
              <a:rPr lang="cs-CZ" sz="2800" dirty="0"/>
              <a:t>/el </a:t>
            </a:r>
            <a:r>
              <a:rPr lang="cs-CZ" sz="2800" dirty="0" err="1" smtClean="0"/>
              <a:t>helado</a:t>
            </a:r>
            <a:r>
              <a:rPr lang="cs-CZ" sz="2800" dirty="0" smtClean="0"/>
              <a:t>/a </a:t>
            </a:r>
            <a:r>
              <a:rPr lang="cs-CZ" sz="2800" dirty="0"/>
              <a:t>los </a:t>
            </a:r>
            <a:r>
              <a:rPr lang="cs-CZ" sz="2800" dirty="0" err="1" smtClean="0"/>
              <a:t>niños</a:t>
            </a:r>
            <a:endParaRPr lang="cs-CZ" sz="2800" dirty="0" smtClean="0"/>
          </a:p>
          <a:p>
            <a:r>
              <a:rPr lang="cs-CZ" sz="2800" b="1" dirty="0" smtClean="0">
                <a:solidFill>
                  <a:schemeClr val="accent1">
                    <a:lumMod val="75000"/>
                  </a:schemeClr>
                </a:solidFill>
              </a:rPr>
              <a:t>El </a:t>
            </a:r>
            <a:r>
              <a:rPr lang="cs-CZ" sz="2800" b="1" dirty="0" err="1" smtClean="0">
                <a:solidFill>
                  <a:schemeClr val="accent1">
                    <a:lumMod val="75000"/>
                  </a:schemeClr>
                </a:solidFill>
              </a:rPr>
              <a:t>camarero</a:t>
            </a:r>
            <a:r>
              <a:rPr lang="cs-CZ" sz="2800" b="1" dirty="0" smtClean="0">
                <a:solidFill>
                  <a:schemeClr val="accent1">
                    <a:lumMod val="75000"/>
                  </a:schemeClr>
                </a:solidFill>
              </a:rPr>
              <a:t> se </a:t>
            </a:r>
            <a:r>
              <a:rPr lang="cs-CZ" sz="2800" b="1" dirty="0" err="1" smtClean="0">
                <a:solidFill>
                  <a:schemeClr val="accent1">
                    <a:lumMod val="75000"/>
                  </a:schemeClr>
                </a:solidFill>
              </a:rPr>
              <a:t>lo</a:t>
            </a:r>
            <a:r>
              <a:rPr lang="cs-CZ" sz="28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cs-CZ" sz="2800" b="1" dirty="0" err="1" smtClean="0">
                <a:solidFill>
                  <a:schemeClr val="accent1">
                    <a:lumMod val="75000"/>
                  </a:schemeClr>
                </a:solidFill>
              </a:rPr>
              <a:t>sirve</a:t>
            </a:r>
            <a:r>
              <a:rPr lang="cs-CZ" sz="2800" b="1" dirty="0" smtClean="0">
                <a:solidFill>
                  <a:schemeClr val="accent1">
                    <a:lumMod val="75000"/>
                  </a:schemeClr>
                </a:solidFill>
              </a:rPr>
              <a:t>.</a:t>
            </a:r>
            <a:endParaRPr lang="cs-CZ" sz="2800" b="1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cs-CZ" sz="2800" dirty="0" err="1" smtClean="0"/>
              <a:t>yo</a:t>
            </a:r>
            <a:r>
              <a:rPr lang="cs-CZ" sz="2800" dirty="0" smtClean="0"/>
              <a:t>/</a:t>
            </a:r>
            <a:r>
              <a:rPr lang="cs-CZ" sz="2800" dirty="0" err="1" smtClean="0"/>
              <a:t>decir</a:t>
            </a:r>
            <a:r>
              <a:rPr lang="cs-CZ" sz="2800" dirty="0" smtClean="0"/>
              <a:t>/las </a:t>
            </a:r>
            <a:r>
              <a:rPr lang="cs-CZ" sz="2800" dirty="0" err="1" smtClean="0"/>
              <a:t>mentiras</a:t>
            </a:r>
            <a:r>
              <a:rPr lang="cs-CZ" sz="2800" dirty="0" smtClean="0"/>
              <a:t>/a </a:t>
            </a:r>
            <a:r>
              <a:rPr lang="cs-CZ" sz="2800" dirty="0" err="1" smtClean="0"/>
              <a:t>vosotros</a:t>
            </a:r>
            <a:endParaRPr lang="cs-CZ" sz="2800" dirty="0" smtClean="0"/>
          </a:p>
          <a:p>
            <a:r>
              <a:rPr lang="cs-CZ" sz="2800" dirty="0" smtClean="0"/>
              <a:t> </a:t>
            </a:r>
            <a:r>
              <a:rPr lang="cs-CZ" sz="2800" b="1" dirty="0" err="1" smtClean="0">
                <a:solidFill>
                  <a:schemeClr val="accent1">
                    <a:lumMod val="75000"/>
                  </a:schemeClr>
                </a:solidFill>
              </a:rPr>
              <a:t>Yo</a:t>
            </a:r>
            <a:r>
              <a:rPr lang="cs-CZ" sz="28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cs-CZ" sz="2800" b="1" dirty="0" smtClean="0">
                <a:solidFill>
                  <a:schemeClr val="accent1">
                    <a:lumMod val="75000"/>
                  </a:schemeClr>
                </a:solidFill>
              </a:rPr>
              <a:t>os las </a:t>
            </a:r>
            <a:r>
              <a:rPr lang="cs-CZ" sz="2800" b="1" dirty="0" err="1" smtClean="0">
                <a:solidFill>
                  <a:schemeClr val="accent1">
                    <a:lumMod val="75000"/>
                  </a:schemeClr>
                </a:solidFill>
              </a:rPr>
              <a:t>digo</a:t>
            </a:r>
            <a:r>
              <a:rPr lang="cs-CZ" sz="2800" dirty="0" smtClean="0"/>
              <a:t>.</a:t>
            </a:r>
            <a:endParaRPr lang="cs-CZ" sz="2800" dirty="0"/>
          </a:p>
          <a:p>
            <a:r>
              <a:rPr lang="cs-CZ" sz="2800" dirty="0" err="1"/>
              <a:t>Susana</a:t>
            </a:r>
            <a:r>
              <a:rPr lang="cs-CZ" sz="2800" dirty="0"/>
              <a:t>/</a:t>
            </a:r>
            <a:r>
              <a:rPr lang="cs-CZ" sz="2800" dirty="0" err="1"/>
              <a:t>traer</a:t>
            </a:r>
            <a:r>
              <a:rPr lang="cs-CZ" sz="2800" dirty="0"/>
              <a:t> </a:t>
            </a:r>
            <a:r>
              <a:rPr lang="cs-CZ" sz="2800" dirty="0" smtClean="0"/>
              <a:t>/el </a:t>
            </a:r>
            <a:r>
              <a:rPr lang="cs-CZ" sz="2800" dirty="0" err="1"/>
              <a:t>informe</a:t>
            </a:r>
            <a:r>
              <a:rPr lang="cs-CZ" sz="2800" dirty="0"/>
              <a:t>/para </a:t>
            </a:r>
            <a:r>
              <a:rPr lang="cs-CZ" sz="2800" dirty="0" smtClean="0"/>
              <a:t>mí</a:t>
            </a:r>
          </a:p>
          <a:p>
            <a:r>
              <a:rPr lang="cs-CZ" sz="2800" b="1" dirty="0" err="1" smtClean="0">
                <a:solidFill>
                  <a:schemeClr val="accent1">
                    <a:lumMod val="75000"/>
                  </a:schemeClr>
                </a:solidFill>
              </a:rPr>
              <a:t>Susana</a:t>
            </a:r>
            <a:r>
              <a:rPr lang="cs-CZ" sz="28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cs-CZ" sz="2800" b="1" dirty="0" err="1" smtClean="0">
                <a:solidFill>
                  <a:schemeClr val="accent1">
                    <a:lumMod val="75000"/>
                  </a:schemeClr>
                </a:solidFill>
              </a:rPr>
              <a:t>me</a:t>
            </a:r>
            <a:r>
              <a:rPr lang="cs-CZ" sz="28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cs-CZ" sz="2800" b="1" dirty="0" err="1" smtClean="0">
                <a:solidFill>
                  <a:schemeClr val="accent1">
                    <a:lumMod val="75000"/>
                  </a:schemeClr>
                </a:solidFill>
              </a:rPr>
              <a:t>lo</a:t>
            </a:r>
            <a:r>
              <a:rPr lang="cs-CZ" sz="28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cs-CZ" sz="2800" b="1" dirty="0" err="1" smtClean="0">
                <a:solidFill>
                  <a:schemeClr val="accent1">
                    <a:lumMod val="75000"/>
                  </a:schemeClr>
                </a:solidFill>
              </a:rPr>
              <a:t>trae</a:t>
            </a:r>
            <a:r>
              <a:rPr lang="cs-CZ" sz="2800" b="1" dirty="0" smtClean="0">
                <a:solidFill>
                  <a:schemeClr val="accent1">
                    <a:lumMod val="75000"/>
                  </a:schemeClr>
                </a:solidFill>
              </a:rPr>
              <a:t>.</a:t>
            </a:r>
            <a:endParaRPr lang="cs-CZ" sz="2800" b="1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015447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72</TotalTime>
  <Words>213</Words>
  <Application>Microsoft Office PowerPoint</Application>
  <PresentationFormat>Předvádění na obrazovce (4:3)</PresentationFormat>
  <Paragraphs>69</Paragraphs>
  <Slides>8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3" baseType="lpstr">
      <vt:lpstr>Arial</vt:lpstr>
      <vt:lpstr>Calibri</vt:lpstr>
      <vt:lpstr>Wingdings</vt:lpstr>
      <vt:lpstr>Wingdings 2</vt:lpstr>
      <vt:lpstr>Arkýř</vt:lpstr>
      <vt:lpstr>Los pronombres del objeto directo</vt:lpstr>
      <vt:lpstr>Popis:</vt:lpstr>
      <vt:lpstr>Osobní zájmena předmětu přímého  (osobní zájmena ve 4. pádě)</vt:lpstr>
      <vt:lpstr>Prezentace aplikace PowerPoint</vt:lpstr>
      <vt:lpstr>Prezentace aplikace PowerPoint</vt:lpstr>
      <vt:lpstr>Prezentace aplikace PowerPoint</vt:lpstr>
      <vt:lpstr>Transforma las frases: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Eva Šimonková</dc:creator>
  <cp:lastModifiedBy>Eva Šimonková</cp:lastModifiedBy>
  <cp:revision>16</cp:revision>
  <dcterms:created xsi:type="dcterms:W3CDTF">2013-10-14T19:56:27Z</dcterms:created>
  <dcterms:modified xsi:type="dcterms:W3CDTF">2014-03-27T07:45:39Z</dcterms:modified>
</cp:coreProperties>
</file>