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6A85E-5AAA-4F04-9A99-CD11B5E20BE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8C1AC-5033-40BD-85B3-0FE365E71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6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8C1AC-5033-40BD-85B3-0FE365E717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5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2AD1FD-8CD1-4E2A-A0BC-CBBEC16802C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107C0-00AE-4F2F-8811-A875872EF50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348880"/>
            <a:ext cx="6590948" cy="1888289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Los </a:t>
            </a:r>
            <a:r>
              <a:rPr lang="cs-CZ" sz="4400" dirty="0" err="1" smtClean="0"/>
              <a:t>pronombres</a:t>
            </a:r>
            <a:r>
              <a:rPr lang="cs-CZ" sz="4400" dirty="0" smtClean="0"/>
              <a:t> </a:t>
            </a:r>
            <a:r>
              <a:rPr lang="cs-CZ" sz="4400" dirty="0" err="1" smtClean="0"/>
              <a:t>del</a:t>
            </a:r>
            <a:r>
              <a:rPr lang="cs-CZ" sz="4400" dirty="0" smtClean="0"/>
              <a:t> objeto </a:t>
            </a:r>
            <a:r>
              <a:rPr lang="cs-CZ" sz="4400" dirty="0" err="1" smtClean="0"/>
              <a:t>directo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0767" y="4077072"/>
            <a:ext cx="6534472" cy="1371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dirty="0" smtClean="0"/>
              <a:t>Osobní zájmena předmětu přímého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70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 smtClean="0"/>
              <a:t>Studenti se vyjádří. Následuje </a:t>
            </a:r>
            <a:r>
              <a:rPr lang="cs-CZ" dirty="0"/>
              <a:t>kliknutí a poté se </a:t>
            </a:r>
            <a:r>
              <a:rPr lang="cs-CZ" dirty="0" smtClean="0"/>
              <a:t>objeví </a:t>
            </a:r>
            <a:r>
              <a:rPr lang="cs-CZ" dirty="0"/>
              <a:t>správné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70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79296" cy="122413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Osobní zájmena předmětu přímého </a:t>
            </a:r>
            <a:br>
              <a:rPr lang="cs-CZ" sz="36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(osobní zájmena ve 4. pádě)</a:t>
            </a:r>
            <a:endParaRPr lang="cs-CZ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24936" cy="4873752"/>
          </a:xfrm>
        </p:spPr>
        <p:txBody>
          <a:bodyPr>
            <a:normAutofit/>
          </a:bodyPr>
          <a:lstStyle/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MĚ)	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NÁS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</a:p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endParaRPr lang="cs-CZ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TEBE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	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OS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(VÁS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28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3.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LO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HO, 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VÁS)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LOS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JE, 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VÁS)</a:t>
            </a:r>
            <a:endParaRPr lang="cs-CZ" sz="28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6576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</a:t>
            </a:r>
            <a:r>
              <a:rPr lang="cs-CZ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(JI, VÁS)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LAS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(JE, VÁS)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352928" cy="6741368"/>
          </a:xfrm>
        </p:spPr>
        <p:txBody>
          <a:bodyPr>
            <a:normAutofit/>
          </a:bodyPr>
          <a:lstStyle/>
          <a:p>
            <a:r>
              <a:rPr lang="cs-CZ" sz="2800" b="1" dirty="0"/>
              <a:t>STOJÍ PŘED SLOVESEM</a:t>
            </a:r>
            <a:r>
              <a:rPr lang="cs-CZ" sz="2800" b="1" dirty="0" smtClean="0"/>
              <a:t>.</a:t>
            </a:r>
          </a:p>
          <a:p>
            <a:endParaRPr lang="cs-CZ" sz="2800" b="1" u="sng" dirty="0"/>
          </a:p>
          <a:p>
            <a:r>
              <a:rPr lang="cs-CZ" sz="2800" dirty="0"/>
              <a:t>No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cs-CZ" sz="2800" dirty="0"/>
              <a:t> </a:t>
            </a:r>
            <a:r>
              <a:rPr lang="cs-CZ" sz="2800" dirty="0" err="1"/>
              <a:t>escuchas</a:t>
            </a:r>
            <a:r>
              <a:rPr lang="cs-CZ" sz="2800" dirty="0"/>
              <a:t>.		</a:t>
            </a:r>
            <a:r>
              <a:rPr lang="cs-CZ" sz="2800" dirty="0" smtClean="0"/>
              <a:t>Neposloucháš </a:t>
            </a:r>
            <a:r>
              <a:rPr lang="cs-CZ" sz="2800" dirty="0"/>
              <a:t>mě.</a:t>
            </a:r>
          </a:p>
          <a:p>
            <a:r>
              <a:rPr lang="cs-CZ" sz="2800" dirty="0"/>
              <a:t>¿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dirty="0" smtClean="0"/>
              <a:t> </a:t>
            </a:r>
            <a:r>
              <a:rPr lang="cs-CZ" sz="2800" dirty="0" err="1"/>
              <a:t>quieres</a:t>
            </a:r>
            <a:r>
              <a:rPr lang="cs-CZ" sz="2800" dirty="0"/>
              <a:t> ver?		</a:t>
            </a:r>
            <a:r>
              <a:rPr lang="cs-CZ" sz="2800" dirty="0" smtClean="0"/>
              <a:t>Chceš </a:t>
            </a:r>
            <a:r>
              <a:rPr lang="cs-CZ" sz="2800" dirty="0"/>
              <a:t>ho/to vidět?</a:t>
            </a:r>
          </a:p>
          <a:p>
            <a:r>
              <a:rPr lang="cs-CZ" sz="2800" dirty="0"/>
              <a:t>¿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La</a:t>
            </a:r>
            <a:r>
              <a:rPr lang="cs-CZ" sz="2800" dirty="0" smtClean="0"/>
              <a:t> </a:t>
            </a:r>
            <a:r>
              <a:rPr lang="cs-CZ" sz="2800" dirty="0" err="1"/>
              <a:t>quieres</a:t>
            </a:r>
            <a:r>
              <a:rPr lang="cs-CZ" sz="2800" dirty="0"/>
              <a:t> ver?		</a:t>
            </a:r>
            <a:r>
              <a:rPr lang="cs-CZ" sz="2800" dirty="0" smtClean="0"/>
              <a:t>Chceš </a:t>
            </a:r>
            <a:r>
              <a:rPr lang="cs-CZ" sz="2800" dirty="0"/>
              <a:t>ji vidět</a:t>
            </a:r>
            <a:r>
              <a:rPr lang="cs-CZ" sz="2800" dirty="0" smtClean="0"/>
              <a:t>?</a:t>
            </a:r>
          </a:p>
          <a:p>
            <a:endParaRPr lang="cs-CZ" sz="2800" dirty="0"/>
          </a:p>
          <a:p>
            <a:r>
              <a:rPr lang="cs-CZ" sz="2800" b="1" dirty="0"/>
              <a:t>ZA SLOVESEM V INFINITIVU (někdy)  A KLADNÉM </a:t>
            </a:r>
            <a:r>
              <a:rPr lang="cs-CZ" sz="2800" b="1" dirty="0" smtClean="0"/>
              <a:t>ROZKAZU, …</a:t>
            </a:r>
          </a:p>
          <a:p>
            <a:endParaRPr lang="cs-CZ" sz="2800" dirty="0"/>
          </a:p>
          <a:p>
            <a:r>
              <a:rPr lang="cs-CZ" sz="2800" dirty="0"/>
              <a:t>¿</a:t>
            </a:r>
            <a:r>
              <a:rPr lang="cs-CZ" sz="2800" dirty="0" err="1"/>
              <a:t>Quieres</a:t>
            </a:r>
            <a:r>
              <a:rPr lang="cs-CZ" sz="2800" dirty="0"/>
              <a:t> </a:t>
            </a:r>
            <a:r>
              <a:rPr lang="cs-CZ" sz="2800" dirty="0" err="1"/>
              <a:t>ver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dirty="0"/>
              <a:t>?	</a:t>
            </a:r>
            <a:r>
              <a:rPr lang="cs-CZ" sz="2800" dirty="0" smtClean="0"/>
              <a:t>	Chceš </a:t>
            </a:r>
            <a:r>
              <a:rPr lang="cs-CZ" sz="2800" dirty="0"/>
              <a:t>ho vidět? </a:t>
            </a:r>
          </a:p>
          <a:p>
            <a:r>
              <a:rPr lang="cs-CZ" sz="2800" dirty="0"/>
              <a:t>¿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dirty="0" smtClean="0"/>
              <a:t> </a:t>
            </a:r>
            <a:r>
              <a:rPr lang="cs-CZ" sz="2800" dirty="0" err="1"/>
              <a:t>quieres</a:t>
            </a:r>
            <a:r>
              <a:rPr lang="cs-CZ" sz="2800" dirty="0"/>
              <a:t> ver</a:t>
            </a:r>
            <a:r>
              <a:rPr lang="cs-CZ" sz="2800" dirty="0" smtClean="0"/>
              <a:t>?</a:t>
            </a:r>
            <a:r>
              <a:rPr lang="cs-CZ" sz="2800" dirty="0"/>
              <a:t> </a:t>
            </a:r>
            <a:r>
              <a:rPr lang="cs-CZ" sz="2800" dirty="0" smtClean="0"/>
              <a:t>		Chceš </a:t>
            </a:r>
            <a:r>
              <a:rPr lang="cs-CZ" sz="2800" dirty="0"/>
              <a:t>ho vidět? </a:t>
            </a:r>
            <a:endParaRPr lang="cs-CZ" sz="2800" dirty="0" smtClean="0"/>
          </a:p>
          <a:p>
            <a:r>
              <a:rPr lang="cs-CZ" sz="2800" dirty="0" err="1" smtClean="0"/>
              <a:t>Tienes</a:t>
            </a:r>
            <a:r>
              <a:rPr lang="cs-CZ" sz="2800" dirty="0" smtClean="0"/>
              <a:t> </a:t>
            </a:r>
            <a:r>
              <a:rPr lang="cs-CZ" sz="2800" dirty="0" err="1"/>
              <a:t>que</a:t>
            </a:r>
            <a:r>
              <a:rPr lang="cs-CZ" sz="2800" dirty="0"/>
              <a:t> </a:t>
            </a:r>
            <a:r>
              <a:rPr lang="cs-CZ" sz="2800" dirty="0" err="1"/>
              <a:t>decir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dirty="0"/>
              <a:t>.	</a:t>
            </a:r>
            <a:r>
              <a:rPr lang="cs-CZ" sz="2800" dirty="0" smtClean="0"/>
              <a:t>	Musíš </a:t>
            </a:r>
            <a:r>
              <a:rPr lang="cs-CZ" sz="2800" dirty="0"/>
              <a:t>to říct.</a:t>
            </a:r>
          </a:p>
          <a:p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dirty="0"/>
              <a:t> </a:t>
            </a:r>
            <a:r>
              <a:rPr lang="cs-CZ" sz="2800" dirty="0" err="1"/>
              <a:t>tienes</a:t>
            </a:r>
            <a:r>
              <a:rPr lang="cs-CZ" sz="2800" dirty="0"/>
              <a:t> </a:t>
            </a:r>
            <a:r>
              <a:rPr lang="cs-CZ" sz="2800" dirty="0" err="1"/>
              <a:t>que</a:t>
            </a:r>
            <a:r>
              <a:rPr lang="cs-CZ" sz="2800" dirty="0"/>
              <a:t> </a:t>
            </a:r>
            <a:r>
              <a:rPr lang="cs-CZ" sz="2800" dirty="0" err="1"/>
              <a:t>decir</a:t>
            </a:r>
            <a:r>
              <a:rPr lang="cs-CZ" sz="2800" dirty="0"/>
              <a:t>.	</a:t>
            </a:r>
            <a:r>
              <a:rPr lang="cs-CZ" sz="2800" dirty="0" smtClean="0"/>
              <a:t>	Musíš </a:t>
            </a:r>
            <a:r>
              <a:rPr lang="cs-CZ" sz="2800" dirty="0"/>
              <a:t>to říct.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99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80920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b="1" dirty="0"/>
              <a:t>Sejde- </a:t>
            </a:r>
            <a:r>
              <a:rPr lang="cs-CZ" sz="2800" b="1" dirty="0" err="1"/>
              <a:t>li</a:t>
            </a:r>
            <a:r>
              <a:rPr lang="cs-CZ" sz="2800" b="1" dirty="0"/>
              <a:t> se předmět ve 3. a 4. pádě, je nejdříve 3. a pak 4. </a:t>
            </a:r>
            <a:r>
              <a:rPr lang="cs-CZ" sz="2800" b="1" dirty="0" smtClean="0"/>
              <a:t>pád</a:t>
            </a:r>
          </a:p>
          <a:p>
            <a:endParaRPr lang="cs-CZ" b="1" u="sng" dirty="0"/>
          </a:p>
          <a:p>
            <a:endParaRPr lang="cs-CZ" dirty="0"/>
          </a:p>
          <a:p>
            <a:r>
              <a:rPr lang="cs-CZ" sz="2800" b="1" dirty="0"/>
              <a:t>Proč mi to říkáš?	¿</a:t>
            </a:r>
            <a:r>
              <a:rPr lang="cs-CZ" sz="2800" b="1" dirty="0" err="1"/>
              <a:t>Porqué</a:t>
            </a:r>
            <a:r>
              <a:rPr lang="cs-CZ" sz="2800" b="1" dirty="0"/>
              <a:t> </a:t>
            </a:r>
            <a:r>
              <a:rPr lang="cs-CZ" sz="3200" b="1" dirty="0" err="1">
                <a:solidFill>
                  <a:srgbClr val="008000"/>
                </a:solidFill>
              </a:rPr>
              <a:t>me</a:t>
            </a:r>
            <a:r>
              <a:rPr lang="cs-CZ" sz="3200" b="1" dirty="0"/>
              <a:t> </a:t>
            </a:r>
            <a:r>
              <a:rPr lang="cs-CZ" sz="32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3200" b="1" dirty="0"/>
              <a:t> </a:t>
            </a:r>
            <a:r>
              <a:rPr lang="cs-CZ" sz="2800" b="1" dirty="0" err="1"/>
              <a:t>dices</a:t>
            </a:r>
            <a:r>
              <a:rPr lang="cs-CZ" sz="2800" b="1" dirty="0" smtClean="0"/>
              <a:t>?</a:t>
            </a:r>
          </a:p>
          <a:p>
            <a:endParaRPr lang="cs-CZ" sz="2800" dirty="0"/>
          </a:p>
          <a:p>
            <a:r>
              <a:rPr lang="cs-CZ" sz="2800" b="1" dirty="0"/>
              <a:t>Nechci ti to říct.	No </a:t>
            </a:r>
            <a:r>
              <a:rPr lang="cs-CZ" sz="2800" b="1" dirty="0" err="1"/>
              <a:t>quiero</a:t>
            </a:r>
            <a:r>
              <a:rPr lang="cs-CZ" sz="2800" b="1" dirty="0"/>
              <a:t> </a:t>
            </a:r>
            <a:r>
              <a:rPr lang="cs-CZ" sz="2800" b="1" dirty="0" err="1"/>
              <a:t>decír</a:t>
            </a:r>
            <a:r>
              <a:rPr lang="cs-CZ" sz="3200" b="1" dirty="0" err="1">
                <a:solidFill>
                  <a:srgbClr val="008000"/>
                </a:solidFill>
              </a:rPr>
              <a:t>te</a:t>
            </a:r>
            <a:r>
              <a:rPr lang="cs-CZ" sz="32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b="1" dirty="0" smtClean="0"/>
              <a:t>.</a:t>
            </a:r>
          </a:p>
          <a:p>
            <a:endParaRPr lang="cs-CZ" sz="2800" dirty="0"/>
          </a:p>
          <a:p>
            <a:r>
              <a:rPr lang="cs-CZ" sz="2800" b="1" dirty="0"/>
              <a:t>Nechci ti to říct.	No </a:t>
            </a:r>
            <a:r>
              <a:rPr lang="cs-CZ" sz="3200" b="1" dirty="0" err="1">
                <a:solidFill>
                  <a:srgbClr val="008000"/>
                </a:solidFill>
              </a:rPr>
              <a:t>te</a:t>
            </a:r>
            <a:r>
              <a:rPr lang="cs-CZ" sz="3200" b="1" dirty="0"/>
              <a:t> </a:t>
            </a:r>
            <a:r>
              <a:rPr lang="cs-CZ" sz="32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3200" b="1" dirty="0"/>
              <a:t> </a:t>
            </a:r>
            <a:r>
              <a:rPr lang="cs-CZ" sz="2800" b="1" dirty="0" err="1"/>
              <a:t>quiero</a:t>
            </a:r>
            <a:r>
              <a:rPr lang="cs-CZ" sz="2800" b="1" dirty="0"/>
              <a:t> </a:t>
            </a:r>
            <a:r>
              <a:rPr lang="cs-CZ" sz="2800" b="1" dirty="0" err="1"/>
              <a:t>decir</a:t>
            </a:r>
            <a:r>
              <a:rPr lang="cs-CZ" sz="2800" b="1" dirty="0" smtClean="0"/>
              <a:t>.</a:t>
            </a:r>
          </a:p>
          <a:p>
            <a:endParaRPr lang="cs-CZ" sz="2800" dirty="0"/>
          </a:p>
          <a:p>
            <a:r>
              <a:rPr lang="cs-CZ" sz="2800" b="1" dirty="0" smtClean="0"/>
              <a:t>Řekni </a:t>
            </a:r>
            <a:r>
              <a:rPr lang="cs-CZ" sz="2800" b="1" dirty="0"/>
              <a:t>mi to</a:t>
            </a:r>
            <a:r>
              <a:rPr lang="cs-CZ" sz="2800" b="1" dirty="0" smtClean="0"/>
              <a:t>.</a:t>
            </a:r>
            <a:r>
              <a:rPr lang="cs-CZ" sz="2800" b="1" dirty="0"/>
              <a:t> 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Dí</a:t>
            </a:r>
            <a:r>
              <a:rPr lang="cs-CZ" sz="3200" b="1" dirty="0" err="1" smtClean="0">
                <a:solidFill>
                  <a:srgbClr val="008000"/>
                </a:solidFill>
              </a:rPr>
              <a:t>me</a:t>
            </a:r>
            <a:r>
              <a:rPr lang="cs-CZ" sz="32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b="1" dirty="0"/>
              <a:t>.</a:t>
            </a:r>
            <a:endParaRPr lang="cs-CZ" sz="2800" b="1" dirty="0" smtClean="0"/>
          </a:p>
          <a:p>
            <a:endParaRPr lang="cs-CZ" sz="2800" dirty="0"/>
          </a:p>
          <a:p>
            <a:r>
              <a:rPr lang="cs-CZ" sz="2800" b="1" dirty="0" smtClean="0"/>
              <a:t>Neříkej </a:t>
            </a:r>
            <a:r>
              <a:rPr lang="cs-CZ" sz="2800" b="1" dirty="0"/>
              <a:t>mi to</a:t>
            </a:r>
            <a:r>
              <a:rPr lang="cs-CZ" sz="2800" b="1" dirty="0" smtClean="0"/>
              <a:t>.</a:t>
            </a:r>
            <a:r>
              <a:rPr lang="cs-CZ" sz="2800" b="1" dirty="0"/>
              <a:t> </a:t>
            </a:r>
            <a:r>
              <a:rPr lang="cs-CZ" sz="2800" b="1" dirty="0" smtClean="0"/>
              <a:t>		No </a:t>
            </a:r>
            <a:r>
              <a:rPr lang="cs-CZ" sz="3200" b="1" dirty="0" err="1">
                <a:solidFill>
                  <a:srgbClr val="008000"/>
                </a:solidFill>
              </a:rPr>
              <a:t>me</a:t>
            </a:r>
            <a:r>
              <a:rPr lang="cs-CZ" sz="3200" b="1" dirty="0"/>
              <a:t> </a:t>
            </a:r>
            <a:r>
              <a:rPr lang="cs-CZ" sz="3200" b="1" dirty="0" err="1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3200" b="1" dirty="0"/>
              <a:t> </a:t>
            </a:r>
            <a:r>
              <a:rPr lang="cs-CZ" sz="2800" b="1" dirty="0" err="1"/>
              <a:t>digas</a:t>
            </a:r>
            <a:r>
              <a:rPr lang="cs-CZ" sz="2800" b="1" dirty="0"/>
              <a:t>.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55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80920" cy="6408712"/>
          </a:xfrm>
        </p:spPr>
        <p:txBody>
          <a:bodyPr/>
          <a:lstStyle/>
          <a:p>
            <a:pPr marL="0" indent="0">
              <a:buNone/>
            </a:pPr>
            <a:r>
              <a:rPr lang="cs-CZ" sz="4400" b="1" dirty="0" smtClean="0"/>
              <a:t>POZOR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800" b="1" dirty="0"/>
              <a:t>Pokud se sejde 3. a 4. pád a 3. pád je vyjádřen zájmenem ve 3.osobě (LE, LES), </a:t>
            </a:r>
            <a:r>
              <a:rPr lang="cs-CZ" sz="2800" b="1" dirty="0" smtClean="0"/>
              <a:t>tak </a:t>
            </a:r>
            <a:r>
              <a:rPr lang="cs-CZ" sz="2800" b="1" dirty="0"/>
              <a:t>se LE, LES mění na SE</a:t>
            </a:r>
            <a:r>
              <a:rPr lang="cs-CZ" sz="2800" b="1" dirty="0" smtClean="0"/>
              <a:t>.</a:t>
            </a:r>
          </a:p>
          <a:p>
            <a:endParaRPr lang="cs-CZ" sz="2800" b="1" dirty="0" smtClean="0"/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	LE, LES 			SE </a:t>
            </a:r>
            <a:endParaRPr lang="cs-CZ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800" dirty="0"/>
          </a:p>
          <a:p>
            <a:r>
              <a:rPr lang="cs-CZ" sz="2800" b="1" dirty="0"/>
              <a:t>No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SE LO </a:t>
            </a:r>
            <a:r>
              <a:rPr lang="cs-CZ" sz="2800" b="1" dirty="0" err="1"/>
              <a:t>digas</a:t>
            </a:r>
            <a:r>
              <a:rPr lang="cs-CZ" sz="2800" b="1" dirty="0"/>
              <a:t> 	</a:t>
            </a:r>
            <a:r>
              <a:rPr lang="cs-CZ" sz="2800" b="1" dirty="0" smtClean="0"/>
              <a:t>	</a:t>
            </a:r>
            <a:r>
              <a:rPr lang="cs-CZ" sz="2800" b="1" strike="sngStrike" dirty="0" smtClean="0"/>
              <a:t>No </a:t>
            </a:r>
            <a:r>
              <a:rPr lang="cs-CZ" sz="2800" b="1" strike="sngStrike" dirty="0"/>
              <a:t>LE LO </a:t>
            </a:r>
            <a:r>
              <a:rPr lang="cs-CZ" sz="2800" b="1" strike="sngStrike" dirty="0" err="1"/>
              <a:t>digas</a:t>
            </a:r>
            <a:r>
              <a:rPr lang="cs-CZ" sz="2800" b="1" strike="sngStrike" dirty="0"/>
              <a:t>.</a:t>
            </a:r>
            <a:endParaRPr lang="cs-CZ" sz="2800" dirty="0"/>
          </a:p>
          <a:p>
            <a:r>
              <a:rPr lang="cs-CZ" sz="2800" b="1" dirty="0"/>
              <a:t>No </a:t>
            </a:r>
            <a:r>
              <a:rPr lang="cs-CZ" sz="2800" b="1" dirty="0" err="1"/>
              <a:t>quiero</a:t>
            </a:r>
            <a:r>
              <a:rPr lang="cs-CZ" sz="2800" b="1" dirty="0"/>
              <a:t> </a:t>
            </a:r>
            <a:r>
              <a:rPr lang="cs-CZ" sz="2800" b="1" dirty="0" err="1" smtClean="0"/>
              <a:t>decír</a:t>
            </a:r>
            <a:r>
              <a:rPr lang="cs-CZ" sz="3200" b="1" dirty="0" err="1" smtClean="0">
                <a:solidFill>
                  <a:schemeClr val="accent1">
                    <a:lumMod val="75000"/>
                  </a:schemeClr>
                </a:solidFill>
              </a:rPr>
              <a:t>SELO</a:t>
            </a:r>
            <a:r>
              <a:rPr lang="cs-CZ" sz="2800" b="1" dirty="0" smtClean="0"/>
              <a:t>.</a:t>
            </a:r>
            <a:r>
              <a:rPr lang="cs-CZ" sz="2800" b="1" dirty="0"/>
              <a:t>	</a:t>
            </a:r>
            <a:r>
              <a:rPr lang="cs-CZ" sz="2800" b="1" strike="sngStrike" dirty="0"/>
              <a:t>No </a:t>
            </a:r>
            <a:r>
              <a:rPr lang="cs-CZ" sz="2800" b="1" strike="sngStrike" dirty="0" err="1"/>
              <a:t>quiero</a:t>
            </a:r>
            <a:r>
              <a:rPr lang="cs-CZ" sz="2800" b="1" strike="sngStrike" dirty="0"/>
              <a:t> </a:t>
            </a:r>
            <a:r>
              <a:rPr lang="cs-CZ" sz="2800" b="1" strike="sngStrike" dirty="0" err="1"/>
              <a:t>decírleslo</a:t>
            </a:r>
            <a:r>
              <a:rPr lang="cs-CZ" sz="2800" b="1" dirty="0"/>
              <a:t>.</a:t>
            </a:r>
            <a:endParaRPr lang="cs-CZ" sz="2800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635896" y="3501008"/>
            <a:ext cx="16561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200" b="1" dirty="0" err="1" smtClean="0">
                <a:solidFill>
                  <a:schemeClr val="tx1"/>
                </a:solidFill>
              </a:rPr>
              <a:t>Transforma</a:t>
            </a:r>
            <a:r>
              <a:rPr lang="cs-CZ" sz="3200" b="1" dirty="0" smtClean="0">
                <a:solidFill>
                  <a:schemeClr val="tx1"/>
                </a:solidFill>
              </a:rPr>
              <a:t> las </a:t>
            </a:r>
            <a:r>
              <a:rPr lang="cs-CZ" sz="3200" b="1" dirty="0" err="1" smtClean="0">
                <a:solidFill>
                  <a:schemeClr val="tx1"/>
                </a:solidFill>
              </a:rPr>
              <a:t>frases</a:t>
            </a:r>
            <a:r>
              <a:rPr lang="cs-CZ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52928" cy="5400600"/>
          </a:xfrm>
        </p:spPr>
        <p:txBody>
          <a:bodyPr>
            <a:normAutofit/>
          </a:bodyPr>
          <a:lstStyle/>
          <a:p>
            <a:r>
              <a:rPr lang="cs-CZ" sz="2800" dirty="0"/>
              <a:t>Juan / </a:t>
            </a:r>
            <a:r>
              <a:rPr lang="cs-CZ" sz="2800" dirty="0" err="1"/>
              <a:t>traer</a:t>
            </a:r>
            <a:r>
              <a:rPr lang="cs-CZ" sz="2800" dirty="0"/>
              <a:t> / las </a:t>
            </a:r>
            <a:r>
              <a:rPr lang="cs-CZ" sz="2800" dirty="0" err="1"/>
              <a:t>bebidas</a:t>
            </a:r>
            <a:r>
              <a:rPr lang="cs-CZ" sz="2800" dirty="0"/>
              <a:t> / a </a:t>
            </a:r>
            <a:r>
              <a:rPr lang="cs-CZ" sz="2800" dirty="0" err="1" smtClean="0"/>
              <a:t>nosotros</a:t>
            </a:r>
            <a:r>
              <a:rPr lang="cs-CZ" sz="2800" dirty="0" smtClean="0"/>
              <a:t>.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Juan nos las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trae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err="1" smtClean="0"/>
              <a:t>yo</a:t>
            </a:r>
            <a:r>
              <a:rPr lang="cs-CZ" sz="2800" dirty="0" smtClean="0"/>
              <a:t>/</a:t>
            </a:r>
            <a:r>
              <a:rPr lang="cs-CZ" sz="2800" dirty="0" err="1" smtClean="0"/>
              <a:t>enviar</a:t>
            </a:r>
            <a:r>
              <a:rPr lang="cs-CZ" sz="2800" dirty="0" smtClean="0"/>
              <a:t>/la </a:t>
            </a:r>
            <a:r>
              <a:rPr lang="cs-CZ" sz="2800" dirty="0" err="1"/>
              <a:t>carta</a:t>
            </a:r>
            <a:r>
              <a:rPr lang="cs-CZ" sz="2800" dirty="0"/>
              <a:t>/a </a:t>
            </a:r>
            <a:r>
              <a:rPr lang="cs-CZ" sz="2800" dirty="0" smtClean="0"/>
              <a:t>Juan</a:t>
            </a:r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se la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envío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sz="2800" dirty="0" err="1" smtClean="0"/>
              <a:t>usted</a:t>
            </a:r>
            <a:r>
              <a:rPr lang="cs-CZ" sz="2800" dirty="0" smtClean="0"/>
              <a:t>/</a:t>
            </a:r>
            <a:r>
              <a:rPr lang="cs-CZ" sz="2800" dirty="0" err="1" smtClean="0"/>
              <a:t>comprar</a:t>
            </a:r>
            <a:r>
              <a:rPr lang="cs-CZ" sz="2800" dirty="0" smtClean="0"/>
              <a:t>/el </a:t>
            </a:r>
            <a:r>
              <a:rPr lang="cs-CZ" sz="2800" dirty="0" err="1" smtClean="0"/>
              <a:t>coche</a:t>
            </a:r>
            <a:r>
              <a:rPr lang="cs-CZ" sz="2800" dirty="0" smtClean="0"/>
              <a:t>/a </a:t>
            </a:r>
            <a:r>
              <a:rPr lang="cs-CZ" sz="2800" dirty="0"/>
              <a:t>la </a:t>
            </a:r>
            <a:r>
              <a:rPr lang="cs-CZ" sz="2800" dirty="0" err="1" smtClean="0"/>
              <a:t>chica</a:t>
            </a:r>
            <a:r>
              <a:rPr lang="cs-CZ" sz="2800" dirty="0" smtClean="0"/>
              <a:t>.</a:t>
            </a:r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Usted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compra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sz="2800" dirty="0" err="1" smtClean="0"/>
              <a:t>vosotros</a:t>
            </a:r>
            <a:r>
              <a:rPr lang="cs-CZ" sz="2800" dirty="0" smtClean="0"/>
              <a:t>/</a:t>
            </a:r>
            <a:r>
              <a:rPr lang="cs-CZ" sz="2800" dirty="0" err="1" smtClean="0"/>
              <a:t>preparar</a:t>
            </a:r>
            <a:r>
              <a:rPr lang="cs-CZ" sz="2800" dirty="0" smtClean="0"/>
              <a:t>/</a:t>
            </a:r>
            <a:r>
              <a:rPr lang="cs-CZ" sz="2800" dirty="0" err="1" smtClean="0"/>
              <a:t>bebidas</a:t>
            </a:r>
            <a:r>
              <a:rPr lang="cs-CZ" sz="2800" dirty="0" smtClean="0"/>
              <a:t>/a </a:t>
            </a:r>
            <a:r>
              <a:rPr lang="cs-CZ" sz="2800" dirty="0"/>
              <a:t>los </a:t>
            </a:r>
            <a:r>
              <a:rPr lang="cs-CZ" sz="2800" dirty="0" err="1" smtClean="0"/>
              <a:t>invitados</a:t>
            </a:r>
            <a:endParaRPr lang="cs-CZ" sz="2800" dirty="0" smtClean="0"/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Vosotros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se las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preparáis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sz="2800" dirty="0" err="1"/>
              <a:t>Pepe</a:t>
            </a:r>
            <a:r>
              <a:rPr lang="cs-CZ" sz="2800" dirty="0"/>
              <a:t>/no dar/la </a:t>
            </a:r>
            <a:r>
              <a:rPr lang="cs-CZ" sz="2800" dirty="0" smtClean="0"/>
              <a:t>mano/a </a:t>
            </a:r>
            <a:r>
              <a:rPr lang="cs-CZ" sz="2800" dirty="0" err="1"/>
              <a:t>sus</a:t>
            </a:r>
            <a:r>
              <a:rPr lang="cs-CZ" sz="2800" dirty="0"/>
              <a:t> </a:t>
            </a:r>
            <a:r>
              <a:rPr lang="cs-CZ" sz="2800" dirty="0" err="1" smtClean="0"/>
              <a:t>amigas</a:t>
            </a:r>
            <a:r>
              <a:rPr lang="cs-CZ" sz="2800" dirty="0" smtClean="0"/>
              <a:t>.</a:t>
            </a:r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Pepe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no se la da.</a:t>
            </a:r>
          </a:p>
        </p:txBody>
      </p:sp>
    </p:spTree>
    <p:extLst>
      <p:ext uri="{BB962C8B-B14F-4D97-AF65-F5344CB8AC3E}">
        <p14:creationId xmlns:p14="http://schemas.microsoft.com/office/powerpoint/2010/main" val="250446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cs-CZ" sz="2800" dirty="0" err="1" smtClean="0"/>
              <a:t>ustedes</a:t>
            </a:r>
            <a:r>
              <a:rPr lang="cs-CZ" sz="2800" dirty="0" smtClean="0"/>
              <a:t>/</a:t>
            </a:r>
            <a:r>
              <a:rPr lang="cs-CZ" sz="2800" dirty="0" err="1" smtClean="0"/>
              <a:t>decir</a:t>
            </a:r>
            <a:r>
              <a:rPr lang="cs-CZ" sz="2800" dirty="0" smtClean="0"/>
              <a:t>/la </a:t>
            </a:r>
            <a:r>
              <a:rPr lang="cs-CZ" sz="2800" dirty="0" err="1" smtClean="0"/>
              <a:t>verdad</a:t>
            </a:r>
            <a:r>
              <a:rPr lang="cs-CZ" sz="2800" dirty="0" smtClean="0"/>
              <a:t>/a mí </a:t>
            </a:r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Ustedes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dicen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/>
              <a:t>los </a:t>
            </a:r>
            <a:r>
              <a:rPr lang="cs-CZ" sz="2800" dirty="0" err="1" smtClean="0"/>
              <a:t>estudiantes</a:t>
            </a:r>
            <a:r>
              <a:rPr lang="cs-CZ" sz="2800" dirty="0" smtClean="0"/>
              <a:t>/</a:t>
            </a:r>
            <a:r>
              <a:rPr lang="cs-CZ" sz="2800" dirty="0" err="1" smtClean="0"/>
              <a:t>entregar</a:t>
            </a:r>
            <a:r>
              <a:rPr lang="cs-CZ" sz="2800" dirty="0" smtClean="0"/>
              <a:t>/los </a:t>
            </a:r>
            <a:r>
              <a:rPr lang="cs-CZ" sz="2800" dirty="0" err="1" smtClean="0"/>
              <a:t>papeles</a:t>
            </a:r>
            <a:r>
              <a:rPr lang="cs-CZ" sz="2800" dirty="0" smtClean="0"/>
              <a:t>/a la profesora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Los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estudiantes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se los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entregan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/>
              <a:t>el </a:t>
            </a:r>
            <a:r>
              <a:rPr lang="cs-CZ" sz="2800" dirty="0" err="1"/>
              <a:t>camarero</a:t>
            </a:r>
            <a:r>
              <a:rPr lang="cs-CZ" sz="2800" dirty="0"/>
              <a:t>/</a:t>
            </a:r>
            <a:r>
              <a:rPr lang="cs-CZ" sz="2800" dirty="0" err="1"/>
              <a:t>servir</a:t>
            </a:r>
            <a:r>
              <a:rPr lang="cs-CZ" sz="2800" dirty="0"/>
              <a:t>/el </a:t>
            </a:r>
            <a:r>
              <a:rPr lang="cs-CZ" sz="2800" dirty="0" err="1" smtClean="0"/>
              <a:t>helado</a:t>
            </a:r>
            <a:r>
              <a:rPr lang="cs-CZ" sz="2800" dirty="0" smtClean="0"/>
              <a:t>/a </a:t>
            </a:r>
            <a:r>
              <a:rPr lang="cs-CZ" sz="2800" dirty="0"/>
              <a:t>los </a:t>
            </a:r>
            <a:r>
              <a:rPr lang="cs-CZ" sz="2800" dirty="0" err="1" smtClean="0"/>
              <a:t>niños</a:t>
            </a:r>
            <a:endParaRPr lang="cs-CZ" sz="2800" dirty="0" smtClean="0"/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camarero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sirve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err="1" smtClean="0"/>
              <a:t>yo</a:t>
            </a:r>
            <a:r>
              <a:rPr lang="cs-CZ" sz="2800" dirty="0" smtClean="0"/>
              <a:t>/</a:t>
            </a:r>
            <a:r>
              <a:rPr lang="cs-CZ" sz="2800" dirty="0" err="1" smtClean="0"/>
              <a:t>decir</a:t>
            </a:r>
            <a:r>
              <a:rPr lang="cs-CZ" sz="2800" dirty="0" smtClean="0"/>
              <a:t>/las </a:t>
            </a:r>
            <a:r>
              <a:rPr lang="cs-CZ" sz="2800" dirty="0" err="1" smtClean="0"/>
              <a:t>mentiras</a:t>
            </a:r>
            <a:r>
              <a:rPr lang="cs-CZ" sz="2800" dirty="0" smtClean="0"/>
              <a:t>/a </a:t>
            </a:r>
            <a:r>
              <a:rPr lang="cs-CZ" sz="2800" dirty="0" err="1" smtClean="0"/>
              <a:t>vosotros</a:t>
            </a:r>
            <a:endParaRPr lang="cs-CZ" sz="2800" dirty="0" smtClean="0"/>
          </a:p>
          <a:p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os las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digo</a:t>
            </a:r>
            <a:r>
              <a:rPr lang="cs-CZ" sz="2800" dirty="0" smtClean="0"/>
              <a:t>.</a:t>
            </a:r>
            <a:endParaRPr lang="cs-CZ" sz="2800" dirty="0"/>
          </a:p>
          <a:p>
            <a:r>
              <a:rPr lang="cs-CZ" sz="2800" dirty="0" err="1"/>
              <a:t>Susana</a:t>
            </a:r>
            <a:r>
              <a:rPr lang="cs-CZ" sz="2800" dirty="0"/>
              <a:t>/</a:t>
            </a:r>
            <a:r>
              <a:rPr lang="cs-CZ" sz="2800" dirty="0" err="1"/>
              <a:t>traer</a:t>
            </a:r>
            <a:r>
              <a:rPr lang="cs-CZ" sz="2800" dirty="0"/>
              <a:t> </a:t>
            </a:r>
            <a:r>
              <a:rPr lang="cs-CZ" sz="2800" dirty="0" smtClean="0"/>
              <a:t>/el </a:t>
            </a:r>
            <a:r>
              <a:rPr lang="cs-CZ" sz="2800" dirty="0" err="1"/>
              <a:t>informe</a:t>
            </a:r>
            <a:r>
              <a:rPr lang="cs-CZ" sz="2800" dirty="0"/>
              <a:t>/para </a:t>
            </a:r>
            <a:r>
              <a:rPr lang="cs-CZ" sz="2800" dirty="0" smtClean="0"/>
              <a:t>mí</a:t>
            </a:r>
          </a:p>
          <a:p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Susana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trae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5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213</Words>
  <Application>Microsoft Office PowerPoint</Application>
  <PresentationFormat>Předvádění na obrazovce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Arkýř</vt:lpstr>
      <vt:lpstr>Los pronombres del objeto directo</vt:lpstr>
      <vt:lpstr>Popis:</vt:lpstr>
      <vt:lpstr>Osobní zájmena předmětu přímého  (osobní zájmena ve 4. pádě)</vt:lpstr>
      <vt:lpstr>Prezentace aplikace PowerPoint</vt:lpstr>
      <vt:lpstr>Prezentace aplikace PowerPoint</vt:lpstr>
      <vt:lpstr>Prezentace aplikace PowerPoint</vt:lpstr>
      <vt:lpstr>Transforma las frases: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16</cp:revision>
  <dcterms:created xsi:type="dcterms:W3CDTF">2013-10-14T19:56:27Z</dcterms:created>
  <dcterms:modified xsi:type="dcterms:W3CDTF">2014-03-27T07:45:39Z</dcterms:modified>
</cp:coreProperties>
</file>