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68" r:id="rId3"/>
    <p:sldId id="264" r:id="rId4"/>
    <p:sldId id="267" r:id="rId5"/>
    <p:sldId id="277" r:id="rId6"/>
    <p:sldId id="269" r:id="rId7"/>
    <p:sldId id="272" r:id="rId8"/>
    <p:sldId id="276" r:id="rId9"/>
    <p:sldId id="278" r:id="rId10"/>
    <p:sldId id="274" r:id="rId11"/>
    <p:sldId id="27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BD51A-9DD8-4412-A535-64832D899466}" type="datetimeFigureOut">
              <a:rPr lang="cs-CZ" smtClean="0"/>
              <a:t>15. 6. 2016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4D335-F479-48A1-930D-770A9CBAD8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59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4D335-F479-48A1-930D-770A9CBAD88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47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4D335-F479-48A1-930D-770A9CBAD88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14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9A46-B91D-427B-B8CF-E3CCEF44B692}" type="datetime1">
              <a:rPr lang="cs-CZ" smtClean="0"/>
              <a:t>15. 6. 2016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Autorem materiálu a všech jeho částí, není-li uvedeno jinak, je Mgr. Eva Šimonková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53B1-CB72-4BEA-94AA-2E71109D6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3DED-2F8B-4E4F-8654-349E6B4A7282}" type="datetime1">
              <a:rPr lang="cs-CZ" smtClean="0"/>
              <a:t>15. 6. 2016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Autorem materiálu a všech jeho částí, není-li uvedeno jinak, je Mgr. Eva Šimonková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53B1-CB72-4BEA-94AA-2E71109D6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B8B6-7D24-49B3-9189-1379E1877D21}" type="datetime1">
              <a:rPr lang="cs-CZ" smtClean="0"/>
              <a:t>15. 6. 2016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Autorem materiálu a všech jeho částí, není-li uvedeno jinak, je Mgr. Eva Šimonková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53B1-CB72-4BEA-94AA-2E71109D6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8F45-3A94-4DB0-94E4-527571C4CD2F}" type="datetime1">
              <a:rPr lang="cs-CZ" smtClean="0"/>
              <a:t>15. 6. 2016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Autorem materiálu a všech jeho částí, není-li uvedeno jinak, je Mgr. Eva Šimonková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53B1-CB72-4BEA-94AA-2E71109D6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3378-6EBE-4682-962A-622B021675F2}" type="datetime1">
              <a:rPr lang="cs-CZ" smtClean="0"/>
              <a:t>15. 6. 2016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Autorem materiálu a všech jeho částí, není-li uvedeno jinak, je Mgr. Eva Šimonková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53B1-CB72-4BEA-94AA-2E71109D6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BF32-1DCA-471B-97E2-13978D213C81}" type="datetime1">
              <a:rPr lang="cs-CZ" smtClean="0"/>
              <a:t>15. 6. 2016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Autorem materiálu a všech jeho částí, není-li uvedeno jinak, je Mgr. Eva Šimonková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53B1-CB72-4BEA-94AA-2E71109D6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908E-4317-4B89-A40B-D016BD57B808}" type="datetime1">
              <a:rPr lang="cs-CZ" smtClean="0"/>
              <a:t>15. 6. 2016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Autorem materiálu a všech jeho částí, není-li uvedeno jinak, je Mgr. Eva Šimonková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53B1-CB72-4BEA-94AA-2E71109D6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1D25-D9A3-4376-AAC1-1042F9818FDE}" type="datetime1">
              <a:rPr lang="cs-CZ" smtClean="0"/>
              <a:t>15. 6. 2016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Autorem materiálu a všech jeho částí, není-li uvedeno jinak, je Mgr. Eva Šimonková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53B1-CB72-4BEA-94AA-2E71109D6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0078-7B5A-49C3-AEC9-47A50D656BD8}" type="datetime1">
              <a:rPr lang="cs-CZ" smtClean="0"/>
              <a:t>15. 6. 2016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Autorem materiálu a všech jeho částí, není-li uvedeno jinak, je Mgr. Eva Šimonková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53B1-CB72-4BEA-94AA-2E71109D6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A871-6885-40A1-A259-D4F89502E52B}" type="datetime1">
              <a:rPr lang="cs-CZ" smtClean="0"/>
              <a:t>15. 6. 2016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Autorem materiálu a všech jeho částí, není-li uvedeno jinak, je Mgr. Eva Šimonková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53B1-CB72-4BEA-94AA-2E71109D677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F704-46D5-45BB-AA13-BF614F03847F}" type="datetime1">
              <a:rPr lang="cs-CZ" smtClean="0"/>
              <a:t>15. 6. 2016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E53B1-CB72-4BEA-94AA-2E71109D677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Autorem materiálu a všech jeho částí, není-li uvedeno jinak, je Mgr. Eva Šimonková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F0E53B1-CB72-4BEA-94AA-2E71109D6772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cs-CZ"/>
              <a:t>Autorem materiálu a všech jeho částí, není-li uvedeno jinak, je Mgr. Eva Šimonková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9819FDE-B0BB-4F6D-867B-657C2C4DD237}" type="datetime1">
              <a:rPr lang="cs-CZ" smtClean="0"/>
              <a:t>15. 6. 2016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cs/%C5%BEidle-d%C5%99evo-n%C3%A1bytek-kus%C5%AF-n%C3%A1bytku-643246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s://pixabay.com/cs/pero-propiska-d%C3%A1rek-psan%C3%AD-kancel%C3%A1%C5%99-804365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cs/fiat-modely-aut-sb%C4%9Br-hobby-1011114/" TargetMode="External"/><Relationship Id="rId5" Type="http://schemas.openxmlformats.org/officeDocument/2006/relationships/hyperlink" Target="https://pixabay.com/cs/bulldog-dorost-pes-pet-mil%C3%A9-1047518/" TargetMode="External"/><Relationship Id="rId4" Type="http://schemas.openxmlformats.org/officeDocument/2006/relationships/hyperlink" Target="https://pixabay.com/cs/knihy-vzd%C4%9Bl%C3%A1n%C3%AD-%C5%A1kola-literatura-441866/" TargetMode="External"/><Relationship Id="rId9" Type="http://schemas.openxmlformats.org/officeDocument/2006/relationships/hyperlink" Target="https://pixabay.com/cs/sphynx-ko%C4%8Dka-rodokmen-ko%C4%8Dka-ple%C5%A1at%C3%BD-814164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cs/service/faq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cs/%C5%BEena-mlad%C3%BD-sluch%C3%A1tka-slu%C5%BEba-851446/" TargetMode="External"/><Relationship Id="rId4" Type="http://schemas.openxmlformats.org/officeDocument/2006/relationships/hyperlink" Target="https://pixabay.com/cs/knihy-vzd%C4%9Bl%C3%A1n%C3%AD-%C5%A1kola-literatura-441866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9912" y="3284984"/>
            <a:ext cx="7126560" cy="144016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PROBLEMAS DE SALUD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3473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 marL="0" lvl="0" indent="0">
              <a:spcBef>
                <a:spcPts val="1000"/>
              </a:spcBef>
              <a:buClrTx/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1: [Cit. 2016-02-21] Dostupný pod licencí 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  <a:r>
              <a:rPr lang="cs-CZ" sz="1400" u="sng" dirty="0">
                <a:hlinkClick r:id="rId4"/>
              </a:rPr>
              <a:t>˂https://pixabay.com/</a:t>
            </a:r>
            <a:r>
              <a:rPr lang="cs-CZ" sz="1400" u="sng" dirty="0" err="1">
                <a:hlinkClick r:id="rId4"/>
              </a:rPr>
              <a:t>cs</a:t>
            </a:r>
            <a:r>
              <a:rPr lang="cs-CZ" sz="1400" u="sng" dirty="0">
                <a:hlinkClick r:id="rId4"/>
              </a:rPr>
              <a:t>/knihy-vzd%C4%9Bl%C3%A1n%C3%AD-%C5%A1kola-literatura-441866/</a:t>
            </a:r>
            <a:r>
              <a:rPr lang="cs-CZ" sz="1400" u="sng" dirty="0"/>
              <a:t>˃</a:t>
            </a:r>
            <a:endParaRPr lang="cs-CZ" sz="1400" dirty="0"/>
          </a:p>
          <a:p>
            <a:pPr marL="0" lvl="0" indent="0">
              <a:spcBef>
                <a:spcPts val="1000"/>
              </a:spcBef>
              <a:buClrTx/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spcBef>
                <a:spcPts val="1000"/>
              </a:spcBef>
              <a:buClrTx/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2: [Cit. 2016-02-21]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  <a:r>
              <a:rPr lang="cs-CZ" sz="1400" u="sng" dirty="0">
                <a:solidFill>
                  <a:srgbClr val="2F2B20"/>
                </a:solidFill>
                <a:hlinkClick r:id="rId4"/>
              </a:rPr>
              <a:t>˂</a:t>
            </a:r>
            <a:r>
              <a:rPr lang="cs-CZ" sz="1400" u="sng" dirty="0">
                <a:hlinkClick r:id="rId5"/>
              </a:rPr>
              <a:t>https://pixabay.com/</a:t>
            </a:r>
            <a:r>
              <a:rPr lang="cs-CZ" sz="1400" u="sng" dirty="0" err="1">
                <a:hlinkClick r:id="rId5"/>
              </a:rPr>
              <a:t>cs</a:t>
            </a:r>
            <a:r>
              <a:rPr lang="cs-CZ" sz="1400" u="sng" dirty="0">
                <a:hlinkClick r:id="rId5"/>
              </a:rPr>
              <a:t>/bulldog-dorost-pes-pet-mil%C3%A9-1047518/</a:t>
            </a:r>
            <a:r>
              <a:rPr lang="cs-CZ" sz="1400" u="sng" dirty="0">
                <a:solidFill>
                  <a:srgbClr val="2F2B20"/>
                </a:solidFill>
              </a:rPr>
              <a:t>˃</a:t>
            </a:r>
            <a:endParaRPr lang="cs-CZ" sz="1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1000"/>
              </a:spcBef>
              <a:buClrTx/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spcBef>
                <a:spcPts val="1000"/>
              </a:spcBef>
              <a:buClrTx/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3: [Cit. 2016-02-21]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  <a:r>
              <a:rPr lang="cs-CZ" sz="1400" u="sng" dirty="0">
                <a:solidFill>
                  <a:srgbClr val="2F2B20"/>
                </a:solidFill>
                <a:hlinkClick r:id="rId4"/>
              </a:rPr>
              <a:t>˂</a:t>
            </a:r>
            <a:r>
              <a:rPr lang="cs-CZ" sz="1400" u="sng" dirty="0">
                <a:hlinkClick r:id="rId6"/>
              </a:rPr>
              <a:t>https://pixabay.com/</a:t>
            </a:r>
            <a:r>
              <a:rPr lang="cs-CZ" sz="1400" u="sng" dirty="0" err="1">
                <a:hlinkClick r:id="rId6"/>
              </a:rPr>
              <a:t>cs</a:t>
            </a:r>
            <a:r>
              <a:rPr lang="cs-CZ" sz="1400" u="sng" dirty="0">
                <a:hlinkClick r:id="rId6"/>
              </a:rPr>
              <a:t>/fiat-modely-aut-sb%C4%9Br-hobby-1011114/</a:t>
            </a:r>
            <a:r>
              <a:rPr lang="cs-CZ" sz="1400" u="sng" dirty="0">
                <a:solidFill>
                  <a:srgbClr val="2F2B20"/>
                </a:solidFill>
              </a:rPr>
              <a:t>˃</a:t>
            </a:r>
            <a:endParaRPr lang="cs-CZ" sz="1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1000"/>
              </a:spcBef>
              <a:buClrTx/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spcBef>
                <a:spcPts val="1000"/>
              </a:spcBef>
              <a:buClrTx/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4: [Cit. 2016-02-21]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  <a:r>
              <a:rPr lang="cs-CZ" sz="1400" u="sng" dirty="0">
                <a:solidFill>
                  <a:srgbClr val="2F2B20"/>
                </a:solidFill>
                <a:hlinkClick r:id="rId4"/>
              </a:rPr>
              <a:t>˂</a:t>
            </a:r>
            <a:r>
              <a:rPr lang="cs-CZ" sz="1400" u="sng" dirty="0">
                <a:hlinkClick r:id="rId7"/>
              </a:rPr>
              <a:t>https://pixabay.com/</a:t>
            </a:r>
            <a:r>
              <a:rPr lang="cs-CZ" sz="1400" u="sng" dirty="0" err="1">
                <a:hlinkClick r:id="rId7"/>
              </a:rPr>
              <a:t>cs</a:t>
            </a:r>
            <a:r>
              <a:rPr lang="cs-CZ" sz="1400" u="sng" dirty="0">
                <a:hlinkClick r:id="rId7"/>
              </a:rPr>
              <a:t>/pero-propiska-d%C3%A1rek-psan%C3%AD-kancel%C3%A1%C5%99-804365/</a:t>
            </a:r>
            <a:r>
              <a:rPr lang="cs-CZ" sz="1400" u="sng" dirty="0">
                <a:solidFill>
                  <a:srgbClr val="2F2B20"/>
                </a:solidFill>
              </a:rPr>
              <a:t>˃</a:t>
            </a:r>
            <a:endParaRPr lang="cs-CZ" sz="1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1000"/>
              </a:spcBef>
              <a:buClrTx/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spcBef>
                <a:spcPts val="1000"/>
              </a:spcBef>
              <a:buClrTx/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5: [Cit. 2016-02-21]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  <a:r>
              <a:rPr lang="cs-CZ" sz="1400" u="sng" dirty="0">
                <a:solidFill>
                  <a:srgbClr val="2F2B20"/>
                </a:solidFill>
                <a:hlinkClick r:id="rId4"/>
              </a:rPr>
              <a:t>˂</a:t>
            </a:r>
            <a:r>
              <a:rPr lang="cs-CZ" sz="1400" u="sng" dirty="0">
                <a:hlinkClick r:id="rId8"/>
              </a:rPr>
              <a:t>https://pixabay.com/</a:t>
            </a:r>
            <a:r>
              <a:rPr lang="cs-CZ" sz="1400" u="sng" dirty="0" err="1">
                <a:hlinkClick r:id="rId8"/>
              </a:rPr>
              <a:t>cs</a:t>
            </a:r>
            <a:r>
              <a:rPr lang="cs-CZ" sz="1400" u="sng" dirty="0">
                <a:hlinkClick r:id="rId8"/>
              </a:rPr>
              <a:t>/%C5%BEidle-d%C5%99evo-n%C3%A1bytek-kus%C5%AF-n%C3%A1bytku-643246/</a:t>
            </a:r>
            <a:r>
              <a:rPr lang="cs-CZ" sz="1400" u="sng" dirty="0">
                <a:solidFill>
                  <a:srgbClr val="2F2B20"/>
                </a:solidFill>
              </a:rPr>
              <a:t>˃</a:t>
            </a:r>
            <a:endParaRPr lang="cs-CZ" sz="1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1000"/>
              </a:spcBef>
              <a:buClrTx/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spcBef>
                <a:spcPts val="1000"/>
              </a:spcBef>
              <a:buClrTx/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6: [Cit. 2016-02-21]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  <a:r>
              <a:rPr lang="cs-CZ" sz="1400" u="sng" dirty="0">
                <a:solidFill>
                  <a:srgbClr val="2F2B20"/>
                </a:solidFill>
                <a:hlinkClick r:id="rId4"/>
              </a:rPr>
              <a:t>˂</a:t>
            </a:r>
            <a:r>
              <a:rPr lang="cs-CZ" sz="1400" u="sng" dirty="0">
                <a:hlinkClick r:id="rId9"/>
              </a:rPr>
              <a:t>https://pixabay.com/</a:t>
            </a:r>
            <a:r>
              <a:rPr lang="cs-CZ" sz="1400" u="sng" dirty="0" err="1">
                <a:hlinkClick r:id="rId9"/>
              </a:rPr>
              <a:t>cs</a:t>
            </a:r>
            <a:r>
              <a:rPr lang="cs-CZ" sz="1400" u="sng" dirty="0">
                <a:hlinkClick r:id="rId9"/>
              </a:rPr>
              <a:t>/sphynx-ko%C4%8Dka-rodokmen-ko%C4%8Dka-ple%C5%A1at%C3%BD-814164/</a:t>
            </a:r>
            <a:r>
              <a:rPr lang="cs-CZ" sz="1400" u="sng" dirty="0">
                <a:solidFill>
                  <a:srgbClr val="2F2B20"/>
                </a:solidFill>
              </a:rPr>
              <a:t>˃</a:t>
            </a:r>
            <a:endParaRPr lang="cs-CZ" sz="1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1000"/>
              </a:spcBef>
              <a:buClrTx/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lvl="0" indent="0">
              <a:spcBef>
                <a:spcPts val="1000"/>
              </a:spcBef>
              <a:buClrTx/>
              <a:buNone/>
            </a:pPr>
            <a:endParaRPr lang="cs-CZ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1000"/>
              </a:spcBef>
              <a:buClrTx/>
              <a:buNone/>
            </a:pPr>
            <a:endParaRPr lang="cs-CZ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1000"/>
              </a:spcBef>
              <a:buClrTx/>
              <a:buNone/>
            </a:pPr>
            <a:endParaRPr lang="cs-CZ" sz="1600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1000"/>
              </a:spcBef>
              <a:buClrTx/>
              <a:buNone/>
            </a:pPr>
            <a:endParaRPr lang="cs-CZ" dirty="0">
              <a:solidFill>
                <a:srgbClr val="2F2B20"/>
              </a:solidFill>
            </a:endParaRPr>
          </a:p>
          <a:p>
            <a:pPr marL="0" lvl="0" indent="0">
              <a:spcBef>
                <a:spcPts val="1000"/>
              </a:spcBef>
              <a:buClrTx/>
              <a:buNone/>
            </a:pPr>
            <a:endParaRPr lang="cs-CZ" dirty="0">
              <a:solidFill>
                <a:srgbClr val="2F2B20"/>
              </a:solidFill>
            </a:endParaRPr>
          </a:p>
          <a:p>
            <a:pPr marL="0" lvl="0" indent="0">
              <a:spcBef>
                <a:spcPts val="1000"/>
              </a:spcBef>
              <a:buClrTx/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marL="0" indent="0">
              <a:spcBef>
                <a:spcPts val="1000"/>
              </a:spcBef>
              <a:buClrTx/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7: [Cit. 2016-02-21]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  <a:r>
              <a:rPr lang="cs-CZ" sz="1400" u="sng" dirty="0">
                <a:solidFill>
                  <a:srgbClr val="2F2B20"/>
                </a:solidFill>
                <a:hlinkClick r:id="rId4"/>
              </a:rPr>
              <a:t>˂</a:t>
            </a:r>
            <a:r>
              <a:rPr lang="cs-CZ" sz="1400" u="sng" dirty="0">
                <a:solidFill>
                  <a:srgbClr val="FF6600"/>
                </a:solidFill>
              </a:rPr>
              <a:t>https://pixabay.com/</a:t>
            </a:r>
            <a:r>
              <a:rPr lang="cs-CZ" sz="1400" u="sng" dirty="0" err="1">
                <a:solidFill>
                  <a:srgbClr val="FF6600"/>
                </a:solidFill>
              </a:rPr>
              <a:t>cs</a:t>
            </a:r>
            <a:r>
              <a:rPr lang="cs-CZ" sz="1400" u="sng" dirty="0">
                <a:solidFill>
                  <a:srgbClr val="FF6600"/>
                </a:solidFill>
              </a:rPr>
              <a:t>/p%C4%9Bkn%C3%BD-jablka-zelen%C3%A1-j%C3%ADst-zdrav%C4%9B-214170/˃</a:t>
            </a:r>
          </a:p>
          <a:p>
            <a:pPr marL="0" lvl="0" indent="0">
              <a:spcBef>
                <a:spcPts val="1000"/>
              </a:spcBef>
              <a:buClrTx/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spcBef>
                <a:spcPts val="1000"/>
              </a:spcBef>
              <a:buClrTx/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8: [Cit. 2016-02-21] Dostupný pod licencí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600" u="sng" dirty="0" err="1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600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 WWW: </a:t>
            </a:r>
            <a:r>
              <a:rPr lang="cs-CZ" sz="1400" u="sng" dirty="0">
                <a:solidFill>
                  <a:srgbClr val="2F2B20"/>
                </a:solidFill>
                <a:hlinkClick r:id="rId4"/>
              </a:rPr>
              <a:t>˂</a:t>
            </a:r>
            <a:r>
              <a:rPr lang="cs-CZ" sz="1400" u="sng" dirty="0">
                <a:hlinkClick r:id="rId5"/>
              </a:rPr>
              <a:t>https://pixabay.com/</a:t>
            </a:r>
            <a:r>
              <a:rPr lang="cs-CZ" sz="1400" u="sng" dirty="0" err="1">
                <a:hlinkClick r:id="rId5"/>
              </a:rPr>
              <a:t>cs</a:t>
            </a:r>
            <a:r>
              <a:rPr lang="cs-CZ" sz="1400" u="sng" dirty="0">
                <a:hlinkClick r:id="rId5"/>
              </a:rPr>
              <a:t>/%C5%BEena-mlad%C3%BD-sluch%C3%A1tka-slu%C5%BEba-851446/</a:t>
            </a:r>
            <a:r>
              <a:rPr lang="cs-CZ" sz="1400" u="sng" dirty="0">
                <a:solidFill>
                  <a:srgbClr val="2F2B20"/>
                </a:solidFill>
              </a:rPr>
              <a:t>˃</a:t>
            </a:r>
            <a:endParaRPr lang="cs-CZ" sz="1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1000"/>
              </a:spcBef>
              <a:buClrTx/>
              <a:buNone/>
            </a:pPr>
            <a:r>
              <a:rPr lang="cs-CZ" sz="16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57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925427"/>
              </p:ext>
            </p:extLst>
          </p:nvPr>
        </p:nvGraphicFramePr>
        <p:xfrm>
          <a:off x="395536" y="836712"/>
          <a:ext cx="8208912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Problemas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cs-CZ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salud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Klíčová slova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Fiebre</a:t>
                      </a: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roto, </a:t>
                      </a:r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accidente</a:t>
                      </a: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tos</a:t>
                      </a: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Předmět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Španělský jazyk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Mgr. Eva Šimonková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Jazyk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Španělský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jazyk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Prezentace a procvičení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Potřebné pomůcky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PC, interaktivní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tabule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Cílová</a:t>
                      </a:r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skupina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Studenti střední školy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Druh interaktivity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Prezentace a procvičení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71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/>
          </a:bodyPr>
          <a:lstStyle/>
          <a:p>
            <a:endParaRPr lang="cs-CZ" sz="2800" dirty="0"/>
          </a:p>
          <a:p>
            <a:r>
              <a:rPr lang="cs-CZ" sz="2800" dirty="0"/>
              <a:t>Na následující straně se studenti seznámí se základní slovní zásobou.</a:t>
            </a:r>
          </a:p>
          <a:p>
            <a:r>
              <a:rPr lang="cs-CZ" sz="2800" dirty="0"/>
              <a:t>Po vysvětlení problematiky a uvedení příkladů následuje procvičení.</a:t>
            </a:r>
          </a:p>
          <a:p>
            <a:r>
              <a:rPr lang="cs-CZ" sz="2800" dirty="0"/>
              <a:t>Studenti se vyjádří. Následuje kliknutí a poté se objeví správné řešení.</a:t>
            </a:r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5" name="Zástupný symbol pro zápatí 1"/>
          <p:cNvSpPr txBox="1">
            <a:spLocks/>
          </p:cNvSpPr>
          <p:nvPr/>
        </p:nvSpPr>
        <p:spPr>
          <a:xfrm>
            <a:off x="1259632" y="5661248"/>
            <a:ext cx="6552728" cy="869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03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cs-CZ" sz="2400" dirty="0"/>
          </a:p>
          <a:p>
            <a:pPr marL="114300" indent="0">
              <a:buNone/>
            </a:pPr>
            <a:r>
              <a:rPr lang="cs-CZ" sz="2400" b="1" dirty="0"/>
              <a:t>PROBLEMAS DE SALUD</a:t>
            </a:r>
          </a:p>
          <a:p>
            <a:pPr marL="114300" indent="0">
              <a:buNone/>
            </a:pPr>
            <a:endParaRPr lang="cs-CZ" sz="2400" dirty="0"/>
          </a:p>
          <a:p>
            <a:pPr marL="114300" indent="0">
              <a:buNone/>
            </a:pPr>
            <a:r>
              <a:rPr lang="cs-CZ" sz="2400" dirty="0" err="1"/>
              <a:t>Tengo</a:t>
            </a:r>
            <a:r>
              <a:rPr lang="cs-CZ" sz="2400" dirty="0"/>
              <a:t> </a:t>
            </a:r>
            <a:r>
              <a:rPr lang="cs-CZ" sz="2400" dirty="0" err="1"/>
              <a:t>que</a:t>
            </a:r>
            <a:r>
              <a:rPr lang="cs-CZ" sz="2400" dirty="0"/>
              <a:t> </a:t>
            </a:r>
            <a:r>
              <a:rPr lang="cs-CZ" sz="2400" dirty="0" err="1"/>
              <a:t>guardar</a:t>
            </a:r>
            <a:r>
              <a:rPr lang="cs-CZ" sz="2400" dirty="0"/>
              <a:t> </a:t>
            </a:r>
            <a:r>
              <a:rPr lang="cs-CZ" sz="2400" dirty="0" err="1"/>
              <a:t>cama</a:t>
            </a:r>
            <a:r>
              <a:rPr lang="cs-CZ" sz="2400" dirty="0"/>
              <a:t>			Musím ležet v posteli</a:t>
            </a:r>
          </a:p>
          <a:p>
            <a:pPr marL="114300" indent="0">
              <a:buNone/>
            </a:pPr>
            <a:r>
              <a:rPr lang="cs-CZ" sz="2400" dirty="0" err="1"/>
              <a:t>Me</a:t>
            </a:r>
            <a:r>
              <a:rPr lang="cs-CZ" sz="2400" dirty="0"/>
              <a:t> duele la </a:t>
            </a:r>
            <a:r>
              <a:rPr lang="cs-CZ" sz="2400" dirty="0" err="1"/>
              <a:t>cabeza</a:t>
            </a:r>
            <a:r>
              <a:rPr lang="cs-CZ" sz="2400" dirty="0"/>
              <a:t>, </a:t>
            </a:r>
            <a:r>
              <a:rPr lang="cs-CZ" sz="2400" dirty="0" err="1"/>
              <a:t>estómago</a:t>
            </a:r>
            <a:r>
              <a:rPr lang="cs-CZ" sz="2400" dirty="0"/>
              <a:t>…	Bolí mě hlava, žaludek</a:t>
            </a:r>
          </a:p>
          <a:p>
            <a:pPr marL="114300" indent="0">
              <a:buNone/>
            </a:pPr>
            <a:r>
              <a:rPr lang="cs-CZ" sz="2400" dirty="0" err="1"/>
              <a:t>Estoy</a:t>
            </a:r>
            <a:r>
              <a:rPr lang="cs-CZ" sz="2400" dirty="0"/>
              <a:t> en </a:t>
            </a:r>
            <a:r>
              <a:rPr lang="cs-CZ" sz="2400" dirty="0" err="1"/>
              <a:t>urgencias</a:t>
            </a:r>
            <a:r>
              <a:rPr lang="cs-CZ" sz="2400" dirty="0"/>
              <a:t>				Jsem na pohotovosti</a:t>
            </a:r>
          </a:p>
          <a:p>
            <a:pPr marL="114300" indent="0">
              <a:buNone/>
            </a:pPr>
            <a:r>
              <a:rPr lang="cs-CZ" sz="2400" dirty="0" err="1"/>
              <a:t>Me</a:t>
            </a:r>
            <a:r>
              <a:rPr lang="cs-CZ" sz="2400" dirty="0"/>
              <a:t> </a:t>
            </a:r>
            <a:r>
              <a:rPr lang="cs-CZ" sz="2400" dirty="0" err="1"/>
              <a:t>atiende</a:t>
            </a:r>
            <a:r>
              <a:rPr lang="cs-CZ" sz="2400" dirty="0"/>
              <a:t> el </a:t>
            </a:r>
            <a:r>
              <a:rPr lang="cs-CZ" sz="2400" dirty="0" err="1"/>
              <a:t>médico</a:t>
            </a:r>
            <a:r>
              <a:rPr lang="cs-CZ" sz="2400" dirty="0"/>
              <a:t>			Ošetřuje mě lékař</a:t>
            </a:r>
          </a:p>
          <a:p>
            <a:pPr marL="114300" indent="0">
              <a:buNone/>
            </a:pPr>
            <a:r>
              <a:rPr lang="cs-CZ" sz="2400" dirty="0" err="1"/>
              <a:t>Me</a:t>
            </a:r>
            <a:r>
              <a:rPr lang="cs-CZ" sz="2400" dirty="0"/>
              <a:t> hacen </a:t>
            </a:r>
            <a:r>
              <a:rPr lang="cs-CZ" sz="2400" dirty="0" err="1"/>
              <a:t>un</a:t>
            </a:r>
            <a:r>
              <a:rPr lang="cs-CZ" sz="2400" dirty="0"/>
              <a:t> </a:t>
            </a:r>
            <a:r>
              <a:rPr lang="cs-CZ" sz="2400" dirty="0" err="1"/>
              <a:t>análisis</a:t>
            </a:r>
            <a:r>
              <a:rPr lang="cs-CZ" sz="2400" dirty="0"/>
              <a:t> de </a:t>
            </a:r>
            <a:r>
              <a:rPr lang="cs-CZ" sz="2400" dirty="0" err="1"/>
              <a:t>sangre</a:t>
            </a:r>
            <a:r>
              <a:rPr lang="cs-CZ" sz="2400" dirty="0"/>
              <a:t>		Dělají mi krevní testy</a:t>
            </a:r>
          </a:p>
          <a:p>
            <a:pPr marL="114300" indent="0">
              <a:buNone/>
            </a:pPr>
            <a:r>
              <a:rPr lang="cs-CZ" sz="2400" dirty="0"/>
              <a:t>He </a:t>
            </a:r>
            <a:r>
              <a:rPr lang="cs-CZ" sz="2400" dirty="0" err="1"/>
              <a:t>tenido</a:t>
            </a:r>
            <a:r>
              <a:rPr lang="cs-CZ" sz="2400" dirty="0"/>
              <a:t> </a:t>
            </a:r>
            <a:r>
              <a:rPr lang="cs-CZ" sz="2400" dirty="0" err="1"/>
              <a:t>un</a:t>
            </a:r>
            <a:r>
              <a:rPr lang="cs-CZ" sz="2400" dirty="0"/>
              <a:t> </a:t>
            </a:r>
            <a:r>
              <a:rPr lang="cs-CZ" sz="2400" dirty="0" err="1"/>
              <a:t>accidente</a:t>
            </a:r>
            <a:r>
              <a:rPr lang="cs-CZ" sz="2400" dirty="0"/>
              <a:t>			Měl jsem nehodu</a:t>
            </a:r>
          </a:p>
          <a:p>
            <a:pPr marL="114300" indent="0">
              <a:buNone/>
            </a:pPr>
            <a:r>
              <a:rPr lang="cs-CZ" sz="2400" dirty="0" err="1"/>
              <a:t>Tengo</a:t>
            </a:r>
            <a:r>
              <a:rPr lang="cs-CZ" sz="2400" dirty="0"/>
              <a:t> </a:t>
            </a:r>
            <a:r>
              <a:rPr lang="cs-CZ" sz="2400" dirty="0" err="1"/>
              <a:t>alergía</a:t>
            </a:r>
            <a:r>
              <a:rPr lang="cs-CZ" sz="2400" dirty="0"/>
              <a:t> al polen, </a:t>
            </a:r>
            <a:r>
              <a:rPr lang="cs-CZ" sz="2400" dirty="0" err="1"/>
              <a:t>polvo</a:t>
            </a:r>
            <a:r>
              <a:rPr lang="cs-CZ" sz="2400" dirty="0"/>
              <a:t>		Mám alergii na pyl, prach</a:t>
            </a:r>
          </a:p>
          <a:p>
            <a:pPr marL="114300" indent="0">
              <a:buNone/>
            </a:pPr>
            <a:r>
              <a:rPr lang="cs-CZ" sz="2400" dirty="0" err="1"/>
              <a:t>Me</a:t>
            </a:r>
            <a:r>
              <a:rPr lang="cs-CZ" sz="2400" dirty="0"/>
              <a:t> he roto la </a:t>
            </a:r>
            <a:r>
              <a:rPr lang="cs-CZ" sz="2400" dirty="0" err="1"/>
              <a:t>pierna</a:t>
            </a:r>
            <a:r>
              <a:rPr lang="cs-CZ" sz="2400" dirty="0"/>
              <a:t>			Zlomil jsem si nohu</a:t>
            </a:r>
          </a:p>
          <a:p>
            <a:pPr marL="114300" indent="0">
              <a:buNone/>
            </a:pPr>
            <a:r>
              <a:rPr lang="cs-CZ" sz="2400" dirty="0" err="1"/>
              <a:t>Tengo</a:t>
            </a:r>
            <a:r>
              <a:rPr lang="cs-CZ" sz="2400" dirty="0"/>
              <a:t> </a:t>
            </a:r>
            <a:r>
              <a:rPr lang="cs-CZ" sz="2400" dirty="0" err="1"/>
              <a:t>fiebre</a:t>
            </a:r>
            <a:r>
              <a:rPr lang="cs-CZ" sz="2400" dirty="0"/>
              <a:t>					Mám horečku</a:t>
            </a:r>
          </a:p>
          <a:p>
            <a:pPr marL="114300" indent="0">
              <a:buNone/>
            </a:pPr>
            <a:r>
              <a:rPr lang="cs-CZ" sz="2400" dirty="0" err="1"/>
              <a:t>Toso</a:t>
            </a:r>
            <a:r>
              <a:rPr lang="cs-CZ" sz="2400" dirty="0"/>
              <a:t> </a:t>
            </a:r>
            <a:r>
              <a:rPr lang="cs-CZ" sz="2400" dirty="0" err="1"/>
              <a:t>mucho</a:t>
            </a:r>
            <a:r>
              <a:rPr lang="cs-CZ" sz="2400" dirty="0"/>
              <a:t>					Hodně kašlu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752" y="6049181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164174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087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cs-CZ" sz="2400" dirty="0"/>
          </a:p>
          <a:p>
            <a:pPr marL="114300" indent="0">
              <a:buNone/>
            </a:pPr>
            <a:endParaRPr lang="cs-CZ" sz="2400" dirty="0"/>
          </a:p>
          <a:p>
            <a:pPr marL="114300" indent="0">
              <a:buNone/>
            </a:pPr>
            <a:r>
              <a:rPr lang="cs-CZ" sz="2400" dirty="0" err="1"/>
              <a:t>Tengo</a:t>
            </a:r>
            <a:r>
              <a:rPr lang="cs-CZ" sz="2400" dirty="0"/>
              <a:t> </a:t>
            </a:r>
            <a:r>
              <a:rPr lang="cs-CZ" sz="2400" dirty="0" err="1"/>
              <a:t>que</a:t>
            </a:r>
            <a:r>
              <a:rPr lang="cs-CZ" sz="2400" dirty="0"/>
              <a:t> </a:t>
            </a:r>
            <a:r>
              <a:rPr lang="cs-CZ" sz="2400" dirty="0" err="1"/>
              <a:t>pedir</a:t>
            </a:r>
            <a:r>
              <a:rPr lang="cs-CZ" sz="2400" dirty="0"/>
              <a:t> hora			Musím se objednat</a:t>
            </a:r>
          </a:p>
          <a:p>
            <a:pPr marL="114300" indent="0">
              <a:buNone/>
            </a:pPr>
            <a:r>
              <a:rPr lang="cs-CZ" sz="2400" dirty="0" err="1"/>
              <a:t>Me</a:t>
            </a:r>
            <a:r>
              <a:rPr lang="cs-CZ" sz="2400" dirty="0"/>
              <a:t> </a:t>
            </a:r>
            <a:r>
              <a:rPr lang="cs-CZ" sz="2400" dirty="0" err="1"/>
              <a:t>tomo</a:t>
            </a:r>
            <a:r>
              <a:rPr lang="cs-CZ" sz="2400" dirty="0"/>
              <a:t> la temperatura			Měřím si teplotu</a:t>
            </a:r>
          </a:p>
          <a:p>
            <a:pPr marL="114300" indent="0">
              <a:buNone/>
            </a:pPr>
            <a:r>
              <a:rPr lang="cs-CZ" sz="2400" dirty="0" err="1"/>
              <a:t>Me</a:t>
            </a:r>
            <a:r>
              <a:rPr lang="cs-CZ" sz="2400" dirty="0"/>
              <a:t> </a:t>
            </a:r>
            <a:r>
              <a:rPr lang="cs-CZ" sz="2400" dirty="0" err="1"/>
              <a:t>tomo</a:t>
            </a:r>
            <a:r>
              <a:rPr lang="cs-CZ" sz="2400" dirty="0"/>
              <a:t> la </a:t>
            </a:r>
            <a:r>
              <a:rPr lang="cs-CZ" sz="2400" dirty="0" err="1"/>
              <a:t>tensión</a:t>
            </a:r>
            <a:r>
              <a:rPr lang="cs-CZ" sz="2400" dirty="0"/>
              <a:t>				Měřím si tlak</a:t>
            </a:r>
          </a:p>
          <a:p>
            <a:pPr marL="114300" indent="0">
              <a:buNone/>
            </a:pPr>
            <a:r>
              <a:rPr lang="cs-CZ" sz="2400" dirty="0" err="1"/>
              <a:t>Estoy</a:t>
            </a:r>
            <a:r>
              <a:rPr lang="cs-CZ" sz="2400" dirty="0"/>
              <a:t> en la </a:t>
            </a:r>
            <a:r>
              <a:rPr lang="cs-CZ" sz="2400" dirty="0" err="1"/>
              <a:t>consulta</a:t>
            </a:r>
            <a:r>
              <a:rPr lang="cs-CZ" sz="2400" dirty="0"/>
              <a:t> </a:t>
            </a:r>
            <a:r>
              <a:rPr lang="cs-CZ" sz="2400" dirty="0" err="1"/>
              <a:t>del</a:t>
            </a:r>
            <a:r>
              <a:rPr lang="cs-CZ" sz="2400" dirty="0"/>
              <a:t> </a:t>
            </a:r>
            <a:r>
              <a:rPr lang="cs-CZ" sz="2400" dirty="0" err="1"/>
              <a:t>médico</a:t>
            </a:r>
            <a:r>
              <a:rPr lang="cs-CZ" sz="2400" dirty="0"/>
              <a:t>		Jsem v ordinaci</a:t>
            </a:r>
          </a:p>
          <a:p>
            <a:pPr marL="114300" indent="0">
              <a:buNone/>
            </a:pPr>
            <a:r>
              <a:rPr lang="cs-CZ" sz="2400" dirty="0"/>
              <a:t>El </a:t>
            </a:r>
            <a:r>
              <a:rPr lang="cs-CZ" sz="2400" dirty="0" err="1"/>
              <a:t>médico</a:t>
            </a:r>
            <a:r>
              <a:rPr lang="cs-CZ" sz="2400" dirty="0"/>
              <a:t> </a:t>
            </a:r>
            <a:r>
              <a:rPr lang="cs-CZ" sz="2400" dirty="0" err="1"/>
              <a:t>me</a:t>
            </a:r>
            <a:r>
              <a:rPr lang="cs-CZ" sz="2400" dirty="0"/>
              <a:t> </a:t>
            </a:r>
            <a:r>
              <a:rPr lang="cs-CZ" sz="2400" dirty="0" err="1"/>
              <a:t>examina</a:t>
            </a:r>
            <a:r>
              <a:rPr lang="cs-CZ" sz="2400" dirty="0"/>
              <a:t>			Lékař mě vyšetřuje</a:t>
            </a:r>
          </a:p>
          <a:p>
            <a:pPr marL="114300" indent="0">
              <a:buNone/>
            </a:pPr>
            <a:r>
              <a:rPr lang="cs-CZ" sz="2400" dirty="0" err="1"/>
              <a:t>Espero</a:t>
            </a:r>
            <a:r>
              <a:rPr lang="cs-CZ" sz="2400" dirty="0"/>
              <a:t> en la </a:t>
            </a:r>
            <a:r>
              <a:rPr lang="cs-CZ" sz="2400" dirty="0" err="1"/>
              <a:t>sala</a:t>
            </a:r>
            <a:r>
              <a:rPr lang="cs-CZ" sz="2400" dirty="0"/>
              <a:t> de </a:t>
            </a:r>
            <a:r>
              <a:rPr lang="cs-CZ" sz="2400" dirty="0" err="1"/>
              <a:t>espera</a:t>
            </a:r>
            <a:r>
              <a:rPr lang="cs-CZ" sz="2400" dirty="0"/>
              <a:t>		Čekám v čekárně</a:t>
            </a:r>
          </a:p>
          <a:p>
            <a:pPr marL="114300" indent="0">
              <a:buNone/>
            </a:pPr>
            <a:r>
              <a:rPr lang="cs-CZ" sz="2400" dirty="0" err="1"/>
              <a:t>Tomo</a:t>
            </a:r>
            <a:r>
              <a:rPr lang="cs-CZ" sz="2400" dirty="0"/>
              <a:t> </a:t>
            </a:r>
            <a:r>
              <a:rPr lang="cs-CZ" sz="2400" dirty="0" err="1"/>
              <a:t>muchos</a:t>
            </a:r>
            <a:r>
              <a:rPr lang="cs-CZ" sz="2400" dirty="0"/>
              <a:t> </a:t>
            </a:r>
            <a:r>
              <a:rPr lang="cs-CZ" sz="2400" dirty="0" err="1"/>
              <a:t>medicamentos</a:t>
            </a:r>
            <a:r>
              <a:rPr lang="cs-CZ" sz="2400" dirty="0"/>
              <a:t>		Beru hodně léků</a:t>
            </a:r>
          </a:p>
          <a:p>
            <a:pPr marL="114300" indent="0">
              <a:buNone/>
            </a:pPr>
            <a:r>
              <a:rPr lang="cs-CZ" sz="2400" dirty="0" err="1"/>
              <a:t>Tengo</a:t>
            </a:r>
            <a:r>
              <a:rPr lang="cs-CZ" sz="2400" dirty="0"/>
              <a:t> el </a:t>
            </a:r>
            <a:r>
              <a:rPr lang="cs-CZ" sz="2400" dirty="0" err="1"/>
              <a:t>brazo</a:t>
            </a:r>
            <a:r>
              <a:rPr lang="cs-CZ" sz="2400" dirty="0"/>
              <a:t> </a:t>
            </a:r>
            <a:r>
              <a:rPr lang="cs-CZ" sz="2400" dirty="0" err="1"/>
              <a:t>escayolado</a:t>
            </a:r>
            <a:r>
              <a:rPr lang="cs-CZ" sz="2400" dirty="0"/>
              <a:t>		Mám ruku v sádře</a:t>
            </a:r>
          </a:p>
          <a:p>
            <a:pPr marL="114300" indent="0">
              <a:buNone/>
            </a:pPr>
            <a:r>
              <a:rPr lang="cs-CZ" sz="2400" dirty="0" err="1"/>
              <a:t>Me</a:t>
            </a:r>
            <a:r>
              <a:rPr lang="cs-CZ" sz="2400" dirty="0"/>
              <a:t> </a:t>
            </a:r>
            <a:r>
              <a:rPr lang="cs-CZ" sz="2400" dirty="0" err="1"/>
              <a:t>ingresaron</a:t>
            </a:r>
            <a:r>
              <a:rPr lang="cs-CZ" sz="2400" dirty="0"/>
              <a:t> en el </a:t>
            </a:r>
            <a:r>
              <a:rPr lang="cs-CZ" sz="2400" dirty="0" err="1"/>
              <a:t>hospital</a:t>
            </a:r>
            <a:r>
              <a:rPr lang="cs-CZ" sz="2400" dirty="0"/>
              <a:t>		Hospitalizovali mě</a:t>
            </a:r>
          </a:p>
          <a:p>
            <a:pPr marL="114300" indent="0">
              <a:buNone/>
            </a:pPr>
            <a:r>
              <a:rPr lang="cs-CZ" sz="2400" dirty="0"/>
              <a:t>El </a:t>
            </a:r>
            <a:r>
              <a:rPr lang="cs-CZ" sz="2400" dirty="0" err="1"/>
              <a:t>médico</a:t>
            </a:r>
            <a:r>
              <a:rPr lang="cs-CZ" sz="2400" dirty="0"/>
              <a:t> </a:t>
            </a:r>
            <a:r>
              <a:rPr lang="cs-CZ" sz="2400" dirty="0" err="1"/>
              <a:t>me</a:t>
            </a:r>
            <a:r>
              <a:rPr lang="cs-CZ" sz="2400" dirty="0"/>
              <a:t> </a:t>
            </a:r>
            <a:r>
              <a:rPr lang="cs-CZ" sz="2400" dirty="0" err="1"/>
              <a:t>dió</a:t>
            </a:r>
            <a:r>
              <a:rPr lang="cs-CZ" sz="2400" dirty="0"/>
              <a:t> una </a:t>
            </a:r>
            <a:r>
              <a:rPr lang="cs-CZ" sz="2400" dirty="0" err="1"/>
              <a:t>receta</a:t>
            </a:r>
            <a:r>
              <a:rPr lang="cs-CZ" sz="2400" dirty="0"/>
              <a:t>		Lékař mi dal recept</a:t>
            </a:r>
          </a:p>
          <a:p>
            <a:pPr marL="114300" indent="0">
              <a:buNone/>
            </a:pP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53752" y="6049181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282996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36" y="3508510"/>
            <a:ext cx="3235538" cy="21570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88" y="2880320"/>
            <a:ext cx="1997968" cy="29969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81" y="1289224"/>
            <a:ext cx="3541892" cy="19923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23" y="805978"/>
            <a:ext cx="1801689" cy="270253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576064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cs-CZ" sz="2400" b="1" dirty="0"/>
              <a:t>¿</a:t>
            </a:r>
            <a:r>
              <a:rPr lang="cs-CZ" sz="2400" b="1" dirty="0" err="1"/>
              <a:t>Cuál</a:t>
            </a:r>
            <a:r>
              <a:rPr lang="cs-CZ" sz="2400" b="1" dirty="0"/>
              <a:t> es tu </a:t>
            </a:r>
            <a:r>
              <a:rPr lang="cs-CZ" sz="2400" b="1" dirty="0" err="1"/>
              <a:t>problema</a:t>
            </a:r>
            <a:r>
              <a:rPr lang="cs-CZ" sz="2400" b="1" dirty="0"/>
              <a:t>?  </a:t>
            </a:r>
          </a:p>
          <a:p>
            <a:pPr marL="114300" indent="0">
              <a:buNone/>
            </a:pPr>
            <a:endParaRPr lang="cs-CZ" sz="2400" b="1" dirty="0"/>
          </a:p>
          <a:p>
            <a:pPr marL="114300" indent="0">
              <a:buNone/>
            </a:pPr>
            <a:endParaRPr lang="cs-CZ" sz="2400" dirty="0"/>
          </a:p>
          <a:p>
            <a:pPr marL="114300" lvl="0" indent="0">
              <a:buClr>
                <a:srgbClr val="A9A57C"/>
              </a:buClr>
              <a:buNone/>
            </a:pPr>
            <a:endParaRPr lang="cs-CZ" sz="2400" dirty="0">
              <a:solidFill>
                <a:srgbClr val="2F2B20"/>
              </a:solidFill>
            </a:endParaRPr>
          </a:p>
          <a:p>
            <a:pPr algn="ctr"/>
            <a:endParaRPr lang="cs-CZ" sz="1200" i="1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3648" y="601506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2664296" cy="199822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75656" y="2143632"/>
            <a:ext cx="213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ESTOY EN URGENCIAS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086272" y="69726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ME DUELE LA CABEZA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143198" y="3332786"/>
            <a:ext cx="3925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ME ATIENDE EL MÉDICO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2" y="4065979"/>
            <a:ext cx="3172474" cy="192000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89830" y="3386693"/>
            <a:ext cx="268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TENGO FIEBRE / ME TOMO LA TEMPERATURA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5292786"/>
            <a:ext cx="231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ME HE ROTO LA PIERNA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609225" y="5199578"/>
            <a:ext cx="2853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TOMO MEDICAMENTOS</a:t>
            </a:r>
          </a:p>
        </p:txBody>
      </p:sp>
    </p:spTree>
    <p:extLst>
      <p:ext uri="{BB962C8B-B14F-4D97-AF65-F5344CB8AC3E}">
        <p14:creationId xmlns:p14="http://schemas.microsoft.com/office/powerpoint/2010/main" val="14375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55" y="240665"/>
            <a:ext cx="2939062" cy="194406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47766" y="6027003"/>
            <a:ext cx="9096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52546" cy="2238698"/>
          </a:xfrm>
        </p:spPr>
      </p:pic>
      <p:sp>
        <p:nvSpPr>
          <p:cNvPr id="17" name="TextovéPole 16"/>
          <p:cNvSpPr txBox="1"/>
          <p:nvPr/>
        </p:nvSpPr>
        <p:spPr>
          <a:xfrm>
            <a:off x="1259632" y="2606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TOSO MUCHO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322266" y="1719474"/>
            <a:ext cx="3010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TENGO EL BRAZO ESCAYOLADO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4" y="3310232"/>
            <a:ext cx="2712879" cy="180858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8339" y="5501539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HE TENIDO UN ACCIDENTE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19" y="298677"/>
            <a:ext cx="2926080" cy="195072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617796" y="1239573"/>
            <a:ext cx="359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ME HACEN UN ANÁLISIS DE SANGRE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60" y="2481945"/>
            <a:ext cx="2926080" cy="193852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20" y="4122046"/>
            <a:ext cx="2556578" cy="170438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346017" y="2458603"/>
            <a:ext cx="3016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TENGO QUE GUARDAR CAMA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466229" y="4559955"/>
            <a:ext cx="3016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ME INGRESARON EN EL HOSPITAL</a:t>
            </a:r>
          </a:p>
        </p:txBody>
      </p:sp>
    </p:spTree>
    <p:extLst>
      <p:ext uri="{BB962C8B-B14F-4D97-AF65-F5344CB8AC3E}">
        <p14:creationId xmlns:p14="http://schemas.microsoft.com/office/powerpoint/2010/main" val="5852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8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4" y="583761"/>
            <a:ext cx="2952329" cy="196821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66" y="216221"/>
            <a:ext cx="2736304" cy="20522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4" y="2996903"/>
            <a:ext cx="3343504" cy="221855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02" y="3900573"/>
            <a:ext cx="2810388" cy="187359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76637" y="174341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TENGO ALERGÍA AL POLEN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11955" y="165803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ESPERO EN LA SALA DE ESPERA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0248" y="5281807"/>
            <a:ext cx="403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EL MÉDICO ME EXAMINA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219655" y="283226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ME TOMAN LA TENSIÓN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7766" y="6027003"/>
            <a:ext cx="9096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562" y="2412613"/>
            <a:ext cx="2032235" cy="304835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612790" y="187069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TENGO QUE PEDIR HORA</a:t>
            </a:r>
          </a:p>
        </p:txBody>
      </p:sp>
    </p:spTree>
    <p:extLst>
      <p:ext uri="{BB962C8B-B14F-4D97-AF65-F5344CB8AC3E}">
        <p14:creationId xmlns:p14="http://schemas.microsoft.com/office/powerpoint/2010/main" val="7493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912" y="188640"/>
            <a:ext cx="8978583" cy="5838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2400" b="1" dirty="0"/>
              <a:t>¿Y </a:t>
            </a:r>
            <a:r>
              <a:rPr lang="cs-CZ" sz="2400" b="1" dirty="0" err="1"/>
              <a:t>qué</a:t>
            </a:r>
            <a:r>
              <a:rPr lang="cs-CZ" sz="2400" b="1" dirty="0"/>
              <a:t> </a:t>
            </a:r>
            <a:r>
              <a:rPr lang="cs-CZ" sz="2400" b="1" dirty="0" err="1"/>
              <a:t>tal</a:t>
            </a:r>
            <a:r>
              <a:rPr lang="cs-CZ" sz="2400" b="1" dirty="0"/>
              <a:t> </a:t>
            </a:r>
            <a:r>
              <a:rPr lang="cs-CZ" sz="2400" b="1" dirty="0" err="1"/>
              <a:t>tú</a:t>
            </a:r>
            <a:r>
              <a:rPr lang="cs-CZ" sz="2400" b="1" dirty="0"/>
              <a:t>?</a:t>
            </a:r>
          </a:p>
          <a:p>
            <a:pPr marL="114300" indent="0">
              <a:buNone/>
            </a:pPr>
            <a:endParaRPr lang="cs-CZ" sz="2400" dirty="0"/>
          </a:p>
          <a:p>
            <a:pPr marL="114300" indent="0">
              <a:buNone/>
            </a:pPr>
            <a:r>
              <a:rPr lang="cs-CZ" sz="2400" dirty="0"/>
              <a:t>¿Has </a:t>
            </a:r>
            <a:r>
              <a:rPr lang="cs-CZ" sz="2400" dirty="0" err="1"/>
              <a:t>estado</a:t>
            </a:r>
            <a:r>
              <a:rPr lang="cs-CZ" sz="2400" dirty="0"/>
              <a:t> </a:t>
            </a:r>
            <a:r>
              <a:rPr lang="cs-CZ" sz="2400" dirty="0" err="1"/>
              <a:t>muy</a:t>
            </a:r>
            <a:r>
              <a:rPr lang="cs-CZ" sz="2400" dirty="0"/>
              <a:t> </a:t>
            </a:r>
            <a:r>
              <a:rPr lang="cs-CZ" sz="2400" dirty="0" err="1"/>
              <a:t>enfermo</a:t>
            </a:r>
            <a:r>
              <a:rPr lang="cs-CZ" sz="2400" dirty="0"/>
              <a:t> de </a:t>
            </a:r>
            <a:r>
              <a:rPr lang="cs-CZ" sz="2400" dirty="0" err="1"/>
              <a:t>niňo</a:t>
            </a:r>
            <a:r>
              <a:rPr lang="cs-CZ" sz="2400" dirty="0"/>
              <a:t>?</a:t>
            </a:r>
          </a:p>
          <a:p>
            <a:pPr marL="114300" indent="0">
              <a:buNone/>
            </a:pPr>
            <a:r>
              <a:rPr lang="cs-CZ" sz="2400" dirty="0"/>
              <a:t>¿Y </a:t>
            </a:r>
            <a:r>
              <a:rPr lang="cs-CZ" sz="2400" dirty="0" err="1"/>
              <a:t>ahora</a:t>
            </a:r>
            <a:r>
              <a:rPr lang="cs-CZ" sz="2400" dirty="0"/>
              <a:t> </a:t>
            </a:r>
            <a:r>
              <a:rPr lang="cs-CZ" sz="2400" dirty="0" err="1"/>
              <a:t>tienes</a:t>
            </a:r>
            <a:r>
              <a:rPr lang="cs-CZ" sz="2400" dirty="0"/>
              <a:t> </a:t>
            </a:r>
            <a:r>
              <a:rPr lang="cs-CZ" sz="2400" dirty="0" err="1"/>
              <a:t>algunos</a:t>
            </a:r>
            <a:r>
              <a:rPr lang="cs-CZ" sz="2400" dirty="0"/>
              <a:t> </a:t>
            </a:r>
            <a:r>
              <a:rPr lang="cs-CZ" sz="2400" dirty="0" err="1"/>
              <a:t>problemas</a:t>
            </a:r>
            <a:r>
              <a:rPr lang="cs-CZ" sz="2400" dirty="0"/>
              <a:t> de </a:t>
            </a:r>
            <a:r>
              <a:rPr lang="cs-CZ" sz="2400" dirty="0" err="1"/>
              <a:t>salud</a:t>
            </a:r>
            <a:r>
              <a:rPr lang="cs-CZ" sz="2400" dirty="0"/>
              <a:t>?</a:t>
            </a:r>
          </a:p>
          <a:p>
            <a:pPr marL="114300" indent="0">
              <a:buNone/>
            </a:pPr>
            <a:r>
              <a:rPr lang="cs-CZ" sz="2400" dirty="0"/>
              <a:t>¿</a:t>
            </a:r>
            <a:r>
              <a:rPr lang="cs-CZ" sz="2400" dirty="0" err="1"/>
              <a:t>Tienes</a:t>
            </a:r>
            <a:r>
              <a:rPr lang="cs-CZ" sz="2400" dirty="0"/>
              <a:t> </a:t>
            </a:r>
            <a:r>
              <a:rPr lang="cs-CZ" sz="2400" dirty="0" err="1"/>
              <a:t>alergía</a:t>
            </a:r>
            <a:r>
              <a:rPr lang="cs-CZ" sz="2400" dirty="0"/>
              <a:t> a </a:t>
            </a:r>
            <a:r>
              <a:rPr lang="cs-CZ" sz="2400" dirty="0" err="1"/>
              <a:t>algo</a:t>
            </a:r>
            <a:r>
              <a:rPr lang="cs-CZ" sz="2400" dirty="0"/>
              <a:t>?</a:t>
            </a:r>
          </a:p>
          <a:p>
            <a:pPr marL="114300" indent="0">
              <a:buNone/>
            </a:pPr>
            <a:r>
              <a:rPr lang="cs-CZ" sz="2400" dirty="0"/>
              <a:t>¿Te has roto el </a:t>
            </a:r>
            <a:r>
              <a:rPr lang="cs-CZ" sz="2400" dirty="0" err="1"/>
              <a:t>brazo</a:t>
            </a:r>
            <a:r>
              <a:rPr lang="cs-CZ" sz="2400" dirty="0"/>
              <a:t> o la </a:t>
            </a:r>
            <a:r>
              <a:rPr lang="cs-CZ" sz="2400" dirty="0" err="1"/>
              <a:t>pierna</a:t>
            </a:r>
            <a:r>
              <a:rPr lang="cs-CZ" sz="2400" dirty="0"/>
              <a:t> </a:t>
            </a:r>
            <a:r>
              <a:rPr lang="cs-CZ" sz="2400" dirty="0" err="1"/>
              <a:t>alguna</a:t>
            </a:r>
            <a:r>
              <a:rPr lang="cs-CZ" sz="2400" dirty="0"/>
              <a:t> vez?</a:t>
            </a:r>
          </a:p>
          <a:p>
            <a:pPr marL="114300" indent="0">
              <a:buNone/>
            </a:pPr>
            <a:r>
              <a:rPr lang="cs-CZ" sz="2400" dirty="0"/>
              <a:t>¿Te </a:t>
            </a:r>
            <a:r>
              <a:rPr lang="cs-CZ" sz="2400" dirty="0" err="1"/>
              <a:t>gustaría</a:t>
            </a:r>
            <a:r>
              <a:rPr lang="cs-CZ" sz="2400" dirty="0"/>
              <a:t> ser </a:t>
            </a:r>
            <a:r>
              <a:rPr lang="cs-CZ" sz="2400" dirty="0" err="1"/>
              <a:t>médico</a:t>
            </a:r>
            <a:r>
              <a:rPr lang="cs-CZ" sz="2400" dirty="0"/>
              <a:t>?</a:t>
            </a:r>
          </a:p>
          <a:p>
            <a:pPr marL="114300" indent="0">
              <a:buNone/>
            </a:pPr>
            <a:r>
              <a:rPr lang="cs-CZ" sz="2400" dirty="0"/>
              <a:t>¿</a:t>
            </a:r>
            <a:r>
              <a:rPr lang="cs-CZ" sz="2400" dirty="0" err="1"/>
              <a:t>Estás</a:t>
            </a:r>
            <a:r>
              <a:rPr lang="cs-CZ" sz="2400" dirty="0"/>
              <a:t> </a:t>
            </a:r>
            <a:r>
              <a:rPr lang="cs-CZ" sz="2400" dirty="0" err="1"/>
              <a:t>contento</a:t>
            </a:r>
            <a:r>
              <a:rPr lang="cs-CZ" sz="2400" dirty="0"/>
              <a:t> con el </a:t>
            </a:r>
            <a:r>
              <a:rPr lang="cs-CZ" sz="2400"/>
              <a:t>nivel</a:t>
            </a:r>
            <a:r>
              <a:rPr lang="cs-CZ" sz="2400" dirty="0"/>
              <a:t> de </a:t>
            </a:r>
            <a:r>
              <a:rPr lang="cs-CZ" sz="2400" dirty="0" err="1"/>
              <a:t>atención</a:t>
            </a:r>
            <a:r>
              <a:rPr lang="cs-CZ" sz="2400" dirty="0"/>
              <a:t> </a:t>
            </a:r>
            <a:r>
              <a:rPr lang="cs-CZ" sz="2400" dirty="0" err="1"/>
              <a:t>médica</a:t>
            </a:r>
            <a:r>
              <a:rPr lang="cs-CZ" sz="2400" dirty="0"/>
              <a:t> en </a:t>
            </a:r>
            <a:r>
              <a:rPr lang="cs-CZ" sz="2400" dirty="0" err="1"/>
              <a:t>nuestro</a:t>
            </a:r>
            <a:r>
              <a:rPr lang="cs-CZ" sz="2400" dirty="0"/>
              <a:t> </a:t>
            </a:r>
          </a:p>
          <a:p>
            <a:pPr marL="114300" indent="0">
              <a:buNone/>
            </a:pPr>
            <a:r>
              <a:rPr lang="cs-CZ" sz="2400" dirty="0"/>
              <a:t>  </a:t>
            </a:r>
            <a:r>
              <a:rPr lang="cs-CZ" sz="2400" dirty="0" err="1"/>
              <a:t>país</a:t>
            </a:r>
            <a:r>
              <a:rPr lang="cs-CZ" sz="2400" dirty="0"/>
              <a:t>?</a:t>
            </a:r>
          </a:p>
          <a:p>
            <a:pPr marL="114300" indent="0">
              <a:buNone/>
            </a:pPr>
            <a:r>
              <a:rPr lang="cs-CZ" sz="2400" dirty="0"/>
              <a:t>¿Te han </a:t>
            </a:r>
            <a:r>
              <a:rPr lang="cs-CZ" sz="2400" dirty="0" err="1"/>
              <a:t>operado</a:t>
            </a:r>
            <a:r>
              <a:rPr lang="cs-CZ" sz="2400" dirty="0"/>
              <a:t> </a:t>
            </a:r>
            <a:r>
              <a:rPr lang="cs-CZ" sz="2400" dirty="0" err="1"/>
              <a:t>alguna</a:t>
            </a:r>
            <a:r>
              <a:rPr lang="cs-CZ" sz="2400" dirty="0"/>
              <a:t> vez?</a:t>
            </a:r>
          </a:p>
          <a:p>
            <a:pPr marL="114300" indent="0">
              <a:buNone/>
            </a:pPr>
            <a:r>
              <a:rPr lang="cs-CZ" sz="2400" dirty="0"/>
              <a:t>¿</a:t>
            </a:r>
            <a:r>
              <a:rPr lang="cs-CZ" sz="2400" dirty="0" err="1"/>
              <a:t>Vives</a:t>
            </a:r>
            <a:r>
              <a:rPr lang="cs-CZ" sz="2400" dirty="0"/>
              <a:t> </a:t>
            </a:r>
            <a:r>
              <a:rPr lang="cs-CZ" sz="2400" dirty="0" err="1"/>
              <a:t>sano</a:t>
            </a:r>
            <a:r>
              <a:rPr lang="cs-CZ" sz="2400" dirty="0"/>
              <a:t>?</a:t>
            </a:r>
          </a:p>
          <a:p>
            <a:pPr marL="114300" indent="0">
              <a:buNone/>
            </a:pPr>
            <a:r>
              <a:rPr lang="cs-CZ" sz="2400" dirty="0"/>
              <a:t>¿</a:t>
            </a:r>
            <a:r>
              <a:rPr lang="cs-CZ" sz="2400" dirty="0" err="1"/>
              <a:t>Qué</a:t>
            </a:r>
            <a:r>
              <a:rPr lang="cs-CZ" sz="2400" dirty="0"/>
              <a:t> </a:t>
            </a:r>
            <a:r>
              <a:rPr lang="cs-CZ" sz="2400" dirty="0" err="1"/>
              <a:t>significa</a:t>
            </a:r>
            <a:r>
              <a:rPr lang="cs-CZ" sz="2400" dirty="0"/>
              <a:t> </a:t>
            </a:r>
            <a:r>
              <a:rPr lang="cs-CZ" sz="2400" dirty="0" err="1"/>
              <a:t>vivir</a:t>
            </a:r>
            <a:r>
              <a:rPr lang="cs-CZ" sz="2400" dirty="0"/>
              <a:t> </a:t>
            </a:r>
            <a:r>
              <a:rPr lang="cs-CZ" sz="2400" dirty="0" err="1"/>
              <a:t>sano</a:t>
            </a:r>
            <a:r>
              <a:rPr lang="cs-CZ" sz="2400" dirty="0"/>
              <a:t>? </a:t>
            </a:r>
            <a:r>
              <a:rPr lang="cs-CZ" sz="2400" dirty="0" err="1"/>
              <a:t>Según</a:t>
            </a:r>
            <a:r>
              <a:rPr lang="cs-CZ" sz="2400" dirty="0"/>
              <a:t> tu </a:t>
            </a:r>
            <a:r>
              <a:rPr lang="cs-CZ" sz="2400" dirty="0" err="1"/>
              <a:t>opinión</a:t>
            </a:r>
            <a:r>
              <a:rPr lang="cs-CZ" sz="2400" dirty="0"/>
              <a:t>.</a:t>
            </a:r>
          </a:p>
          <a:p>
            <a:pPr marL="114300" indent="0">
              <a:buNone/>
            </a:pP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766" y="6027003"/>
            <a:ext cx="9096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Eva Šimonková</a:t>
            </a:r>
            <a:b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Dostupné z Metodického portálu www.rvp.cz, ISSN: 1802–4785. </a:t>
            </a:r>
            <a:b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i="1" dirty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</a:p>
        </p:txBody>
      </p:sp>
    </p:spTree>
    <p:extLst>
      <p:ext uri="{BB962C8B-B14F-4D97-AF65-F5344CB8AC3E}">
        <p14:creationId xmlns:p14="http://schemas.microsoft.com/office/powerpoint/2010/main" val="3183676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738</TotalTime>
  <Words>664</Words>
  <Application>Microsoft Office PowerPoint</Application>
  <PresentationFormat>Předvádění na obrazovce (4:3)</PresentationFormat>
  <Paragraphs>110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Sousedství</vt:lpstr>
      <vt:lpstr>Prezentace aplikace PowerPoint</vt:lpstr>
      <vt:lpstr>Prezentace aplikace PowerPoint</vt:lpstr>
      <vt:lpstr>Popis: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PRÉTERITO INDEFINIDO</dc:title>
  <dc:creator>Eva Šimonková</dc:creator>
  <cp:lastModifiedBy>Eva Šimonková</cp:lastModifiedBy>
  <cp:revision>80</cp:revision>
  <dcterms:created xsi:type="dcterms:W3CDTF">2013-10-29T13:55:40Z</dcterms:created>
  <dcterms:modified xsi:type="dcterms:W3CDTF">2016-06-15T05:31:03Z</dcterms:modified>
</cp:coreProperties>
</file>