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59" r:id="rId5"/>
    <p:sldId id="262" r:id="rId6"/>
    <p:sldId id="260" r:id="rId7"/>
    <p:sldId id="257" r:id="rId8"/>
    <p:sldId id="258" r:id="rId9"/>
    <p:sldId id="265" r:id="rId10"/>
    <p:sldId id="261" r:id="rId11"/>
    <p:sldId id="263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AD48-A92B-46E8-BA5C-33E74884C007}" type="datetimeFigureOut">
              <a:rPr lang="cs-CZ" smtClean="0"/>
              <a:t>14. 8. 2016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CDE4-6F96-42C2-91AE-688A31E68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22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AD48-A92B-46E8-BA5C-33E74884C007}" type="datetimeFigureOut">
              <a:rPr lang="cs-CZ" smtClean="0"/>
              <a:t>14. 8. 2016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CDE4-6F96-42C2-91AE-688A31E68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9966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AD48-A92B-46E8-BA5C-33E74884C007}" type="datetimeFigureOut">
              <a:rPr lang="cs-CZ" smtClean="0"/>
              <a:t>14. 8. 2016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CDE4-6F96-42C2-91AE-688A31E68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802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AD48-A92B-46E8-BA5C-33E74884C007}" type="datetimeFigureOut">
              <a:rPr lang="cs-CZ" smtClean="0"/>
              <a:t>14. 8. 2016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CDE4-6F96-42C2-91AE-688A31E68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8141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AD48-A92B-46E8-BA5C-33E74884C007}" type="datetimeFigureOut">
              <a:rPr lang="cs-CZ" smtClean="0"/>
              <a:t>14. 8. 2016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CDE4-6F96-42C2-91AE-688A31E68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77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AD48-A92B-46E8-BA5C-33E74884C007}" type="datetimeFigureOut">
              <a:rPr lang="cs-CZ" smtClean="0"/>
              <a:t>14. 8. 2016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CDE4-6F96-42C2-91AE-688A31E68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2971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AD48-A92B-46E8-BA5C-33E74884C007}" type="datetimeFigureOut">
              <a:rPr lang="cs-CZ" smtClean="0"/>
              <a:t>14. 8. 2016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CDE4-6F96-42C2-91AE-688A31E68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9407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AD48-A92B-46E8-BA5C-33E74884C007}" type="datetimeFigureOut">
              <a:rPr lang="cs-CZ" smtClean="0"/>
              <a:t>14. 8. 2016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CDE4-6F96-42C2-91AE-688A31E68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5072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AD48-A92B-46E8-BA5C-33E74884C007}" type="datetimeFigureOut">
              <a:rPr lang="cs-CZ" smtClean="0"/>
              <a:t>14. 8. 2016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CDE4-6F96-42C2-91AE-688A31E68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476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AD48-A92B-46E8-BA5C-33E74884C007}" type="datetimeFigureOut">
              <a:rPr lang="cs-CZ" smtClean="0"/>
              <a:t>14. 8. 2016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CDE4-6F96-42C2-91AE-688A31E68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0141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AD48-A92B-46E8-BA5C-33E74884C007}" type="datetimeFigureOut">
              <a:rPr lang="cs-CZ" smtClean="0"/>
              <a:t>14. 8. 2016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CDE4-6F96-42C2-91AE-688A31E68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6607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CAD48-A92B-46E8-BA5C-33E74884C007}" type="datetimeFigureOut">
              <a:rPr lang="cs-CZ" smtClean="0"/>
              <a:t>14. 8. 2016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ECDE4-6F96-42C2-91AE-688A31E68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9844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cs/plastov%C3%A9-lahve-recyklace-um%C4%9Bl%C3%A1-hmota-621359/" TargetMode="External"/><Relationship Id="rId3" Type="http://schemas.openxmlformats.org/officeDocument/2006/relationships/hyperlink" Target="http://pixabay.com/cs/service/faq/" TargetMode="External"/><Relationship Id="rId7" Type="http://schemas.openxmlformats.org/officeDocument/2006/relationships/hyperlink" Target="https://pixabay.com/cs/sklo-l%C3%A1hev-kompozice-ateli%C3%A9r-623803/" TargetMode="External"/><Relationship Id="rId2" Type="http://schemas.openxmlformats.org/officeDocument/2006/relationships/hyperlink" Target="http://pixabay.com/go/?t=/service/terms/#download_term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cs/ko%C5%A1-%C3%BA%C4%8Dast%C3%AD-na-ko%C5%A1-na-odpadky-odpad-285791/" TargetMode="External"/><Relationship Id="rId5" Type="http://schemas.openxmlformats.org/officeDocument/2006/relationships/hyperlink" Target="https://pixabay.com/cs/ko%C5%A1-%C3%BA%C4%8Dast%C3%AD-na-ko%C5%A1-na-odpadky-odpad-285790/" TargetMode="External"/><Relationship Id="rId4" Type="http://schemas.openxmlformats.org/officeDocument/2006/relationships/hyperlink" Target="https://pixabay.com/cs/ko%C5%A1-%C3%BA%C4%8Dast%C3%AD-na-ko%C5%A1-na-odpadky-odpad-285786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ixabay.com/cs/service/faq/" TargetMode="External"/><Relationship Id="rId2" Type="http://schemas.openxmlformats.org/officeDocument/2006/relationships/hyperlink" Target="http://pixabay.com/go/?t=/service/terms/#download_term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cs/ko%C5%A1-%C3%BA%C4%8Dast%C3%AD-na-ko%C5%A1-na-odpadky-odpad-285790/" TargetMode="External"/><Relationship Id="rId4" Type="http://schemas.openxmlformats.org/officeDocument/2006/relationships/hyperlink" Target="https://pixabay.com/cs/ko%C5%A1-%C3%BA%C4%8Dast%C3%AD-na-ko%C5%A1-na-odpadky-odpad-285786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ixabay.com/cs/service/faq/" TargetMode="External"/><Relationship Id="rId7" Type="http://schemas.openxmlformats.org/officeDocument/2006/relationships/hyperlink" Target="https://pixabay.com/cs/tov%C3%A1rna-kou%C5%99-emise-cesta-613319/" TargetMode="External"/><Relationship Id="rId2" Type="http://schemas.openxmlformats.org/officeDocument/2006/relationships/hyperlink" Target="http://pixabay.com/go/?t=/service/terms/#download_term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cs/v%C3%BDbuchu-ropn%C3%A9-plo%C5%A1iny-po%C5%BE%C3%A1r-618704/" TargetMode="External"/><Relationship Id="rId5" Type="http://schemas.openxmlformats.org/officeDocument/2006/relationships/hyperlink" Target="https://pixabay.com/cs/ko%C5%A1-%C3%BA%C4%8Dast%C3%AD-na-ko%C5%A1-na-odpadky-odpad-285786/" TargetMode="External"/><Relationship Id="rId4" Type="http://schemas.openxmlformats.org/officeDocument/2006/relationships/hyperlink" Target="https://pixabay.com/cs/ko%C5%A1-%C3%BA%C4%8Dast%C3%AD-na-ko%C5%A1-na-odpadky-odpad-285791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ixabay.com/cs/service/faq/" TargetMode="External"/><Relationship Id="rId2" Type="http://schemas.openxmlformats.org/officeDocument/2006/relationships/hyperlink" Target="http://pixabay.com/go/?t=/service/terms/#download_term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cs/mrtv%C3%A9-stromy-such%C3%BD-opu%C5%A1t%C4%9Bn%C3%BD-mrtv%C3%AD-947331/" TargetMode="External"/><Relationship Id="rId4" Type="http://schemas.openxmlformats.org/officeDocument/2006/relationships/hyperlink" Target="https://pixabay.com/cs/ko%C5%A1-%C3%BA%C4%8Dast%C3%AD-na-ko%C5%A1-na-odpadky-odpad-285786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medio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ambiente</a:t>
            </a:r>
          </a:p>
        </p:txBody>
      </p:sp>
    </p:spTree>
    <p:extLst>
      <p:ext uri="{BB962C8B-B14F-4D97-AF65-F5344CB8AC3E}">
        <p14:creationId xmlns:p14="http://schemas.microsoft.com/office/powerpoint/2010/main" val="1206633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3184" y="193184"/>
            <a:ext cx="11809926" cy="59886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Completa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con las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palabras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adecuadas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vocabulario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básico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lluvia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………….. es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muy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peligrosa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para el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suelo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las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plantas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puedes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ducharte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una hora,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tienes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……………. el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agua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puedes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echar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…………… al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suelo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Tíralo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en los ……………………… de la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ciudad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puedes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echar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todo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contenedor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Hay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………………….. la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basura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Así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se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puede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……………….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tarde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Hacer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productos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nuevos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El ………………… de ……………….. de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ozono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es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cada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vez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grande.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Soy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ecologista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preocupo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mucho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el ……………… ambiente.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contaminación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provoca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calentamiento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………………y los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cambios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……………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cs-CZ" sz="2400">
                <a:latin typeface="Arial" panose="020B0604020202020204" pitchFamily="34" charset="0"/>
                <a:cs typeface="Arial" panose="020B0604020202020204" pitchFamily="34" charset="0"/>
              </a:rPr>
              <a:t>el planeta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Nunca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pongo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compra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bolsas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de………………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Siempre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en los de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papel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reciclado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94673" y="6181860"/>
            <a:ext cx="1130765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Autorem materiálu a všech jeho částí, není-li uvedeno jinak, je Mgr. Eva Šimonková</a:t>
            </a:r>
            <a:b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Dostupné z Metodického portálu www.rvp.cz, ISSN: 1802–4785. </a:t>
            </a:r>
            <a:b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Provozuje Národní ústav pro vzdělávání, školské poradenské zařízení a zařízení pro další vzdělávání pedagogických pracovníků (NÚV).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1481071" y="1094704"/>
            <a:ext cx="1403797" cy="41212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ácida</a:t>
            </a:r>
            <a:endParaRPr lang="cs-CZ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6040191" y="1607712"/>
            <a:ext cx="1403797" cy="41212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ahorrar</a:t>
            </a:r>
            <a:endParaRPr lang="cs-CZ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2665928" y="2109988"/>
            <a:ext cx="1622738" cy="41212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cs-CZ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basura</a:t>
            </a:r>
            <a:endParaRPr lang="cs-CZ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7443988" y="2109988"/>
            <a:ext cx="2305319" cy="41212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contenedores</a:t>
            </a:r>
            <a:endParaRPr lang="cs-CZ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7338811" y="2597238"/>
            <a:ext cx="1403797" cy="41212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separar</a:t>
            </a:r>
            <a:endParaRPr lang="cs-CZ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1363014" y="3125272"/>
            <a:ext cx="1403797" cy="41212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reciclar</a:t>
            </a:r>
            <a:endParaRPr lang="cs-CZ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779172" y="3537396"/>
            <a:ext cx="1403797" cy="41212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agujero</a:t>
            </a:r>
            <a:endParaRPr lang="cs-CZ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3586767" y="3537396"/>
            <a:ext cx="1403797" cy="41212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</a:t>
            </a:r>
            <a:endParaRPr lang="cs-CZ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6269865" y="4106214"/>
            <a:ext cx="1403797" cy="41212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medio</a:t>
            </a:r>
            <a:endParaRPr lang="cs-CZ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6269865" y="4608490"/>
            <a:ext cx="1403797" cy="41212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</a:t>
            </a:r>
            <a:endParaRPr lang="cs-CZ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9910013" y="4599904"/>
            <a:ext cx="1792310" cy="41212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climáticos</a:t>
            </a:r>
            <a:endParaRPr lang="cs-CZ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Zaoblený obdélník 16"/>
          <p:cNvSpPr/>
          <p:nvPr/>
        </p:nvSpPr>
        <p:spPr>
          <a:xfrm>
            <a:off x="5395035" y="5512158"/>
            <a:ext cx="1649709" cy="5087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plástico</a:t>
            </a:r>
            <a:endParaRPr lang="cs-CZ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84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42" y="1405203"/>
            <a:ext cx="3284391" cy="2463293"/>
          </a:xfrm>
        </p:spPr>
      </p:pic>
      <p:sp>
        <p:nvSpPr>
          <p:cNvPr id="4" name="Obdélník 3"/>
          <p:cNvSpPr/>
          <p:nvPr/>
        </p:nvSpPr>
        <p:spPr>
          <a:xfrm>
            <a:off x="394673" y="6181860"/>
            <a:ext cx="1130765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Autorem materiálu a všech jeho částí, není-li uvedeno jinak, je Mgr. Eva Šimonková</a:t>
            </a:r>
            <a:b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Dostupné z Metodického portálu www.rvp.cz, ISSN: 1802–4785. </a:t>
            </a:r>
            <a:b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Provozuje Národní ústav pro vzdělávání, školské poradenské zařízení a zařízení pro další vzdělávání pedagogických pracovníků (NÚV).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709" y="1145138"/>
            <a:ext cx="3135149" cy="209009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08" y="4046291"/>
            <a:ext cx="2936661" cy="195777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624" y="1175174"/>
            <a:ext cx="3292699" cy="246609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610" y="3413032"/>
            <a:ext cx="3886550" cy="259103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967" y="3785003"/>
            <a:ext cx="3467356" cy="2307959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333358" y="181435"/>
            <a:ext cx="11430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Mira las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siguientes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fotos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. ¿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hay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ellas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? ¿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Hay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problema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hay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alguna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solución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problema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Discútelo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tus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compaňeros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2782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546" y="244699"/>
            <a:ext cx="11938716" cy="6439436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1: [Cit. 2016-04-28] Dostupný pod licencí </a:t>
            </a:r>
            <a:r>
              <a:rPr lang="cs-CZ" sz="1600" u="sng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1600" u="sng" dirty="0" err="1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1600" u="sng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na WWW: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6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˂https://pixabay.com/</a:t>
            </a:r>
            <a:r>
              <a:rPr lang="cs-CZ" sz="1600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cs</a:t>
            </a:r>
            <a:r>
              <a:rPr lang="cs-CZ" sz="16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/ko%C5%A1-%C3%BA%C4%8Dast%C3%AD-na-ko%C5%A1-na-odpadky-odpad-285786/</a:t>
            </a:r>
            <a:r>
              <a:rPr lang="cs-CZ" sz="16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˃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2: [Cit. 2016-04-28] Dostupný pod licencí </a:t>
            </a:r>
            <a:r>
              <a:rPr lang="cs-CZ" sz="1600" u="sng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1600" u="sng" dirty="0" err="1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1600" u="sng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na WWW: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6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˂</a:t>
            </a:r>
            <a:r>
              <a:rPr lang="cs-CZ" sz="16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https://pixabay.com/cs/ko%C5%A1-%C3%BA%C4%8Dast%C3%AD-na-ko%C5%A1-na-odpadky-odpad-285790/</a:t>
            </a:r>
            <a:r>
              <a:rPr lang="cs-CZ" sz="16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˃</a:t>
            </a:r>
            <a:endParaRPr lang="cs-CZ" sz="1600" dirty="0">
              <a:solidFill>
                <a:srgbClr val="2F2B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3: [Cit. 2016-04-28] Dostupný pod licencí </a:t>
            </a:r>
            <a:r>
              <a:rPr lang="cs-CZ" sz="1600" u="sng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1600" u="sng" dirty="0" err="1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1600" u="sng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na WWW: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6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˂</a:t>
            </a:r>
            <a:r>
              <a:rPr lang="cs-CZ" sz="1600" u="sng" dirty="0">
                <a:hlinkClick r:id="rId6"/>
              </a:rPr>
              <a:t>https://pixabay.com/cs/ko%C5%A1-%C3%BA%C4%8Dast%C3%AD-na-ko%C5%A1-na-odpadky-odpad-285791/</a:t>
            </a:r>
            <a:r>
              <a:rPr lang="cs-CZ" sz="16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˃</a:t>
            </a:r>
            <a:endParaRPr lang="cs-CZ" sz="1600" dirty="0">
              <a:solidFill>
                <a:srgbClr val="2F2B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4: [Cit. 2016-04-28] Dostupný pod licencí </a:t>
            </a:r>
            <a:r>
              <a:rPr lang="cs-CZ" sz="1600" u="sng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1600" u="sng" dirty="0" err="1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1600" u="sng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na WWW: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6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˂</a:t>
            </a:r>
            <a:r>
              <a:rPr lang="cs-CZ" sz="16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https://pixabay.com/</a:t>
            </a:r>
            <a:r>
              <a:rPr lang="cs-CZ" sz="1600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cs</a:t>
            </a:r>
            <a:r>
              <a:rPr lang="cs-CZ" sz="16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/sklo-l%C3%A1hev-kompozice-ateli%C3%A9r-623803/</a:t>
            </a:r>
            <a:r>
              <a:rPr lang="cs-CZ" sz="16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˃</a:t>
            </a:r>
            <a:endParaRPr lang="cs-CZ" sz="1600" dirty="0">
              <a:solidFill>
                <a:srgbClr val="2F2B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5: [Cit. 2016-04-28] Dostupný pod licencí </a:t>
            </a:r>
            <a:r>
              <a:rPr lang="cs-CZ" sz="1600" u="sng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1600" u="sng" dirty="0" err="1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1600" u="sng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na WWW: 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cs-CZ" sz="16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˂</a:t>
            </a:r>
            <a:r>
              <a:rPr lang="cs-CZ" sz="1600" u="sng" dirty="0">
                <a:hlinkClick r:id="rId8"/>
              </a:rPr>
              <a:t>https://pixabay.com/</a:t>
            </a:r>
            <a:r>
              <a:rPr lang="cs-CZ" sz="1600" u="sng" dirty="0" err="1">
                <a:hlinkClick r:id="rId8"/>
              </a:rPr>
              <a:t>cs</a:t>
            </a:r>
            <a:r>
              <a:rPr lang="cs-CZ" sz="1600" u="sng" dirty="0">
                <a:hlinkClick r:id="rId8"/>
              </a:rPr>
              <a:t>/plastov%C3%A9-lahve-recyklace-um%C4%9Bl%C3%A1-hmota-621359/</a:t>
            </a:r>
            <a:r>
              <a:rPr lang="cs-CZ" sz="16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˃</a:t>
            </a:r>
            <a:endParaRPr lang="cs-CZ" sz="1600" u="sng" dirty="0"/>
          </a:p>
          <a:p>
            <a:pPr marL="0" lvl="0" indent="0">
              <a:lnSpc>
                <a:spcPct val="100000"/>
              </a:lnSpc>
              <a:buNone/>
            </a:pP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94673" y="6181860"/>
            <a:ext cx="1130765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Autorem materiálu a všech jeho částí, není-li uvedeno jinak, je Mgr. Eva Šimonková</a:t>
            </a:r>
            <a:b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Dostupné z Metodického portálu www.rvp.cz, ISSN: 1802–4785. </a:t>
            </a:r>
            <a:b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Provozuje Národní ústav pro vzdělávání, školské poradenské zařízení a zařízení pro další vzdělávání pedagogických pracovníků (NÚV).</a:t>
            </a:r>
          </a:p>
        </p:txBody>
      </p:sp>
    </p:spTree>
    <p:extLst>
      <p:ext uri="{BB962C8B-B14F-4D97-AF65-F5344CB8AC3E}">
        <p14:creationId xmlns:p14="http://schemas.microsoft.com/office/powerpoint/2010/main" val="3509403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8158" y="112734"/>
            <a:ext cx="11873248" cy="6197913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6: [Cit. 2016-04-28] Dostupný pod licencí </a:t>
            </a:r>
            <a:r>
              <a:rPr lang="cs-CZ" sz="1600" u="sng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1600" u="sng" dirty="0" err="1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1600" u="sng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na WWW: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6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˂</a:t>
            </a:r>
            <a:r>
              <a:rPr lang="cs-CZ" sz="16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https://pixabay.com/</a:t>
            </a:r>
            <a:r>
              <a:rPr lang="cs-CZ" sz="1600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</a:t>
            </a:r>
            <a:r>
              <a:rPr lang="cs-CZ" sz="16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/obalov%C3%BD-materi%C3%A1l-polystyrenu-zelen%C3%A1-625325/˃</a:t>
            </a:r>
            <a:endParaRPr lang="cs-CZ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7: [Cit. 2016-04-28] Dostupný pod licencí </a:t>
            </a:r>
            <a:r>
              <a:rPr lang="cs-CZ" sz="1600" u="sng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1600" u="sng" dirty="0" err="1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1600" u="sng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na WWW: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6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˂</a:t>
            </a:r>
            <a:r>
              <a:rPr lang="cs-CZ" sz="16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https://pixabay.com/</a:t>
            </a:r>
            <a:r>
              <a:rPr lang="cs-CZ" sz="1600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</a:t>
            </a:r>
            <a:r>
              <a:rPr lang="cs-CZ" sz="16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/sklo-sklenice-studio-voda-v%C3%ADna-1221254</a:t>
            </a:r>
            <a:r>
              <a:rPr lang="cs-CZ" sz="16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cs-CZ" sz="16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˃</a:t>
            </a:r>
            <a:endParaRPr lang="cs-CZ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8: [Cit. 2016-04-28] Dostupný pod licencí </a:t>
            </a:r>
            <a:r>
              <a:rPr lang="cs-CZ" sz="1600" u="sng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1600" u="sng" dirty="0" err="1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1600" u="sng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na WWW: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6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˂</a:t>
            </a:r>
            <a:r>
              <a:rPr lang="cs-CZ" sz="16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https://pixabay.com/</a:t>
            </a:r>
            <a:r>
              <a:rPr lang="cs-CZ" sz="1600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</a:t>
            </a:r>
            <a:r>
              <a:rPr lang="cs-CZ" sz="16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/%C4%8Dasopisy-%C4%8Dten%C3%AD-noviny-1108800/˃</a:t>
            </a:r>
            <a:endParaRPr lang="cs-CZ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9: [Cit. 2016-04-28] Dostupný pod licencí </a:t>
            </a:r>
            <a:r>
              <a:rPr lang="cs-CZ" sz="1600" u="sng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1600" u="sng" dirty="0" err="1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1600" u="sng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na WWW: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6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˂https://pixabay.com/</a:t>
            </a:r>
            <a:r>
              <a:rPr lang="cs-CZ" sz="1600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cs</a:t>
            </a:r>
            <a:r>
              <a:rPr lang="cs-CZ" sz="16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/ko%C5%A1-%C3%BA%C4%8Dast%C3%AD-na-ko%C5%A1-na-odpadky-odpad-285786/</a:t>
            </a:r>
            <a:r>
              <a:rPr lang="cs-CZ" sz="16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˃</a:t>
            </a:r>
            <a:endParaRPr lang="cs-CZ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10: [Cit. 2016-04-28] Dostupný pod licencí </a:t>
            </a:r>
            <a:r>
              <a:rPr lang="cs-CZ" sz="1600" u="sng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1600" u="sng" dirty="0" err="1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1600" u="sng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na WWW: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6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˂</a:t>
            </a:r>
            <a:r>
              <a:rPr lang="cs-CZ" sz="16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https://pixabay.com/</a:t>
            </a:r>
            <a:r>
              <a:rPr lang="cs-CZ" sz="1600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cs</a:t>
            </a:r>
            <a:r>
              <a:rPr lang="cs-CZ" sz="16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/ko%C5%A1-%C3%BA%C4%8Dast%C3%AD-na-ko%C5%A1-na-odpadky-odpad-285790/</a:t>
            </a:r>
            <a:r>
              <a:rPr lang="cs-CZ" sz="16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˃</a:t>
            </a:r>
            <a:endParaRPr lang="cs-CZ" sz="1600" dirty="0">
              <a:solidFill>
                <a:srgbClr val="2F2B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</a:p>
        </p:txBody>
      </p:sp>
      <p:sp>
        <p:nvSpPr>
          <p:cNvPr id="4" name="Obdélník 3"/>
          <p:cNvSpPr/>
          <p:nvPr/>
        </p:nvSpPr>
        <p:spPr>
          <a:xfrm>
            <a:off x="394673" y="6181860"/>
            <a:ext cx="1130765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Autorem materiálu a všech jeho částí, není-li uvedeno jinak, je Mgr. Eva Šimonková</a:t>
            </a:r>
            <a:b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Dostupné z Metodického portálu www.rvp.cz, ISSN: 1802–4785. </a:t>
            </a:r>
            <a:b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Provozuje Národní ústav pro vzdělávání, školské poradenské zařízení a zařízení pro další vzdělávání pedagogických pracovníků (NÚV).</a:t>
            </a:r>
          </a:p>
        </p:txBody>
      </p:sp>
    </p:spTree>
    <p:extLst>
      <p:ext uri="{BB962C8B-B14F-4D97-AF65-F5344CB8AC3E}">
        <p14:creationId xmlns:p14="http://schemas.microsoft.com/office/powerpoint/2010/main" val="1264785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3183" y="141666"/>
            <a:ext cx="11921543" cy="5808373"/>
          </a:xfrm>
        </p:spPr>
        <p:txBody>
          <a:bodyPr/>
          <a:lstStyle/>
          <a:p>
            <a:pPr marL="0" lvl="0" indent="0">
              <a:lnSpc>
                <a:spcPct val="100000"/>
              </a:lnSpc>
              <a:buNone/>
            </a:pPr>
            <a:r>
              <a:rPr lang="cs-CZ" sz="15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11: [Cit. 2016-04-28] Dostupný pod licencí </a:t>
            </a:r>
            <a:r>
              <a:rPr lang="cs-CZ" sz="1500" u="sng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1500" u="sng" dirty="0" err="1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15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1500" u="sng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15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na WWW: 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cs-CZ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˂</a:t>
            </a:r>
            <a:r>
              <a:rPr lang="cs-CZ" sz="1500" u="sng" dirty="0">
                <a:solidFill>
                  <a:prstClr val="black"/>
                </a:solidFill>
                <a:hlinkClick r:id="rId4"/>
              </a:rPr>
              <a:t>https://pixabay.com/cs/ko%C5%A1-%C3%BA%C4%8Dast%C3%AD-na-ko%C5%A1-na-odpadky-odpad-285791/</a:t>
            </a:r>
            <a:r>
              <a:rPr lang="cs-CZ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˃</a:t>
            </a:r>
            <a:endParaRPr lang="cs-CZ" sz="1500" dirty="0">
              <a:solidFill>
                <a:srgbClr val="2F2B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cs-CZ" sz="15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cs-CZ" sz="15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12: [Cit. 2016-04-28] Dostupný pod licencí </a:t>
            </a:r>
            <a:r>
              <a:rPr lang="cs-CZ" sz="1500" u="sng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1500" u="sng" dirty="0" err="1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15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1500" u="sng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15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na WWW: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6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˂https://pixabay.com/</a:t>
            </a:r>
            <a:r>
              <a:rPr lang="cs-CZ" sz="1600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</a:t>
            </a:r>
            <a:r>
              <a:rPr lang="cs-CZ" sz="16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/um%C3%ADraj%C3%ADc%C3%AD-strom-mrtv%C3%A9-d%C5%99evo-557848/˃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cs-CZ" sz="15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cs-CZ" sz="14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13: [Cit. 2016-04-28] Dostupný pod licencí </a:t>
            </a:r>
            <a:r>
              <a:rPr lang="cs-CZ" sz="1400" u="sng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1400" u="sng" dirty="0" err="1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14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1400" u="sng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14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na WWW: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˂</a:t>
            </a:r>
            <a:r>
              <a:rPr lang="cs-CZ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https://pixabay.com/</a:t>
            </a:r>
            <a:r>
              <a:rPr lang="cs-CZ" sz="1400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</a:t>
            </a:r>
            <a:r>
              <a:rPr lang="cs-CZ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/plastov%C3%A9-l%C3%A1hve-odpadky-s%C3%AD%C5%A5-barvit%C3%BD-631625/˃</a:t>
            </a:r>
            <a:endParaRPr lang="cs-CZ" sz="1400" dirty="0">
              <a:solidFill>
                <a:srgbClr val="2F2B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cs-CZ" sz="14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cs-CZ" sz="14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14: [Cit. 2016-04-28] Dostupný pod licencí </a:t>
            </a:r>
            <a:r>
              <a:rPr lang="cs-CZ" sz="1400" u="sng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1400" u="sng" dirty="0" err="1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14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1400" u="sng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14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na WWW: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˂</a:t>
            </a:r>
            <a:r>
              <a:rPr lang="cs-CZ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https://pixabay.com/</a:t>
            </a:r>
            <a:r>
              <a:rPr lang="cs-CZ" sz="1400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cs</a:t>
            </a:r>
            <a:r>
              <a:rPr lang="cs-CZ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/v%C3%BDbuchu-ropn%C3%A9-plo%C5%A1iny-po%C5%BE%C3%A1r-618704/</a:t>
            </a:r>
            <a:r>
              <a:rPr lang="cs-CZ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˃</a:t>
            </a:r>
            <a:endParaRPr lang="cs-CZ" sz="1400" u="sng" dirty="0">
              <a:solidFill>
                <a:srgbClr val="2F2B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cs-CZ" sz="14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cs-CZ" sz="14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15: [Cit. 2016-04-28] Dostupný pod licencí </a:t>
            </a:r>
            <a:r>
              <a:rPr lang="cs-CZ" sz="1400" u="sng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1400" u="sng" dirty="0" err="1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14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1400" u="sng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14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na WWW: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˂</a:t>
            </a:r>
            <a:r>
              <a:rPr lang="cs-CZ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cs-CZ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https://pixabay.com/</a:t>
            </a:r>
            <a:r>
              <a:rPr lang="cs-CZ" sz="1400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cs</a:t>
            </a:r>
            <a:r>
              <a:rPr lang="cs-CZ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/tov%C3%A1rna-kou%C5%99-emise-cesta-613319/</a:t>
            </a:r>
            <a:r>
              <a:rPr lang="cs-CZ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˃</a:t>
            </a:r>
            <a:endParaRPr lang="cs-CZ" sz="1400" u="sng" dirty="0">
              <a:solidFill>
                <a:srgbClr val="2F2B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cs-CZ" sz="14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</a:p>
          <a:p>
            <a:pPr marL="0" lvl="0" indent="0">
              <a:buNone/>
            </a:pPr>
            <a:endParaRPr lang="cs-CZ" sz="26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cs-CZ" sz="1500" dirty="0">
              <a:solidFill>
                <a:srgbClr val="2F2B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cs-CZ" sz="26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94673" y="6181860"/>
            <a:ext cx="1130765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Autorem materiálu a všech jeho částí, není-li uvedeno jinak, je Mgr. Eva Šimonková</a:t>
            </a:r>
            <a:b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Dostupné z Metodického portálu www.rvp.cz, ISSN: 1802–4785. </a:t>
            </a:r>
            <a:b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Provozuje Národní ústav pro vzdělávání, školské poradenské zařízení a zařízení pro další vzdělávání pedagogických pracovníků (NÚV).</a:t>
            </a:r>
          </a:p>
        </p:txBody>
      </p:sp>
    </p:spTree>
    <p:extLst>
      <p:ext uri="{BB962C8B-B14F-4D97-AF65-F5344CB8AC3E}">
        <p14:creationId xmlns:p14="http://schemas.microsoft.com/office/powerpoint/2010/main" val="1772493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7577" y="128789"/>
            <a:ext cx="11822806" cy="6040192"/>
          </a:xfrm>
        </p:spPr>
        <p:txBody>
          <a:bodyPr/>
          <a:lstStyle/>
          <a:p>
            <a:pPr marL="0" lvl="0" indent="0">
              <a:lnSpc>
                <a:spcPct val="100000"/>
              </a:lnSpc>
              <a:buNone/>
            </a:pPr>
            <a:r>
              <a:rPr lang="cs-CZ" sz="14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16: [Cit. 2016-04-28] Dostupný pod licencí </a:t>
            </a:r>
            <a:r>
              <a:rPr lang="cs-CZ" sz="1400" u="sng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1400" u="sng" dirty="0" err="1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14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1400" u="sng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14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na WWW: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˂</a:t>
            </a:r>
            <a:r>
              <a:rPr lang="cs-CZ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https://pixabay.com/</a:t>
            </a:r>
            <a:r>
              <a:rPr lang="cs-CZ" sz="1400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cs</a:t>
            </a:r>
            <a:r>
              <a:rPr lang="cs-CZ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/mrtv%C3%A9-stromy-such%C3%BD-opu%C5%A1t%C4%9Bn%C3%BD-mrtv%C3%AD-947331/</a:t>
            </a:r>
            <a:r>
              <a:rPr lang="cs-CZ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˃</a:t>
            </a:r>
            <a:endParaRPr lang="cs-CZ" sz="1400" u="sng" dirty="0">
              <a:solidFill>
                <a:srgbClr val="2F2B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cs-CZ" sz="14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cs-CZ" sz="14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17: [Cit. 2016-04-28] Dostupný pod licencí </a:t>
            </a:r>
            <a:r>
              <a:rPr lang="cs-CZ" sz="1400" u="sng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1400" u="sng" dirty="0" err="1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14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1400" u="sng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14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na WWW: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˂</a:t>
            </a:r>
            <a:r>
              <a:rPr lang="cs-CZ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https://pixabay.com/</a:t>
            </a:r>
            <a:r>
              <a:rPr lang="cs-CZ" sz="1400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</a:t>
            </a:r>
            <a:r>
              <a:rPr lang="cs-CZ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/energie-eco-sol%C3%A1rn%C3%AD-d%C5%99evo-1322810/˃</a:t>
            </a:r>
            <a:endParaRPr lang="cs-CZ" sz="1400" u="sng" dirty="0">
              <a:solidFill>
                <a:srgbClr val="2F2B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cs-CZ" sz="14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</a:p>
          <a:p>
            <a:pPr marL="0" lvl="0" indent="0">
              <a:buNone/>
            </a:pPr>
            <a:endParaRPr lang="cs-CZ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cs-CZ" sz="1400" dirty="0">
              <a:solidFill>
                <a:srgbClr val="2F2B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94673" y="6181860"/>
            <a:ext cx="1130765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Autorem materiálu a všech jeho částí, není-li uvedeno jinak, je Mgr. Eva Šimonková</a:t>
            </a:r>
            <a:b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Dostupné z Metodického portálu www.rvp.cz, ISSN: 1802–4785. </a:t>
            </a:r>
            <a:b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Provozuje Národní ústav pro vzdělávání, školské poradenské zařízení a zařízení pro další vzdělávání pedagogických pracovníků (NÚV).</a:t>
            </a:r>
          </a:p>
        </p:txBody>
      </p:sp>
    </p:spTree>
    <p:extLst>
      <p:ext uri="{BB962C8B-B14F-4D97-AF65-F5344CB8AC3E}">
        <p14:creationId xmlns:p14="http://schemas.microsoft.com/office/powerpoint/2010/main" val="1181549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2345155"/>
              </p:ext>
            </p:extLst>
          </p:nvPr>
        </p:nvGraphicFramePr>
        <p:xfrm>
          <a:off x="1507254" y="708337"/>
          <a:ext cx="9207970" cy="504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3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852"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Anotace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</a:t>
                      </a:r>
                      <a:r>
                        <a:rPr lang="cs-CZ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medio</a:t>
                      </a:r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ambiente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852"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Klíčová slova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Calentamiento</a:t>
                      </a:r>
                      <a:r>
                        <a:rPr lang="cs-CZ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global</a:t>
                      </a:r>
                      <a:r>
                        <a:rPr lang="cs-CZ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cs-CZ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basura</a:t>
                      </a:r>
                      <a:r>
                        <a:rPr lang="cs-CZ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cs-CZ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agua</a:t>
                      </a:r>
                      <a:endParaRPr lang="cs-C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852"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Předmět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Španělský jazyk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852"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Mgr. Eva Šimonková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852"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Jazyk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Španělský</a:t>
                      </a:r>
                      <a:r>
                        <a:rPr lang="cs-CZ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jazyk</a:t>
                      </a:r>
                      <a:endParaRPr lang="cs-C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852"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Druh učebního materiálu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Prezentace a procvičení</a:t>
                      </a:r>
                      <a:endParaRPr lang="cs-C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852"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Potřebné pomůcky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PC, interaktivní</a:t>
                      </a:r>
                      <a:r>
                        <a:rPr lang="cs-CZ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tabule</a:t>
                      </a:r>
                      <a:endParaRPr lang="cs-C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852"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Cílová</a:t>
                      </a:r>
                      <a:r>
                        <a:rPr lang="cs-CZ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skupina</a:t>
                      </a:r>
                      <a:endParaRPr lang="cs-C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Studenti střední školy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4852"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Druh interaktivity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Prezentace a procvičení</a:t>
                      </a:r>
                      <a:endParaRPr lang="cs-C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4852"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Zdroje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Seznam viz.</a:t>
                      </a:r>
                      <a:r>
                        <a:rPr lang="cs-CZ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poslední strana</a:t>
                      </a:r>
                      <a:endParaRPr lang="cs-C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Obdélník 5"/>
          <p:cNvSpPr/>
          <p:nvPr/>
        </p:nvSpPr>
        <p:spPr>
          <a:xfrm>
            <a:off x="394673" y="6181860"/>
            <a:ext cx="1130765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Autorem materiálu a všech jeho částí, není-li uvedeno jinak, je Mgr. Eva Šimonková</a:t>
            </a:r>
            <a:b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Dostupné z Metodického portálu www.rvp.cz, ISSN: 1802–4785. </a:t>
            </a:r>
            <a:b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Provozuje Národní ústav pro vzdělávání, školské poradenské zařízení a zařízení pro další vzdělávání pedagogických pracovníků (NÚV).</a:t>
            </a:r>
          </a:p>
        </p:txBody>
      </p:sp>
    </p:spTree>
    <p:extLst>
      <p:ext uri="{BB962C8B-B14F-4D97-AF65-F5344CB8AC3E}">
        <p14:creationId xmlns:p14="http://schemas.microsoft.com/office/powerpoint/2010/main" val="1319782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9397" y="386366"/>
            <a:ext cx="11320530" cy="5790597"/>
          </a:xfrm>
        </p:spPr>
        <p:txBody>
          <a:bodyPr/>
          <a:lstStyle/>
          <a:p>
            <a:pPr marL="342900" lvl="0">
              <a:lnSpc>
                <a:spcPct val="100000"/>
              </a:lnSpc>
              <a:spcBef>
                <a:spcPct val="20000"/>
              </a:spcBef>
              <a:buClr>
                <a:srgbClr val="A9A57C"/>
              </a:buClr>
            </a:pPr>
            <a:endParaRPr lang="cs-CZ" dirty="0">
              <a:solidFill>
                <a:srgbClr val="2F2B20"/>
              </a:solidFill>
              <a:latin typeface="Arial"/>
            </a:endParaRPr>
          </a:p>
          <a:p>
            <a:pPr marL="114300" lvl="0" indent="0">
              <a:lnSpc>
                <a:spcPct val="100000"/>
              </a:lnSpc>
              <a:spcBef>
                <a:spcPct val="20000"/>
              </a:spcBef>
              <a:buClr>
                <a:srgbClr val="A9A57C"/>
              </a:buClr>
              <a:buNone/>
            </a:pPr>
            <a:r>
              <a:rPr lang="cs-CZ" dirty="0">
                <a:solidFill>
                  <a:srgbClr val="2F2B20"/>
                </a:solidFill>
                <a:latin typeface="Arial"/>
              </a:rPr>
              <a:t>	</a:t>
            </a:r>
            <a:r>
              <a:rPr lang="cs-CZ" sz="3600" dirty="0">
                <a:solidFill>
                  <a:srgbClr val="2F2B20"/>
                </a:solidFill>
                <a:latin typeface="Arial"/>
              </a:rPr>
              <a:t>Popis</a:t>
            </a:r>
          </a:p>
          <a:p>
            <a:pPr marL="114300" lvl="0" indent="0">
              <a:lnSpc>
                <a:spcPct val="100000"/>
              </a:lnSpc>
              <a:spcBef>
                <a:spcPct val="20000"/>
              </a:spcBef>
              <a:buClr>
                <a:srgbClr val="A9A57C"/>
              </a:buClr>
              <a:buNone/>
            </a:pPr>
            <a:endParaRPr lang="cs-CZ" dirty="0">
              <a:solidFill>
                <a:srgbClr val="2F2B20"/>
              </a:solidFill>
              <a:latin typeface="Arial"/>
            </a:endParaRPr>
          </a:p>
          <a:p>
            <a:pPr marL="342900" lvl="0">
              <a:lnSpc>
                <a:spcPct val="100000"/>
              </a:lnSpc>
              <a:spcBef>
                <a:spcPct val="20000"/>
              </a:spcBef>
              <a:buClr>
                <a:srgbClr val="A9A57C"/>
              </a:buClr>
            </a:pPr>
            <a:endParaRPr lang="cs-CZ" dirty="0">
              <a:solidFill>
                <a:srgbClr val="2F2B20"/>
              </a:solidFill>
              <a:latin typeface="Arial"/>
            </a:endParaRPr>
          </a:p>
          <a:p>
            <a:pPr marL="342900" lvl="0">
              <a:lnSpc>
                <a:spcPct val="100000"/>
              </a:lnSpc>
              <a:spcBef>
                <a:spcPct val="20000"/>
              </a:spcBef>
              <a:buClr>
                <a:srgbClr val="A9A57C"/>
              </a:buClr>
            </a:pPr>
            <a:endParaRPr lang="cs-CZ" dirty="0">
              <a:solidFill>
                <a:srgbClr val="2F2B20"/>
              </a:solidFill>
              <a:latin typeface="Arial"/>
            </a:endParaRPr>
          </a:p>
          <a:p>
            <a:pPr marL="342900" lvl="0">
              <a:lnSpc>
                <a:spcPct val="100000"/>
              </a:lnSpc>
              <a:spcBef>
                <a:spcPct val="20000"/>
              </a:spcBef>
              <a:buClr>
                <a:srgbClr val="A9A57C"/>
              </a:buClr>
            </a:pPr>
            <a:r>
              <a:rPr lang="cs-CZ" dirty="0">
                <a:solidFill>
                  <a:srgbClr val="2F2B20"/>
                </a:solidFill>
                <a:latin typeface="Arial"/>
              </a:rPr>
              <a:t>Po vysvětlení základní slovní zásoby následuje procvičení.</a:t>
            </a:r>
          </a:p>
          <a:p>
            <a:pPr marL="342900" lvl="0">
              <a:lnSpc>
                <a:spcPct val="100000"/>
              </a:lnSpc>
              <a:spcBef>
                <a:spcPct val="20000"/>
              </a:spcBef>
              <a:buClr>
                <a:srgbClr val="A9A57C"/>
              </a:buClr>
            </a:pPr>
            <a:r>
              <a:rPr lang="cs-CZ" dirty="0">
                <a:solidFill>
                  <a:srgbClr val="2F2B20"/>
                </a:solidFill>
                <a:latin typeface="Arial"/>
              </a:rPr>
              <a:t>Studenti odpoví na dotazy, doplní správné výrazy. Na závěr mohou diskutovat o daném tématu a inspirovat se obrázky.</a:t>
            </a:r>
          </a:p>
          <a:p>
            <a:pPr marL="342900" lvl="0">
              <a:lnSpc>
                <a:spcPct val="100000"/>
              </a:lnSpc>
              <a:spcBef>
                <a:spcPct val="20000"/>
              </a:spcBef>
              <a:buClr>
                <a:srgbClr val="A9A57C"/>
              </a:buClr>
            </a:pPr>
            <a:endParaRPr lang="cs-CZ" dirty="0">
              <a:solidFill>
                <a:srgbClr val="2F2B20"/>
              </a:solidFill>
              <a:latin typeface="Arial"/>
            </a:endParaRPr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94673" y="6181860"/>
            <a:ext cx="1130765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Autorem materiálu a všech jeho částí, není-li uvedeno jinak, je Mgr. Eva Šimonková</a:t>
            </a:r>
            <a:b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Dostupné z Metodického portálu www.rvp.cz, ISSN: 1802–4785. </a:t>
            </a:r>
            <a:b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Provozuje Národní ústav pro vzdělávání, školské poradenské zařízení a zařízení pro další vzdělávání pedagogických pracovníků (NÚV).</a:t>
            </a:r>
          </a:p>
        </p:txBody>
      </p:sp>
    </p:spTree>
    <p:extLst>
      <p:ext uri="{BB962C8B-B14F-4D97-AF65-F5344CB8AC3E}">
        <p14:creationId xmlns:p14="http://schemas.microsoft.com/office/powerpoint/2010/main" val="2455535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910" y="174891"/>
            <a:ext cx="11865176" cy="59683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VOCABULARIO BÁSICO</a:t>
            </a: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EL MEDIO AMBIENTE				ŽIVOTNÍ PROSTŘEDÍ</a:t>
            </a: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LA CONTAMINACIÓN / CONTAMINAR		ZNEČIŠTĚNÍ / ZNEČIŠŤOVAT</a:t>
            </a: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SEPARAR LA BASURA				TŘÍDIT ODPAD</a:t>
            </a: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RECICLAR / EL RECICLAJE			RECYKLOVAT / RECYKLACE</a:t>
            </a: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LA LLUVIA ÁCIDA					KYSELÝ DÉŠŤ</a:t>
            </a: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LA ENERGÍA SOLAR				SOLÁRNÍ ENERGIE</a:t>
            </a: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LA CAPA DE OZONO				OZONOVÝ PLÁŠŤ</a:t>
            </a: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EL AGUJERO					DÍRA</a:t>
            </a: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EL EFECTO INVERNADERO			SKLENÍKOVÝ EFEKT</a:t>
            </a: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AHORRAR						ŠETŘIT</a:t>
            </a: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EL CALENTAMIENTO GLOBAL			GLOBÁLNÍ OTEPLOVÁNÍ</a:t>
            </a: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LOS CAMBIOS CLIMÁTICOS			KLIMATICKÉ ZMĚNY</a:t>
            </a:r>
          </a:p>
          <a:p>
            <a:pPr marL="0" indent="0"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94673" y="6181860"/>
            <a:ext cx="1130765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Autorem materiálu a všech jeho částí, není-li uvedeno jinak, je Mgr. Eva Šimonková</a:t>
            </a:r>
            <a:b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Dostupné z Metodického portálu www.rvp.cz, ISSN: 1802–4785. </a:t>
            </a:r>
            <a:b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Provozuje Národní ústav pro vzdělávání, školské poradenské zařízení a zařízení pro další vzdělávání pedagogických pracovníků (NÚV).</a:t>
            </a:r>
          </a:p>
        </p:txBody>
      </p:sp>
    </p:spTree>
    <p:extLst>
      <p:ext uri="{BB962C8B-B14F-4D97-AF65-F5344CB8AC3E}">
        <p14:creationId xmlns:p14="http://schemas.microsoft.com/office/powerpoint/2010/main" val="4159416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90151" y="90152"/>
            <a:ext cx="11925837" cy="60659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VOCABULARIO BÁSICO</a:t>
            </a: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PLANTAR ÁRBOLES				SÁZET STROMY</a:t>
            </a: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LOS CONTENEDORES				KONTEJNERY</a:t>
            </a: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EL CONSUMO					SPOTŘEBA</a:t>
            </a: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LA BOLSA DE PLÁSTICO				IGELITOVÁ TAŠKA</a:t>
            </a: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EL HUMO						KOUŘ</a:t>
            </a: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LA EMISIÓN DE GASES				EMISE PLYNŮ</a:t>
            </a: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EL ECOSISTEMA					EKOSYSTÉM</a:t>
            </a: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LA SOLUCIÓN					ŘEŠENÍ</a:t>
            </a: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REDUCIR						SNÍŽIT</a:t>
            </a: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LA ECOLOGÍA					EKOLOGIE</a:t>
            </a: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LA CONTAMINACIÓN DE AIRE			ZNEČIŠTĚNÍ VZDUCHU</a:t>
            </a: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EXTRAER PETRÓLEO				TĚŽIT ROPU</a:t>
            </a:r>
          </a:p>
        </p:txBody>
      </p:sp>
      <p:sp>
        <p:nvSpPr>
          <p:cNvPr id="5" name="Obdélník 4"/>
          <p:cNvSpPr/>
          <p:nvPr/>
        </p:nvSpPr>
        <p:spPr>
          <a:xfrm>
            <a:off x="394673" y="6181860"/>
            <a:ext cx="1130765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Autorem materiálu a všech jeho částí, není-li uvedeno jinak, je Mgr. Eva Šimonková</a:t>
            </a:r>
            <a:b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Dostupné z Metodického portálu www.rvp.cz, ISSN: 1802–4785. </a:t>
            </a:r>
            <a:b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Provozuje Národní ústav pro vzdělávání, školské poradenské zařízení a zařízení pro další vzdělávání pedagogických pracovníků (NÚV).</a:t>
            </a:r>
          </a:p>
        </p:txBody>
      </p:sp>
    </p:spTree>
    <p:extLst>
      <p:ext uri="{BB962C8B-B14F-4D97-AF65-F5344CB8AC3E}">
        <p14:creationId xmlns:p14="http://schemas.microsoft.com/office/powerpoint/2010/main" val="2951779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789" y="218941"/>
            <a:ext cx="11887199" cy="59580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DINOS SI SEGÚN TU OPINIÓN LAS SIGUIENTES FRASES SON VERDADERAS O FALSAS:</a:t>
            </a:r>
          </a:p>
          <a:p>
            <a:pPr marL="0" indent="0">
              <a:buNone/>
            </a:pP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HAY QUE AHORRAR ENERGÍA</a:t>
            </a:r>
          </a:p>
          <a:p>
            <a:pPr marL="0" indent="0">
              <a:buNone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SE PUEDE CONTAMINAR AGUA</a:t>
            </a:r>
          </a:p>
          <a:p>
            <a:pPr marL="0" indent="0">
              <a:buNone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LA LLUVIA ÁCIDA ES MUY BUENA PARA LAS PLANTAS</a:t>
            </a:r>
          </a:p>
          <a:p>
            <a:pPr marL="0" indent="0">
              <a:buNone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LA CAPA DE OZONO NO ES NADA NECESARIA</a:t>
            </a:r>
          </a:p>
          <a:p>
            <a:pPr marL="0" indent="0">
              <a:buNone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LA CAPA DE OZONO NOS PROTEGE DE LA RADIACIÓN ULTRAVIOLETA</a:t>
            </a:r>
          </a:p>
          <a:p>
            <a:pPr marL="0" indent="0">
              <a:buNone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LA CONTAMINACIÓN DE AIRE REDUCE LA CAPA DE OZONO</a:t>
            </a:r>
          </a:p>
          <a:p>
            <a:pPr marL="0" indent="0">
              <a:buNone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LA LLUVIA ÁCIDA CONTAMINA AGUA, SUELO, …</a:t>
            </a:r>
          </a:p>
          <a:p>
            <a:pPr marL="0" indent="0">
              <a:buNone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EL CALENTAMIENTO GLOBAL EXISTE</a:t>
            </a:r>
          </a:p>
          <a:p>
            <a:pPr marL="0" indent="0">
              <a:buNone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LOS RAYOS DEL SOL SON SÓLO MALOS </a:t>
            </a:r>
          </a:p>
          <a:p>
            <a:pPr marL="0" indent="0">
              <a:buNone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LA TEMPERATURA DE LA TIERRA BAJA POCO A POCO</a:t>
            </a:r>
          </a:p>
          <a:p>
            <a:pPr marL="0" indent="0">
              <a:buNone/>
            </a:pP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94673" y="6181860"/>
            <a:ext cx="1130765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Autorem materiálu a všech jeho částí, není-li uvedeno jinak, je Mgr. Eva Šimonková</a:t>
            </a:r>
            <a:b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Dostupné z Metodického portálu www.rvp.cz, ISSN: 1802–4785. </a:t>
            </a:r>
            <a:b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Provozuje Národní ústav pro vzdělávání, školské poradenské zařízení a zařízení pro další vzdělávání pedagogických pracovníků (NÚV).</a:t>
            </a:r>
          </a:p>
        </p:txBody>
      </p:sp>
      <p:sp>
        <p:nvSpPr>
          <p:cNvPr id="5" name="Vývojový diagram: spojnice 4"/>
          <p:cNvSpPr/>
          <p:nvPr/>
        </p:nvSpPr>
        <p:spPr>
          <a:xfrm>
            <a:off x="5589431" y="1390918"/>
            <a:ext cx="631065" cy="515156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cs-CZ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Vývojový diagram: spojnice 5"/>
          <p:cNvSpPr/>
          <p:nvPr/>
        </p:nvSpPr>
        <p:spPr>
          <a:xfrm>
            <a:off x="6347138" y="1738648"/>
            <a:ext cx="631065" cy="538767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7" name="Vývojový diagram: spojnice 6"/>
          <p:cNvSpPr/>
          <p:nvPr/>
        </p:nvSpPr>
        <p:spPr>
          <a:xfrm>
            <a:off x="8688946" y="2277415"/>
            <a:ext cx="631065" cy="538767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8" name="Vývojový diagram: spojnice 7"/>
          <p:cNvSpPr/>
          <p:nvPr/>
        </p:nvSpPr>
        <p:spPr>
          <a:xfrm>
            <a:off x="7336665" y="2815109"/>
            <a:ext cx="631065" cy="538767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9" name="Vývojový diagram: spojnice 8"/>
          <p:cNvSpPr/>
          <p:nvPr/>
        </p:nvSpPr>
        <p:spPr>
          <a:xfrm>
            <a:off x="10852598" y="3197952"/>
            <a:ext cx="631065" cy="538767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cs-CZ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Vývojový diagram: spojnice 9"/>
          <p:cNvSpPr/>
          <p:nvPr/>
        </p:nvSpPr>
        <p:spPr>
          <a:xfrm>
            <a:off x="9320011" y="3688422"/>
            <a:ext cx="631065" cy="538767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</p:txBody>
      </p:sp>
      <p:sp>
        <p:nvSpPr>
          <p:cNvPr id="11" name="Vývojový diagram: spojnice 10"/>
          <p:cNvSpPr/>
          <p:nvPr/>
        </p:nvSpPr>
        <p:spPr>
          <a:xfrm>
            <a:off x="7491211" y="4119093"/>
            <a:ext cx="631065" cy="538767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cs-CZ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Vývojový diagram: spojnice 11"/>
          <p:cNvSpPr/>
          <p:nvPr/>
        </p:nvSpPr>
        <p:spPr>
          <a:xfrm>
            <a:off x="6089559" y="4579514"/>
            <a:ext cx="631065" cy="538767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cs-CZ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Vývojový diagram: spojnice 12"/>
          <p:cNvSpPr/>
          <p:nvPr/>
        </p:nvSpPr>
        <p:spPr>
          <a:xfrm>
            <a:off x="6662670" y="4950855"/>
            <a:ext cx="631065" cy="538767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14" name="Vývojový diagram: spojnice 13"/>
          <p:cNvSpPr/>
          <p:nvPr/>
        </p:nvSpPr>
        <p:spPr>
          <a:xfrm>
            <a:off x="8547279" y="5489622"/>
            <a:ext cx="631065" cy="538767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31471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621" y="2942597"/>
            <a:ext cx="2697234" cy="2555274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074" y="2874284"/>
            <a:ext cx="2804002" cy="2645978"/>
          </a:xfr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080" y="2950098"/>
            <a:ext cx="2618636" cy="2480813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1734423" y="571500"/>
            <a:ext cx="83954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ESTOS SON LOS CONTENDORES DE LA CIUDAD. </a:t>
            </a:r>
          </a:p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¿EN CUÁL DE ELLOS PONDRÍAS </a:t>
            </a: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VIDRIO</a:t>
            </a: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PAPEL Y CARTÓN</a:t>
            </a: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PLÁSTICO?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109123" y="3833907"/>
            <a:ext cx="123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VIDRIO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215361" y="3773511"/>
            <a:ext cx="2073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PAPEL Y CARTÓN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8786810" y="3930031"/>
            <a:ext cx="1886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PLÁSTICO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394673" y="6181860"/>
            <a:ext cx="1130765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Autorem materiálu a všech jeho částí, není-li uvedeno jinak, je Mgr. Eva Šimonková</a:t>
            </a:r>
            <a:b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Dostupné z Metodického portálu www.rvp.cz, ISSN: 1802–4785. </a:t>
            </a:r>
            <a:b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Provozuje Národní ústav pro vzdělávání, školské poradenské zařízení a zařízení pro další vzdělávání pedagogických pracovníků (NÚV).</a:t>
            </a:r>
          </a:p>
        </p:txBody>
      </p:sp>
    </p:spTree>
    <p:extLst>
      <p:ext uri="{BB962C8B-B14F-4D97-AF65-F5344CB8AC3E}">
        <p14:creationId xmlns:p14="http://schemas.microsoft.com/office/powerpoint/2010/main" val="86949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77361">
            <a:off x="262244" y="579124"/>
            <a:ext cx="2205932" cy="155794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65551" y="1403175"/>
            <a:ext cx="2181225" cy="1449606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2576428" y="180575"/>
            <a:ext cx="6944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¿DÓNDE PONES LA BASURA?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646" y="797837"/>
            <a:ext cx="2156791" cy="2087217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539" y="1763233"/>
            <a:ext cx="2183037" cy="145535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558" y="485410"/>
            <a:ext cx="2317460" cy="1745367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394673" y="6181860"/>
            <a:ext cx="1130765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Autorem materiálu a všech jeho částí, není-li uvedeno jinak, je Mgr. Eva Šimonková</a:t>
            </a:r>
            <a:b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Dostupné z Metodického portálu www.rvp.cz, ISSN: 1802–4785. </a:t>
            </a:r>
            <a:b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Provozuje Národní ústav pro vzdělávání, školské poradenské zařízení a zařízení pro další vzdělávání pedagogických pracovníků (NÚV).</a:t>
            </a: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60" y="2992388"/>
            <a:ext cx="3219707" cy="3050248"/>
          </a:xfr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57" y="2972672"/>
            <a:ext cx="3346160" cy="3157582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445" y="2897599"/>
            <a:ext cx="3319761" cy="314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0.07943 0.53842 L 0.07891 0.53842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1" y="2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29 -0.08357 L 0.58555 0.36712 L 0.59362 0.37523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10" y="2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9597E-17 4.81481E-6 L 0.41406 0.4173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3" y="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44 -0.16759 L -0.42447 0.3291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46" y="2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97 -0.01019 L -0.30364 0.4870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0" y="2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152" y="90152"/>
            <a:ext cx="12003110" cy="60917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Responde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a tu profesor:</a:t>
            </a:r>
          </a:p>
          <a:p>
            <a:pPr marL="0" indent="0">
              <a:buNone/>
            </a:pP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¿Has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plantado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árbol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alguna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vez?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Separas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basura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? ¿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tipos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contenedores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hay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en tu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ciudad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Usas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bolsas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plástico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? ¿Son gratis en los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supermercados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podrías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hacer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tú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personalmente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reducir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contaminación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de aire?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¿En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países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extrae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petróleo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Cómo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tú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proteges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medio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ambiente?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problemas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puede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causar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lluvia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ácida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necesitamos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la capa de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ozono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? ¿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pasa si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hay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agujero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muy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    grande?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Ahorras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energía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? ¿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Cómo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¿Para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podemos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usar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energía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solar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consecuencias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tiene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calentamiento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global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94673" y="6181860"/>
            <a:ext cx="1130765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Autorem materiálu a všech jeho částí, není-li uvedeno jinak, je Mgr. Eva Šimonková</a:t>
            </a:r>
            <a:b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Dostupné z Metodického portálu www.rvp.cz, ISSN: 1802–4785. </a:t>
            </a:r>
            <a:b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Provozuje Národní ústav pro vzdělávání, školské poradenské zařízení a zařízení pro další vzdělávání pedagogických pracovníků (NÚV).</a:t>
            </a:r>
          </a:p>
        </p:txBody>
      </p:sp>
    </p:spTree>
    <p:extLst>
      <p:ext uri="{BB962C8B-B14F-4D97-AF65-F5344CB8AC3E}">
        <p14:creationId xmlns:p14="http://schemas.microsoft.com/office/powerpoint/2010/main" val="195636918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1319</Words>
  <Application>Microsoft Office PowerPoint</Application>
  <PresentationFormat>Širokoúhlá obrazovka</PresentationFormat>
  <Paragraphs>192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Motiv Office</vt:lpstr>
      <vt:lpstr>El medio ambiente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Eva Šimonková</dc:creator>
  <cp:lastModifiedBy>Eva Šimonková</cp:lastModifiedBy>
  <cp:revision>30</cp:revision>
  <dcterms:created xsi:type="dcterms:W3CDTF">2016-04-26T13:17:08Z</dcterms:created>
  <dcterms:modified xsi:type="dcterms:W3CDTF">2016-08-14T18:10:27Z</dcterms:modified>
</cp:coreProperties>
</file>